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7" r:id="rId4"/>
  </p:sldMasterIdLst>
  <p:notesMasterIdLst>
    <p:notesMasterId r:id="rId31"/>
  </p:notesMasterIdLst>
  <p:handoutMasterIdLst>
    <p:handoutMasterId r:id="rId32"/>
  </p:handoutMasterIdLst>
  <p:sldIdLst>
    <p:sldId id="330" r:id="rId5"/>
    <p:sldId id="293" r:id="rId6"/>
    <p:sldId id="304" r:id="rId7"/>
    <p:sldId id="323" r:id="rId8"/>
    <p:sldId id="265" r:id="rId9"/>
    <p:sldId id="321" r:id="rId10"/>
    <p:sldId id="324" r:id="rId11"/>
    <p:sldId id="318" r:id="rId12"/>
    <p:sldId id="325" r:id="rId13"/>
    <p:sldId id="297" r:id="rId14"/>
    <p:sldId id="302" r:id="rId15"/>
    <p:sldId id="322" r:id="rId16"/>
    <p:sldId id="312" r:id="rId17"/>
    <p:sldId id="326" r:id="rId18"/>
    <p:sldId id="314" r:id="rId19"/>
    <p:sldId id="327" r:id="rId20"/>
    <p:sldId id="308" r:id="rId21"/>
    <p:sldId id="328" r:id="rId22"/>
    <p:sldId id="316" r:id="rId23"/>
    <p:sldId id="329" r:id="rId24"/>
    <p:sldId id="310" r:id="rId25"/>
    <p:sldId id="275" r:id="rId26"/>
    <p:sldId id="258" r:id="rId27"/>
    <p:sldId id="299" r:id="rId28"/>
    <p:sldId id="300" r:id="rId29"/>
    <p:sldId id="267" r:id="rId30"/>
  </p:sldIdLst>
  <p:sldSz cx="9144000" cy="5143500" type="screen16x9"/>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54" userDrawn="1">
          <p15:clr>
            <a:srgbClr val="A4A3A4"/>
          </p15:clr>
        </p15:guide>
        <p15:guide id="2" pos="5193" userDrawn="1">
          <p15:clr>
            <a:srgbClr val="A4A3A4"/>
          </p15:clr>
        </p15:guide>
        <p15:guide id="3" pos="340" userDrawn="1">
          <p15:clr>
            <a:srgbClr val="A4A3A4"/>
          </p15:clr>
        </p15:guide>
        <p15:guide id="4" orient="horz" pos="57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A4A710-5839-6FF8-28B9-1AC30E9627CA}" name="EU-OSHA" initials="MaC" userId="EU-OSHA" providerId="None"/>
  <p188:author id="{DABE6657-BD1E-D9FC-934B-683867F03CFE}" name="Laura MRČELA" initials="LM" userId="S::mrcela@osha.europa.eu::544a201c-d8e8-40ab-a33f-4e1fff986620" providerId="AD"/>
  <p188:author id="{E3AF8B5E-6464-7A57-D579-2ADE157D5A95}" name="Heike KLEMPA" initials="HK" userId="S::klempa@osha.europa.eu::61c18091-9ed8-47f8-8b2a-a5900ab75e2c" providerId="AD"/>
  <p188:author id="{6FACAED9-E0EB-8C13-CB74-ED4007A6C8FE}" name="Andrew Smith" initials="AS" userId="Andrew Smith" providerId="None"/>
  <p188:author id="{FA41AADB-5E2C-52F3-E82B-3E9D258CC945}" name="Birgit" initials="BM" userId="Birgit"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editor" initials="editor" lastIdx="23" clrIdx="6">
    <p:extLst>
      <p:ext uri="{19B8F6BF-5375-455C-9EA6-DF929625EA0E}">
        <p15:presenceInfo xmlns:p15="http://schemas.microsoft.com/office/powerpoint/2012/main" userId="editor" providerId="None"/>
      </p:ext>
    </p:extLst>
  </p:cmAuthor>
  <p:cmAuthor id="1" name="Birgit" initials="BM" lastIdx="6" clrIdx="0"/>
  <p:cmAuthor id="2" name="Lothar LISSNER" initials="LL" lastIdx="26" clrIdx="1"/>
  <p:cmAuthor id="3" name="Heike KLEMPA" initials="HK" lastIdx="8" clrIdx="2"/>
  <p:cmAuthor id="4" name="Elke SCHNEIDER" initials="ES" lastIdx="14" clrIdx="3">
    <p:extLst>
      <p:ext uri="{19B8F6BF-5375-455C-9EA6-DF929625EA0E}">
        <p15:presenceInfo xmlns:p15="http://schemas.microsoft.com/office/powerpoint/2012/main" userId="S-1-5-21-1482476501-790525478-839522115-1189" providerId="AD"/>
      </p:ext>
    </p:extLst>
  </p:cmAuthor>
  <p:cmAuthor id="5" name="Author" initials=" " lastIdx="1" clrIdx="4">
    <p:extLst>
      <p:ext uri="{19B8F6BF-5375-455C-9EA6-DF929625EA0E}">
        <p15:presenceInfo xmlns:p15="http://schemas.microsoft.com/office/powerpoint/2012/main" userId="Author" providerId="None"/>
      </p:ext>
    </p:extLst>
  </p:cmAuthor>
  <p:cmAuthor id="6" name="EU-OSHA" initials="EU-OSHA" lastIdx="2" clrIdx="5">
    <p:extLst>
      <p:ext uri="{19B8F6BF-5375-455C-9EA6-DF929625EA0E}">
        <p15:presenceInfo xmlns:p15="http://schemas.microsoft.com/office/powerpoint/2012/main" userId="EU-OSH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C700"/>
    <a:srgbClr val="E64715"/>
    <a:srgbClr val="B1B3B4"/>
    <a:srgbClr val="F6A400"/>
    <a:srgbClr val="003399"/>
    <a:srgbClr val="D4502A"/>
    <a:srgbClr val="89C140"/>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627" autoAdjust="0"/>
  </p:normalViewPr>
  <p:slideViewPr>
    <p:cSldViewPr snapToGrid="0">
      <p:cViewPr varScale="1">
        <p:scale>
          <a:sx n="100" d="100"/>
          <a:sy n="100" d="100"/>
        </p:scale>
        <p:origin x="1914" y="84"/>
      </p:cViewPr>
      <p:guideLst>
        <p:guide orient="horz" pos="2754"/>
        <p:guide pos="5193"/>
        <p:guide pos="340"/>
        <p:guide orient="horz" pos="577"/>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file:///\\AGENCY.dom\SHARED\COMMONPROJECTS\Operational%20activities\4.7%20Awareness%20raising%20&amp;%20Comm%202017\Publications\1329-HWC%202023-2025%20General%20Power%20Point\Manuscript\Workplaces%20by%20type%20of%20digital%20technology%20PP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303716786567767"/>
          <c:y val="6.887642218132034E-2"/>
          <c:w val="0.68226429143792156"/>
          <c:h val="0.83536338858233461"/>
        </c:manualLayout>
      </c:layout>
      <c:barChart>
        <c:barDir val="bar"/>
        <c:grouping val="stacked"/>
        <c:varyColors val="0"/>
        <c:ser>
          <c:idx val="1"/>
          <c:order val="0"/>
          <c:tx>
            <c:strRef>
              <c:f>Sheet2!$C$2</c:f>
              <c:strCache>
                <c:ptCount val="1"/>
                <c:pt idx="0">
                  <c:v>Time pressure</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Sheet2!$D$3:$D$14</c:f>
              <c:numCache>
                <c:formatCode>General</c:formatCode>
                <c:ptCount val="12"/>
                <c:pt idx="0">
                  <c:v>14.9</c:v>
                </c:pt>
                <c:pt idx="1">
                  <c:v>18.3</c:v>
                </c:pt>
                <c:pt idx="2">
                  <c:v>12.4</c:v>
                </c:pt>
                <c:pt idx="3">
                  <c:v>19.5</c:v>
                </c:pt>
                <c:pt idx="4">
                  <c:v>17.600000000000001</c:v>
                </c:pt>
                <c:pt idx="5">
                  <c:v>22.6</c:v>
                </c:pt>
                <c:pt idx="6" formatCode="0.0">
                  <c:v>17</c:v>
                </c:pt>
                <c:pt idx="7" formatCode="0.0">
                  <c:v>24</c:v>
                </c:pt>
                <c:pt idx="8">
                  <c:v>17.100000000000001</c:v>
                </c:pt>
                <c:pt idx="9">
                  <c:v>26.2</c:v>
                </c:pt>
                <c:pt idx="10">
                  <c:v>17.600000000000001</c:v>
                </c:pt>
                <c:pt idx="11">
                  <c:v>22.4</c:v>
                </c:pt>
              </c:numCache>
            </c:numRef>
          </c:val>
          <c:extLst>
            <c:ext xmlns:c16="http://schemas.microsoft.com/office/drawing/2014/chart" uri="{C3380CC4-5D6E-409C-BE32-E72D297353CC}">
              <c16:uniqueId val="{00000000-A2E2-4E08-9863-1BE44122A24C}"/>
            </c:ext>
          </c:extLst>
        </c:ser>
        <c:ser>
          <c:idx val="0"/>
          <c:order val="1"/>
          <c:tx>
            <c:strRef>
              <c:f>Sheet2!$D$2</c:f>
              <c:strCache>
                <c:ptCount val="1"/>
                <c:pt idx="0">
                  <c:v>Poor communication or cooperation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Sheet2!$C$3:$C$14</c:f>
              <c:numCache>
                <c:formatCode>General</c:formatCode>
                <c:ptCount val="12"/>
                <c:pt idx="0">
                  <c:v>38.200000000000003</c:v>
                </c:pt>
                <c:pt idx="1">
                  <c:v>45.9</c:v>
                </c:pt>
                <c:pt idx="2">
                  <c:v>33.1</c:v>
                </c:pt>
                <c:pt idx="3">
                  <c:v>48.5</c:v>
                </c:pt>
                <c:pt idx="4">
                  <c:v>44.7</c:v>
                </c:pt>
                <c:pt idx="5">
                  <c:v>50.8</c:v>
                </c:pt>
                <c:pt idx="6">
                  <c:v>43.6</c:v>
                </c:pt>
                <c:pt idx="7">
                  <c:v>54.5</c:v>
                </c:pt>
                <c:pt idx="8">
                  <c:v>43.8</c:v>
                </c:pt>
                <c:pt idx="9">
                  <c:v>57.1</c:v>
                </c:pt>
                <c:pt idx="10">
                  <c:v>44.2</c:v>
                </c:pt>
                <c:pt idx="11">
                  <c:v>57.8</c:v>
                </c:pt>
              </c:numCache>
            </c:numRef>
          </c:val>
          <c:extLst>
            <c:ext xmlns:c16="http://schemas.microsoft.com/office/drawing/2014/chart" uri="{C3380CC4-5D6E-409C-BE32-E72D297353CC}">
              <c16:uniqueId val="{00000001-A2E2-4E08-9863-1BE44122A24C}"/>
            </c:ext>
          </c:extLst>
        </c:ser>
        <c:ser>
          <c:idx val="2"/>
          <c:order val="2"/>
          <c:tx>
            <c:strRef>
              <c:f>Sheet2!$E$2</c:f>
              <c:strCache>
                <c:ptCount val="1"/>
                <c:pt idx="0">
                  <c:v>Job insecurity</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Sheet2!$E$3:$E$14</c:f>
              <c:numCache>
                <c:formatCode>General</c:formatCode>
                <c:ptCount val="12"/>
                <c:pt idx="0">
                  <c:v>9.9</c:v>
                </c:pt>
                <c:pt idx="1">
                  <c:v>11.2</c:v>
                </c:pt>
                <c:pt idx="2">
                  <c:v>8.1</c:v>
                </c:pt>
                <c:pt idx="3">
                  <c:v>11.9</c:v>
                </c:pt>
                <c:pt idx="4">
                  <c:v>10.8</c:v>
                </c:pt>
                <c:pt idx="5" formatCode="0.0">
                  <c:v>16</c:v>
                </c:pt>
                <c:pt idx="6">
                  <c:v>10.4</c:v>
                </c:pt>
                <c:pt idx="7">
                  <c:v>15.4</c:v>
                </c:pt>
                <c:pt idx="8">
                  <c:v>10.3</c:v>
                </c:pt>
                <c:pt idx="9">
                  <c:v>18.899999999999999</c:v>
                </c:pt>
                <c:pt idx="10">
                  <c:v>10.9</c:v>
                </c:pt>
                <c:pt idx="11">
                  <c:v>12.2</c:v>
                </c:pt>
              </c:numCache>
            </c:numRef>
          </c:val>
          <c:extLst>
            <c:ext xmlns:c16="http://schemas.microsoft.com/office/drawing/2014/chart" uri="{C3380CC4-5D6E-409C-BE32-E72D297353CC}">
              <c16:uniqueId val="{00000002-A2E2-4E08-9863-1BE44122A24C}"/>
            </c:ext>
          </c:extLst>
        </c:ser>
        <c:ser>
          <c:idx val="3"/>
          <c:order val="3"/>
          <c:tx>
            <c:strRef>
              <c:f>Sheet2!$F$2</c:f>
              <c:strCache>
                <c:ptCount val="1"/>
                <c:pt idx="0">
                  <c:v>Long or irregular working hours</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Sheet2!$F$3:$F$14</c:f>
              <c:numCache>
                <c:formatCode>0.0</c:formatCode>
                <c:ptCount val="12"/>
                <c:pt idx="0" formatCode="General">
                  <c:v>24.2</c:v>
                </c:pt>
                <c:pt idx="1">
                  <c:v>21</c:v>
                </c:pt>
                <c:pt idx="2" formatCode="General">
                  <c:v>16.600000000000001</c:v>
                </c:pt>
                <c:pt idx="3">
                  <c:v>23</c:v>
                </c:pt>
                <c:pt idx="4" formatCode="General">
                  <c:v>21.2</c:v>
                </c:pt>
                <c:pt idx="5" formatCode="General">
                  <c:v>27.9</c:v>
                </c:pt>
                <c:pt idx="6" formatCode="General">
                  <c:v>20.8</c:v>
                </c:pt>
                <c:pt idx="7" formatCode="General">
                  <c:v>26.1</c:v>
                </c:pt>
                <c:pt idx="8" formatCode="General">
                  <c:v>20.9</c:v>
                </c:pt>
                <c:pt idx="9" formatCode="General">
                  <c:v>28.2</c:v>
                </c:pt>
                <c:pt idx="10">
                  <c:v>21</c:v>
                </c:pt>
                <c:pt idx="11" formatCode="General">
                  <c:v>31.2</c:v>
                </c:pt>
              </c:numCache>
            </c:numRef>
          </c:val>
          <c:extLst>
            <c:ext xmlns:c16="http://schemas.microsoft.com/office/drawing/2014/chart" uri="{C3380CC4-5D6E-409C-BE32-E72D297353CC}">
              <c16:uniqueId val="{00000003-A2E2-4E08-9863-1BE44122A24C}"/>
            </c:ext>
          </c:extLst>
        </c:ser>
        <c:dLbls>
          <c:dLblPos val="ctr"/>
          <c:showLegendKey val="0"/>
          <c:showVal val="1"/>
          <c:showCatName val="0"/>
          <c:showSerName val="0"/>
          <c:showPercent val="0"/>
          <c:showBubbleSize val="0"/>
        </c:dLbls>
        <c:gapWidth val="150"/>
        <c:overlap val="100"/>
        <c:axId val="513260304"/>
        <c:axId val="513257024"/>
      </c:barChart>
      <c:catAx>
        <c:axId val="513260304"/>
        <c:scaling>
          <c:orientation val="maxMin"/>
        </c:scaling>
        <c:delete val="1"/>
        <c:axPos val="l"/>
        <c:numFmt formatCode="General" sourceLinked="1"/>
        <c:majorTickMark val="none"/>
        <c:minorTickMark val="none"/>
        <c:tickLblPos val="nextTo"/>
        <c:crossAx val="513257024"/>
        <c:crosses val="autoZero"/>
        <c:auto val="1"/>
        <c:lblAlgn val="ctr"/>
        <c:lblOffset val="100"/>
        <c:noMultiLvlLbl val="0"/>
      </c:catAx>
      <c:valAx>
        <c:axId val="513257024"/>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13260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2"/>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737" y="0"/>
            <a:ext cx="2950475" cy="498773"/>
          </a:xfrm>
          <a:prstGeom prst="rect">
            <a:avLst/>
          </a:prstGeom>
        </p:spPr>
        <p:txBody>
          <a:bodyPr vert="horz" lIns="91440" tIns="45720" rIns="91440" bIns="45720" rtlCol="0"/>
          <a:lstStyle>
            <a:lvl1pPr algn="r">
              <a:defRPr sz="1200"/>
            </a:lvl1pPr>
          </a:lstStyle>
          <a:p>
            <a:fld id="{73845E80-C07C-45A0-B320-188AF677015B}" type="datetimeFigureOut">
              <a:rPr lang="en-GB" smtClean="0"/>
              <a:t>14/02/2023</a:t>
            </a:fld>
            <a:endParaRPr lang="en-GB"/>
          </a:p>
        </p:txBody>
      </p:sp>
      <p:sp>
        <p:nvSpPr>
          <p:cNvPr id="4" name="Footer Placeholder 3"/>
          <p:cNvSpPr>
            <a:spLocks noGrp="1"/>
          </p:cNvSpPr>
          <p:nvPr>
            <p:ph type="ftr" sz="quarter" idx="2"/>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737" y="9442154"/>
            <a:ext cx="2950475" cy="498772"/>
          </a:xfrm>
          <a:prstGeom prst="rect">
            <a:avLst/>
          </a:prstGeom>
        </p:spPr>
        <p:txBody>
          <a:bodyPr vert="horz" lIns="91440" tIns="45720" rIns="91440" bIns="45720" rtlCol="0" anchor="b"/>
          <a:lstStyle>
            <a:lvl1pPr algn="r">
              <a:defRPr sz="1200"/>
            </a:lvl1pPr>
          </a:lstStyle>
          <a:p>
            <a:fld id="{761233E9-CC45-49D0-A6FA-2D483892257D}" type="slidenum">
              <a:rPr lang="en-GB" smtClean="0"/>
              <a:t>‹#›</a:t>
            </a:fld>
            <a:endParaRPr lang="en-GB"/>
          </a:p>
        </p:txBody>
      </p:sp>
    </p:spTree>
    <p:extLst>
      <p:ext uri="{BB962C8B-B14F-4D97-AF65-F5344CB8AC3E}">
        <p14:creationId xmlns:p14="http://schemas.microsoft.com/office/powerpoint/2010/main" val="2956378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4F8E1595-5C27-4CAE-B4E0-C80305C5E6E4}" type="datetimeFigureOut">
              <a:rPr lang="en-GB" smtClean="0"/>
              <a:t>14/02/2023</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493DD4C7-C698-4A80-B76C-A9FD89019653}" type="slidenum">
              <a:rPr lang="en-GB" smtClean="0"/>
              <a:t>‹#›</a:t>
            </a:fld>
            <a:endParaRPr lang="en-GB"/>
          </a:p>
        </p:txBody>
      </p:sp>
    </p:spTree>
    <p:extLst>
      <p:ext uri="{BB962C8B-B14F-4D97-AF65-F5344CB8AC3E}">
        <p14:creationId xmlns:p14="http://schemas.microsoft.com/office/powerpoint/2010/main" val="3525081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s://osha.europa.eu/en/safety-and-health-legislation" TargetMode="External"/><Relationship Id="rId3" Type="http://schemas.openxmlformats.org/officeDocument/2006/relationships/hyperlink" Target="https://osha.europa.eu/en/legislation/directives/the-osh-framework-directive/1" TargetMode="External"/><Relationship Id="rId7" Type="http://schemas.openxmlformats.org/officeDocument/2006/relationships/hyperlink" Target="https://osha.europa.eu/en/legislation/directives/19"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osha.europa.eu/en/legislation/directives/6" TargetMode="External"/><Relationship Id="rId5" Type="http://schemas.openxmlformats.org/officeDocument/2006/relationships/hyperlink" Target="https://osha.europa.eu/en/legislation/directives/3" TargetMode="External"/><Relationship Id="rId4" Type="http://schemas.openxmlformats.org/officeDocument/2006/relationships/hyperlink" Target="https://osha.europa.eu/en/legislation/directives/5"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osha.europa.eu/en/facts-and-figures/osh-pulse-occupational-safety-and-health-post-pandemic-workplaces"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osha.europa.eu/en/publications/home-based-teleworking-and-preventive-occupational-safety-and-health-measures-european-workplaces-evidence-esener-3"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osha.europa.eu/en/facts-and-figures/osh-pulse-occupational-safety-and-health-post-pandemic-workplace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osha.europa.eu/en/facts-and-figures/osh-pulse-occupational-safety-and-health-post-pandemic-workplace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osha.europa.eu/en/facts-and-figures/osh-pulse-occupational-safety-and-health-post-pandemic-workplaces"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osha.europa.eu/en/publications/home-based-teleworking-and-preventive-occupational-safety-and-health-measures-european-workplaces-evidence-esener-3"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osha.europa.eu/en/publications/third-european-survey-enterprises-new-and-emerging-risks-esener-3/view"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3DD4C7-C698-4A80-B76C-A9FD89019653}" type="slidenum">
              <a:rPr lang="en-GB" smtClean="0"/>
              <a:t>2</a:t>
            </a:fld>
            <a:endParaRPr lang="en-GB"/>
          </a:p>
        </p:txBody>
      </p:sp>
    </p:spTree>
    <p:extLst>
      <p:ext uri="{BB962C8B-B14F-4D97-AF65-F5344CB8AC3E}">
        <p14:creationId xmlns:p14="http://schemas.microsoft.com/office/powerpoint/2010/main" val="2625760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12</a:t>
            </a:fld>
            <a:endParaRPr lang="en-GB"/>
          </a:p>
        </p:txBody>
      </p:sp>
    </p:spTree>
    <p:extLst>
      <p:ext uri="{BB962C8B-B14F-4D97-AF65-F5344CB8AC3E}">
        <p14:creationId xmlns:p14="http://schemas.microsoft.com/office/powerpoint/2010/main" val="1297390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13</a:t>
            </a:fld>
            <a:endParaRPr lang="en-GB"/>
          </a:p>
        </p:txBody>
      </p:sp>
    </p:spTree>
    <p:extLst>
      <p:ext uri="{BB962C8B-B14F-4D97-AF65-F5344CB8AC3E}">
        <p14:creationId xmlns:p14="http://schemas.microsoft.com/office/powerpoint/2010/main" val="3886156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14</a:t>
            </a:fld>
            <a:endParaRPr lang="en-GB"/>
          </a:p>
        </p:txBody>
      </p:sp>
    </p:spTree>
    <p:extLst>
      <p:ext uri="{BB962C8B-B14F-4D97-AF65-F5344CB8AC3E}">
        <p14:creationId xmlns:p14="http://schemas.microsoft.com/office/powerpoint/2010/main" val="3176874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16</a:t>
            </a:fld>
            <a:endParaRPr lang="en-GB"/>
          </a:p>
        </p:txBody>
      </p:sp>
    </p:spTree>
    <p:extLst>
      <p:ext uri="{BB962C8B-B14F-4D97-AF65-F5344CB8AC3E}">
        <p14:creationId xmlns:p14="http://schemas.microsoft.com/office/powerpoint/2010/main" val="2801047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17</a:t>
            </a:fld>
            <a:endParaRPr lang="en-GB"/>
          </a:p>
        </p:txBody>
      </p:sp>
    </p:spTree>
    <p:extLst>
      <p:ext uri="{BB962C8B-B14F-4D97-AF65-F5344CB8AC3E}">
        <p14:creationId xmlns:p14="http://schemas.microsoft.com/office/powerpoint/2010/main" val="18023986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18</a:t>
            </a:fld>
            <a:endParaRPr lang="en-GB"/>
          </a:p>
        </p:txBody>
      </p:sp>
    </p:spTree>
    <p:extLst>
      <p:ext uri="{BB962C8B-B14F-4D97-AF65-F5344CB8AC3E}">
        <p14:creationId xmlns:p14="http://schemas.microsoft.com/office/powerpoint/2010/main" val="1407126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20</a:t>
            </a:fld>
            <a:endParaRPr lang="en-GB"/>
          </a:p>
        </p:txBody>
      </p:sp>
    </p:spTree>
    <p:extLst>
      <p:ext uri="{BB962C8B-B14F-4D97-AF65-F5344CB8AC3E}">
        <p14:creationId xmlns:p14="http://schemas.microsoft.com/office/powerpoint/2010/main" val="883440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22</a:t>
            </a:fld>
            <a:endParaRPr lang="en-GB"/>
          </a:p>
        </p:txBody>
      </p:sp>
    </p:spTree>
    <p:extLst>
      <p:ext uri="{BB962C8B-B14F-4D97-AF65-F5344CB8AC3E}">
        <p14:creationId xmlns:p14="http://schemas.microsoft.com/office/powerpoint/2010/main" val="7562861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a:solidFill>
                  <a:schemeClr val="accent1"/>
                </a:solidFill>
              </a:rPr>
              <a:t>The campaign is run by EU-OSHA, with the help of a network of partners in more than 30 countries, including:</a:t>
            </a:r>
          </a:p>
          <a:p>
            <a:pPr marL="742950" lvl="1" indent="-285750">
              <a:buFont typeface="Arial" panose="020B0604020202020204" pitchFamily="34" charset="0"/>
              <a:buChar char="•"/>
            </a:pPr>
            <a:r>
              <a:rPr lang="en-GB" sz="1400"/>
              <a:t>national focal points;</a:t>
            </a:r>
          </a:p>
          <a:p>
            <a:pPr marL="742950" lvl="1" indent="-285750">
              <a:buFont typeface="Arial" panose="020B0604020202020204" pitchFamily="34" charset="0"/>
              <a:buChar char="•"/>
            </a:pPr>
            <a:r>
              <a:rPr lang="en-GB" sz="1400"/>
              <a:t>European social partners;</a:t>
            </a:r>
          </a:p>
          <a:p>
            <a:pPr marL="742950" lvl="1" indent="-285750">
              <a:buFont typeface="Arial" panose="020B0604020202020204" pitchFamily="34" charset="0"/>
              <a:buChar char="•"/>
            </a:pPr>
            <a:r>
              <a:rPr lang="en-GB" sz="1400"/>
              <a:t>official campaign partners;</a:t>
            </a:r>
          </a:p>
          <a:p>
            <a:pPr marL="742950" lvl="1" indent="-285750">
              <a:buFont typeface="Arial" panose="020B0604020202020204" pitchFamily="34" charset="0"/>
              <a:buChar char="•"/>
            </a:pPr>
            <a:r>
              <a:rPr lang="en-GB" sz="1400"/>
              <a:t>OSHVET partners;</a:t>
            </a:r>
          </a:p>
          <a:p>
            <a:pPr marL="742950" lvl="1" indent="-285750">
              <a:buFont typeface="Arial" panose="020B0604020202020204" pitchFamily="34" charset="0"/>
              <a:buChar char="•"/>
            </a:pPr>
            <a:r>
              <a:rPr lang="en-GB" sz="1400"/>
              <a:t>media partners;</a:t>
            </a:r>
          </a:p>
          <a:p>
            <a:pPr marL="742950" lvl="1" indent="-285750">
              <a:buFont typeface="Arial" panose="020B0604020202020204" pitchFamily="34" charset="0"/>
              <a:buChar char="•"/>
            </a:pPr>
            <a:r>
              <a:rPr lang="en-GB" sz="1400"/>
              <a:t>Enterprise Europe Network;</a:t>
            </a:r>
          </a:p>
          <a:p>
            <a:pPr marL="742950" lvl="1" indent="-285750">
              <a:buFont typeface="Arial" panose="020B0604020202020204" pitchFamily="34" charset="0"/>
              <a:buChar char="•"/>
            </a:pPr>
            <a:r>
              <a:rPr lang="en-GB" sz="1400"/>
              <a:t>EU institutions;</a:t>
            </a:r>
          </a:p>
          <a:p>
            <a:pPr marL="742950" lvl="1" indent="-285750">
              <a:buFont typeface="Arial" panose="020B0604020202020204" pitchFamily="34" charset="0"/>
              <a:buChar char="•"/>
            </a:pPr>
            <a:r>
              <a:rPr lang="en-GB" sz="1400"/>
              <a:t>other EU agencies.</a:t>
            </a:r>
          </a:p>
          <a:p>
            <a:r>
              <a:rPr lang="en-GB" sz="1200">
                <a:solidFill>
                  <a:schemeClr val="accent1"/>
                </a:solidFill>
              </a:rPr>
              <a:t>The partners act as intermediaries between EU-OSHA and Europe’s workforce, disseminating campaign materials and resources at the national level. The dedication and active involvement of EU-OSHA’s partners drives the campaign and ensures that the campaign’s message is successfully promoted across Europe, reaching businesses of all sizes.</a:t>
            </a:r>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23</a:t>
            </a:fld>
            <a:endParaRPr lang="en-GB"/>
          </a:p>
        </p:txBody>
      </p:sp>
    </p:spTree>
    <p:extLst>
      <p:ext uri="{BB962C8B-B14F-4D97-AF65-F5344CB8AC3E}">
        <p14:creationId xmlns:p14="http://schemas.microsoft.com/office/powerpoint/2010/main" val="42468431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Publications</a:t>
            </a:r>
          </a:p>
          <a:p>
            <a:r>
              <a:rPr lang="en-GB" b="0" dirty="0"/>
              <a:t>A number of research reports, summaries and info sheets related to OSH and digitalisation are available and free to download. These publications can be used to inform preventive measures in the workplace.</a:t>
            </a:r>
            <a:endParaRPr lang="en-GB" b="0" dirty="0">
              <a:ea typeface="Calibri"/>
              <a:cs typeface="Calibri"/>
            </a:endParaRPr>
          </a:p>
          <a:p>
            <a:endParaRPr lang="en-GB" b="1" dirty="0"/>
          </a:p>
          <a:p>
            <a:r>
              <a:rPr lang="en-GB" b="1" dirty="0"/>
              <a:t>Campaign materials</a:t>
            </a:r>
            <a:endParaRPr lang="en-GB" b="1" dirty="0">
              <a:ea typeface="Calibri"/>
              <a:cs typeface="Calibri"/>
            </a:endParaRPr>
          </a:p>
          <a:p>
            <a:r>
              <a:rPr lang="en-GB" b="0" dirty="0"/>
              <a:t>The ‘Safe and Healthy Work in the Digital Age’ campaign materials, such as the campaign guide and promotional leaflet, explain how the campaign works and how to get involved. They also clarify how the guidance provided can be implemented in the workplace.</a:t>
            </a:r>
            <a:endParaRPr lang="en-GB" b="0" dirty="0">
              <a:ea typeface="Calibri"/>
              <a:cs typeface="Calibri"/>
            </a:endParaRPr>
          </a:p>
          <a:p>
            <a:endParaRPr lang="en-GB" b="1" dirty="0"/>
          </a:p>
          <a:p>
            <a:r>
              <a:rPr lang="en-GB" b="1" dirty="0"/>
              <a:t>Campaign toolkit</a:t>
            </a:r>
            <a:endParaRPr lang="en-GB" b="1" dirty="0">
              <a:ea typeface="Calibri"/>
              <a:cs typeface="Calibri"/>
            </a:endParaRPr>
          </a:p>
          <a:p>
            <a:r>
              <a:rPr lang="en-GB" b="0" dirty="0"/>
              <a:t>The campaign toolkit provides practical step-by-step advice on how to plan and run successful campaigns. It includes examples of different communication tools and offers tips on how best to use them.</a:t>
            </a:r>
            <a:r>
              <a:rPr lang="en-GB" dirty="0"/>
              <a:t> </a:t>
            </a:r>
          </a:p>
          <a:p>
            <a:endParaRPr lang="en-GB" b="1" dirty="0">
              <a:ea typeface="Calibri" panose="020F0502020204030204"/>
              <a:cs typeface="Calibri" panose="020F0502020204030204"/>
            </a:endParaRPr>
          </a:p>
          <a:p>
            <a:r>
              <a:rPr lang="en-GB" b="1" dirty="0"/>
              <a:t>Social media kit </a:t>
            </a:r>
            <a:endParaRPr lang="en-GB" b="1" dirty="0">
              <a:ea typeface="Calibri"/>
              <a:cs typeface="Calibri"/>
            </a:endParaRPr>
          </a:p>
          <a:p>
            <a:r>
              <a:rPr lang="en-GB" b="0" dirty="0"/>
              <a:t>A collection of material relevant to the campaign has been specially</a:t>
            </a:r>
            <a:r>
              <a:rPr lang="en-GB" b="0" baseline="0" dirty="0"/>
              <a:t> </a:t>
            </a:r>
            <a:r>
              <a:rPr lang="en-GB" b="0" dirty="0"/>
              <a:t>created to post and share through social media accounts. The resources include a selection of ready-made messages with accompanying visuals and videos.</a:t>
            </a:r>
            <a:endParaRPr lang="en-GB" b="0" dirty="0">
              <a:ea typeface="Calibri"/>
              <a:cs typeface="Calibri"/>
            </a:endParaRPr>
          </a:p>
          <a:p>
            <a:endParaRPr lang="en-GB" b="1" dirty="0"/>
          </a:p>
          <a:p>
            <a:r>
              <a:rPr lang="en-GB" b="1" dirty="0"/>
              <a:t>Napo films</a:t>
            </a:r>
            <a:endParaRPr lang="en-GB" b="1" dirty="0">
              <a:ea typeface="Calibri"/>
              <a:cs typeface="Calibri"/>
            </a:endParaRPr>
          </a:p>
          <a:p>
            <a:r>
              <a:rPr lang="en-GB" b="0" dirty="0"/>
              <a:t>Several short awareness-raising films </a:t>
            </a:r>
            <a:r>
              <a:rPr lang="en-US" sz="1200" dirty="0">
                <a:solidFill>
                  <a:schemeClr val="accent1"/>
                </a:solidFill>
              </a:rPr>
              <a:t>—</a:t>
            </a:r>
            <a:r>
              <a:rPr lang="en-GB" b="0" dirty="0"/>
              <a:t> featuring the cartoon hero Napo </a:t>
            </a:r>
            <a:r>
              <a:rPr lang="en-US" sz="1200" dirty="0">
                <a:solidFill>
                  <a:schemeClr val="accent1"/>
                </a:solidFill>
              </a:rPr>
              <a:t>— </a:t>
            </a:r>
            <a:r>
              <a:rPr lang="en-GB" b="0" dirty="0"/>
              <a:t>have been created on the topic of digitalisation in the workplace. These are a great way to engage businesses and inform them about the campaign’s message.</a:t>
            </a:r>
            <a:endParaRPr lang="en-GB" b="0" dirty="0">
              <a:ea typeface="Calibri"/>
              <a:cs typeface="Calibri"/>
            </a:endParaRPr>
          </a:p>
          <a:p>
            <a:endParaRPr lang="en-GB" b="1" dirty="0"/>
          </a:p>
          <a:p>
            <a:r>
              <a:rPr lang="en-GB" b="1" dirty="0"/>
              <a:t>OSHwiki</a:t>
            </a:r>
            <a:endParaRPr lang="en-GB" b="1" dirty="0">
              <a:ea typeface="Calibri"/>
              <a:cs typeface="Calibri"/>
            </a:endParaRPr>
          </a:p>
          <a:p>
            <a:r>
              <a:rPr lang="en-GB" b="0" dirty="0"/>
              <a:t>A section on the OSHwiki platform has been dedicated to OSH and digitalisation. It contains relevant articles and links to more information on the topic.</a:t>
            </a:r>
            <a:endParaRPr lang="en-GB" b="0" dirty="0">
              <a:ea typeface="Calibri"/>
              <a:cs typeface="Calibri"/>
            </a:endParaRPr>
          </a:p>
          <a:p>
            <a:endParaRPr lang="en-GB" b="1" dirty="0"/>
          </a:p>
          <a:p>
            <a:r>
              <a:rPr lang="en-GB" b="1" dirty="0"/>
              <a:t>Case studies</a:t>
            </a:r>
            <a:endParaRPr lang="en-GB" b="1" dirty="0">
              <a:ea typeface="Calibri"/>
              <a:cs typeface="Calibri"/>
            </a:endParaRPr>
          </a:p>
          <a:p>
            <a:r>
              <a:rPr lang="en-GB" b="0" dirty="0"/>
              <a:t>In addition to the case studies in the database, policy case studies from EU countries and outside the EU are also available. These case studies describe success factors and the transferability of national policy initiatives.</a:t>
            </a:r>
            <a:r>
              <a:rPr lang="en-GB" dirty="0"/>
              <a:t> </a:t>
            </a:r>
            <a:endParaRPr lang="en-GB" b="0" dirty="0">
              <a:ea typeface="Calibri"/>
              <a:cs typeface="Calibri"/>
            </a:endParaRPr>
          </a:p>
          <a:p>
            <a:endParaRPr lang="en-GB" b="1" dirty="0"/>
          </a:p>
          <a:p>
            <a:r>
              <a:rPr lang="en-GB" b="1" dirty="0"/>
              <a:t>Legislation</a:t>
            </a:r>
            <a:endParaRPr lang="en-GB" b="1" dirty="0">
              <a:ea typeface="Calibri"/>
              <a:cs typeface="Calibri"/>
            </a:endParaRPr>
          </a:p>
          <a:p>
            <a:r>
              <a:rPr lang="en-GB" dirty="0"/>
              <a:t>The employer is legally responsible for ensuring workplace safety and health. The risks deriving from digitalisation in the workplace fall within the scope of the OSH Framework Directive (</a:t>
            </a:r>
            <a:r>
              <a:rPr lang="en-GB" dirty="0">
                <a:hlinkClick r:id="rId3"/>
              </a:rPr>
              <a:t>Directive 89/391/EEC — the OSH Framework Directive</a:t>
            </a:r>
            <a:r>
              <a:rPr lang="en-GB" dirty="0"/>
              <a:t>), and some of the risks stemming from the use of digital technologies in the workplace are tackled by specific directives:</a:t>
            </a:r>
            <a:endParaRPr lang="en-GB" dirty="0">
              <a:ea typeface="Calibri"/>
              <a:cs typeface="Calibri"/>
            </a:endParaRPr>
          </a:p>
          <a:p>
            <a:endParaRPr lang="en-GB" b="1" dirty="0">
              <a:solidFill>
                <a:srgbClr val="000000"/>
              </a:solidFill>
              <a:ea typeface="Calibri"/>
              <a:cs typeface="Calibri"/>
            </a:endParaRPr>
          </a:p>
          <a:p>
            <a:pPr marL="742950" lvl="1" indent="-285750">
              <a:buFont typeface="Arial" panose="020B0604020202020204" pitchFamily="34" charset="0"/>
              <a:buChar char="•"/>
            </a:pPr>
            <a:r>
              <a:rPr lang="en-GB" sz="1400" dirty="0">
                <a:solidFill>
                  <a:schemeClr val="tx2"/>
                </a:solidFill>
                <a:hlinkClick r:id="rId4">
                  <a:extLst>
                    <a:ext uri="{A12FA001-AC4F-418D-AE19-62706E023703}">
                      <ahyp:hlinkClr xmlns:ahyp="http://schemas.microsoft.com/office/drawing/2018/hyperlinkcolor" val="tx"/>
                    </a:ext>
                  </a:extLst>
                </a:hlinkClick>
              </a:rPr>
              <a:t>Directive 90/270/EEC — the Display Screen Equipment Directive</a:t>
            </a:r>
            <a:endParaRPr lang="en-GB" sz="1400" dirty="0">
              <a:solidFill>
                <a:schemeClr val="tx2"/>
              </a:solidFill>
            </a:endParaRPr>
          </a:p>
          <a:p>
            <a:pPr marL="742950" lvl="1" indent="-285750">
              <a:buFont typeface="Arial" panose="020B0604020202020204" pitchFamily="34" charset="0"/>
              <a:buChar char="•"/>
            </a:pPr>
            <a:r>
              <a:rPr lang="en-GB" sz="1400" dirty="0">
                <a:solidFill>
                  <a:schemeClr val="tx2"/>
                </a:solidFill>
                <a:hlinkClick r:id="rId5"/>
              </a:rPr>
              <a:t>Directive 2009/104/EC — the Use of Work Equipment Directive</a:t>
            </a:r>
            <a:endParaRPr lang="en-GB" sz="1400" dirty="0">
              <a:solidFill>
                <a:schemeClr val="tx2"/>
              </a:solidFill>
            </a:endParaRPr>
          </a:p>
          <a:p>
            <a:pPr marL="742950" lvl="1" indent="-285750">
              <a:buFont typeface="Arial" panose="020B0604020202020204" pitchFamily="34" charset="0"/>
              <a:buChar char="•"/>
            </a:pPr>
            <a:r>
              <a:rPr lang="en-GB" sz="1400" dirty="0">
                <a:solidFill>
                  <a:schemeClr val="tx2"/>
                </a:solidFill>
                <a:hlinkClick r:id="rId6"/>
              </a:rPr>
              <a:t>Directive 2006/42/EC — New Machinery Directive</a:t>
            </a:r>
            <a:endParaRPr lang="en-GB" sz="1400" dirty="0">
              <a:solidFill>
                <a:schemeClr val="tx2"/>
              </a:solidFill>
            </a:endParaRPr>
          </a:p>
          <a:p>
            <a:pPr marL="742950" lvl="1" indent="-285750">
              <a:buFont typeface="Arial" panose="020B0604020202020204" pitchFamily="34" charset="0"/>
              <a:buChar char="•"/>
            </a:pPr>
            <a:r>
              <a:rPr lang="en-GB" sz="1400" dirty="0">
                <a:solidFill>
                  <a:schemeClr val="tx2"/>
                </a:solidFill>
                <a:hlinkClick r:id="rId7"/>
              </a:rPr>
              <a:t>Directive 89/654/EEC — Workplace Requirements</a:t>
            </a:r>
            <a:endParaRPr lang="en-GB" sz="1400" dirty="0">
              <a:solidFill>
                <a:schemeClr val="tx2"/>
              </a:solidFill>
            </a:endParaRPr>
          </a:p>
          <a:p>
            <a:pPr marL="742950" lvl="1" indent="-285750">
              <a:buFont typeface="Arial" panose="020B0604020202020204" pitchFamily="34" charset="0"/>
              <a:buChar char="•"/>
            </a:pPr>
            <a:r>
              <a:rPr lang="en-GB" sz="1400" dirty="0">
                <a:solidFill>
                  <a:schemeClr val="tx2"/>
                </a:solidFill>
                <a:hlinkClick r:id="rId6"/>
              </a:rPr>
              <a:t>Directive 2003/88/EC — Working Time</a:t>
            </a:r>
            <a:endParaRPr lang="en-GB" sz="1400" dirty="0">
              <a:solidFill>
                <a:schemeClr val="tx2"/>
              </a:solidFill>
            </a:endParaRPr>
          </a:p>
          <a:p>
            <a:pPr marL="742950" lvl="1" indent="-285750">
              <a:buFont typeface="Arial" panose="020B0604020202020204" pitchFamily="34" charset="0"/>
              <a:buChar char="•"/>
            </a:pPr>
            <a:r>
              <a:rPr lang="en-GB" sz="1400" dirty="0">
                <a:solidFill>
                  <a:schemeClr val="tx2"/>
                </a:solidFill>
                <a:hlinkClick r:id="rId7"/>
              </a:rPr>
              <a:t>Directive 2002/14/EC — Informing and Consulting</a:t>
            </a:r>
            <a:r>
              <a:rPr lang="en-GB" sz="1400" baseline="0" dirty="0">
                <a:solidFill>
                  <a:schemeClr val="tx2"/>
                </a:solidFill>
                <a:hlinkClick r:id="rId7"/>
              </a:rPr>
              <a:t> Employees</a:t>
            </a:r>
            <a:endParaRPr lang="en-GB" sz="1400" dirty="0">
              <a:solidFill>
                <a:schemeClr val="tx2"/>
              </a:solidFill>
            </a:endParaRPr>
          </a:p>
          <a:p>
            <a:pPr marL="457200" lvl="1" indent="0">
              <a:buNone/>
            </a:pPr>
            <a:endParaRPr lang="en-GB" sz="1400" dirty="0">
              <a:solidFill>
                <a:schemeClr val="tx2"/>
              </a:solidFill>
            </a:endParaRPr>
          </a:p>
          <a:p>
            <a:r>
              <a:rPr lang="en-US" dirty="0"/>
              <a:t>A complete overview of relevant OSH legislation is available on the EU-OSHA website (</a:t>
            </a:r>
            <a:r>
              <a:rPr lang="en-US" dirty="0">
                <a:hlinkClick r:id="rId8"/>
              </a:rPr>
              <a:t>https://osha.europa.eu/en/safety-and-health-legislation</a:t>
            </a:r>
            <a:r>
              <a:rPr lang="en-US" dirty="0"/>
              <a:t>).</a:t>
            </a:r>
            <a:endParaRPr lang="en-US" dirty="0">
              <a:ea typeface="Calibri"/>
              <a:cs typeface="Calibri"/>
            </a:endParaRPr>
          </a:p>
          <a:p>
            <a:endParaRPr lang="en-US" dirty="0"/>
          </a:p>
          <a:p>
            <a:pPr marL="0" indent="0">
              <a:buNone/>
            </a:pPr>
            <a:r>
              <a:rPr lang="en-GB" b="1" dirty="0"/>
              <a:t>Infographics</a:t>
            </a:r>
            <a:endParaRPr lang="en-US" dirty="0">
              <a:ea typeface="Calibri"/>
              <a:cs typeface="Calibri"/>
            </a:endParaRPr>
          </a:p>
          <a:p>
            <a:pPr algn="just"/>
            <a:r>
              <a:rPr lang="en-US" dirty="0"/>
              <a:t>In the digital age, infographics can be a powerful tool. They are able to express even complicated information clearly, succinctly and memorably, and they can be shared online. </a:t>
            </a:r>
            <a:endParaRPr lang="en-US" dirty="0">
              <a:ea typeface="Calibri"/>
              <a:cs typeface="Calibri"/>
            </a:endParaRPr>
          </a:p>
          <a:p>
            <a:endParaRPr lang="en-US" sz="1400" dirty="0">
              <a:solidFill>
                <a:srgbClr val="5B9BD5"/>
              </a:solidFill>
              <a:ea typeface="Calibri" panose="020F0502020204030204"/>
              <a:cs typeface="Calibri" panose="020F0502020204030204"/>
            </a:endParaRPr>
          </a:p>
          <a:p>
            <a:endParaRPr lang="en-GB" dirty="0">
              <a:ea typeface="Calibri" panose="020F0502020204030204"/>
              <a:cs typeface="Calibri" panose="020F0502020204030204"/>
            </a:endParaRPr>
          </a:p>
        </p:txBody>
      </p:sp>
      <p:sp>
        <p:nvSpPr>
          <p:cNvPr id="4" name="Slide Number Placeholder 3"/>
          <p:cNvSpPr>
            <a:spLocks noGrp="1"/>
          </p:cNvSpPr>
          <p:nvPr>
            <p:ph type="sldNum" sz="quarter" idx="10"/>
          </p:nvPr>
        </p:nvSpPr>
        <p:spPr/>
        <p:txBody>
          <a:bodyPr/>
          <a:lstStyle/>
          <a:p>
            <a:fld id="{493DD4C7-C698-4A80-B76C-A9FD89019653}" type="slidenum">
              <a:rPr lang="en-GB" smtClean="0"/>
              <a:t>24</a:t>
            </a:fld>
            <a:endParaRPr lang="en-GB"/>
          </a:p>
        </p:txBody>
      </p:sp>
    </p:spTree>
    <p:extLst>
      <p:ext uri="{BB962C8B-B14F-4D97-AF65-F5344CB8AC3E}">
        <p14:creationId xmlns:p14="http://schemas.microsoft.com/office/powerpoint/2010/main" val="939420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defRPr/>
            </a:pPr>
            <a:r>
              <a:rPr lang="en-GB" dirty="0"/>
              <a:t>Source: EU-OSHA, ‘OSH Pulse – Occupational safety and health in post-pandemic workplaces’, 2022 (</a:t>
            </a:r>
            <a:r>
              <a:rPr lang="en-GB" dirty="0">
                <a:hlinkClick r:id="rId3"/>
              </a:rPr>
              <a:t>https://osha.europa.eu/en/facts-and-figures/osh-pulse-occupational-safety-and-health-post-pandemic-workplaces</a:t>
            </a:r>
            <a:r>
              <a:rPr lang="en-GB" dirty="0"/>
              <a:t>).</a:t>
            </a:r>
            <a:endParaRPr lang="it-IT" dirty="0"/>
          </a:p>
          <a:p>
            <a:pPr>
              <a:defRPr/>
            </a:pPr>
            <a:endParaRPr lang="it-IT" dirty="0"/>
          </a:p>
          <a:p>
            <a:pPr marL="0" marR="0" indent="0" algn="l" defTabSz="914400">
              <a:lnSpc>
                <a:spcPct val="100000"/>
              </a:lnSpc>
              <a:spcBef>
                <a:spcPts val="0"/>
              </a:spcBef>
              <a:spcAft>
                <a:spcPts val="0"/>
              </a:spcAft>
              <a:buClrTx/>
              <a:buSzTx/>
              <a:buFontTx/>
              <a:buNone/>
              <a:tabLst/>
              <a:defRPr/>
            </a:pPr>
            <a:r>
              <a:rPr lang="it-IT" dirty="0"/>
              <a:t>Source: </a:t>
            </a:r>
            <a:r>
              <a:rPr lang="en-GB" sz="1200" kern="1200" dirty="0">
                <a:solidFill>
                  <a:schemeClr val="tx1"/>
                </a:solidFill>
                <a:effectLst/>
                <a:latin typeface="+mn-lt"/>
                <a:ea typeface="+mn-ea"/>
                <a:cs typeface="+mn-cs"/>
              </a:rPr>
              <a:t>EU-OSHA, ‘Third European Survey of Enterprises on New and Emerging Risks’ (ESENER 3), 2019. Available at: </a:t>
            </a:r>
            <a:r>
              <a:rPr lang="en-GB" sz="1200" u="sng" kern="1200" dirty="0">
                <a:solidFill>
                  <a:schemeClr val="tx1"/>
                </a:solidFill>
                <a:effectLst/>
                <a:latin typeface="+mn-lt"/>
                <a:ea typeface="+mn-ea"/>
                <a:cs typeface="+mn-cs"/>
                <a:hlinkClick r:id="rId4"/>
              </a:rPr>
              <a:t>https://osha.europa.eu/en/publications/home-based-teleworking-and-preventive-occupational-safety-and-health-measures-european-workplaces-evidence-esener-3</a:t>
            </a:r>
            <a:endParaRPr lang="en-GB" sz="1200" u="none" kern="1200" dirty="0">
              <a:solidFill>
                <a:schemeClr val="tx1"/>
              </a:solidFill>
              <a:effectLst/>
              <a:latin typeface="+mn-lt"/>
              <a:ea typeface="Calibri"/>
              <a:cs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l-GR" dirty="0"/>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4</a:t>
            </a:fld>
            <a:endParaRPr lang="en-GB"/>
          </a:p>
        </p:txBody>
      </p:sp>
    </p:spTree>
    <p:extLst>
      <p:ext uri="{BB962C8B-B14F-4D97-AF65-F5344CB8AC3E}">
        <p14:creationId xmlns:p14="http://schemas.microsoft.com/office/powerpoint/2010/main" val="34296213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European Week</a:t>
            </a:r>
            <a:endParaRPr lang="en-US" dirty="0"/>
          </a:p>
          <a:p>
            <a:r>
              <a:rPr lang="en-GB" dirty="0"/>
              <a:t>Our world-renowned European Week of Safety and Health at Work is held every year in October and is the highlight of the campaign calendar. You can get involved in many awareness-raising events that are organised in the EU and beyond, such as competitions, special film-screening events, social media events and conferences.</a:t>
            </a:r>
            <a:endParaRPr lang="en-US" dirty="0"/>
          </a:p>
          <a:p>
            <a:endParaRPr lang="en-GB" dirty="0"/>
          </a:p>
          <a:p>
            <a:r>
              <a:rPr lang="en-GB" b="1" dirty="0"/>
              <a:t>Campaign partnership</a:t>
            </a:r>
            <a:endParaRPr lang="en-US" dirty="0"/>
          </a:p>
          <a:p>
            <a:r>
              <a:rPr lang="en-GB" dirty="0"/>
              <a:t>The success of the campaign depends on strong partnerships between EU-OSHA and key stakeholders. Pan-European and international organisations with a commitment to OSH can become an </a:t>
            </a:r>
            <a:r>
              <a:rPr lang="en-GB" u="sng" dirty="0"/>
              <a:t>official campaign partner</a:t>
            </a:r>
            <a:r>
              <a:rPr lang="en-GB" dirty="0"/>
              <a:t>, which allows them to benefit from:</a:t>
            </a:r>
            <a:endParaRPr lang="en-US" dirty="0"/>
          </a:p>
          <a:p>
            <a:pPr marL="742950" lvl="1" indent="-285750">
              <a:buFont typeface="Arial,Sans-Serif"/>
              <a:buChar char="•"/>
            </a:pPr>
            <a:r>
              <a:rPr lang="en-GB" dirty="0"/>
              <a:t>promotion at EU level and in the media;</a:t>
            </a:r>
            <a:endParaRPr lang="en-US" dirty="0"/>
          </a:p>
          <a:p>
            <a:pPr marL="742950" lvl="1" indent="-285750">
              <a:buFont typeface="Arial,Sans-Serif"/>
              <a:buChar char="•"/>
            </a:pPr>
            <a:r>
              <a:rPr lang="en-GB" dirty="0"/>
              <a:t>opportunities to network and exchange;</a:t>
            </a:r>
            <a:endParaRPr lang="en-US" dirty="0"/>
          </a:p>
          <a:p>
            <a:pPr marL="742950" lvl="1" indent="-285750">
              <a:buFont typeface="Arial,Sans-Serif"/>
              <a:buChar char="•"/>
            </a:pPr>
            <a:r>
              <a:rPr lang="en-GB" dirty="0"/>
              <a:t>sharing good practices with other campaign partners;</a:t>
            </a:r>
            <a:endParaRPr lang="en-US" dirty="0"/>
          </a:p>
          <a:p>
            <a:pPr marL="742950" lvl="1" indent="-285750">
              <a:buFont typeface="Arial,Sans-Serif"/>
              <a:buChar char="•"/>
            </a:pPr>
            <a:r>
              <a:rPr lang="en-GB" dirty="0"/>
              <a:t>invitations to EU-OSHA events;</a:t>
            </a:r>
            <a:endParaRPr lang="en-US" dirty="0"/>
          </a:p>
          <a:p>
            <a:pPr marL="742950" lvl="1" indent="-285750">
              <a:buFont typeface="Arial,Sans-Serif"/>
              <a:buChar char="•"/>
            </a:pPr>
            <a:r>
              <a:rPr lang="en-GB" dirty="0"/>
              <a:t>a welcome pack;</a:t>
            </a:r>
            <a:endParaRPr lang="en-US" dirty="0"/>
          </a:p>
          <a:p>
            <a:pPr marL="742950" lvl="1" indent="-285750">
              <a:buFont typeface="Arial,Sans-Serif"/>
              <a:buChar char="•"/>
            </a:pPr>
            <a:r>
              <a:rPr lang="en-GB" dirty="0"/>
              <a:t>a partner certificate.</a:t>
            </a:r>
            <a:endParaRPr lang="en-US" dirty="0"/>
          </a:p>
          <a:p>
            <a:pPr lvl="1"/>
            <a:endParaRPr lang="en-GB" dirty="0"/>
          </a:p>
          <a:p>
            <a:r>
              <a:rPr lang="en-GB" b="1" dirty="0"/>
              <a:t>Good Practice Awards</a:t>
            </a:r>
            <a:endParaRPr lang="en-US" dirty="0"/>
          </a:p>
          <a:p>
            <a:r>
              <a:rPr lang="en-GB" dirty="0"/>
              <a:t>As part of the campaign, the Good Practice Awards showcase innovative approaches to OSH management and recognise successful and sustainable initiatives for managing risks related to OSH and digitalisation. Organisations in EU Member States, candidate countries, potential candidate countries and European Free Trade Association (EFTA) countries are invited to submit entries on the theme of managing OSH and digitalisation in the workplace. The winners will be announced at an awards ceremony.</a:t>
            </a:r>
            <a:endParaRPr lang="en-US" dirty="0"/>
          </a:p>
          <a:p>
            <a:endParaRPr lang="en-GB" dirty="0"/>
          </a:p>
          <a:p>
            <a:r>
              <a:rPr lang="en-GB" b="1" dirty="0"/>
              <a:t>Campaign toolkit </a:t>
            </a:r>
            <a:endParaRPr lang="en-US" dirty="0"/>
          </a:p>
          <a:p>
            <a:r>
              <a:rPr lang="en-GB" dirty="0"/>
              <a:t>You can access our campaign toolkit to help you get started with running your own campaign to raise awareness of the impact of digitalisation on OSH. The toolkit offers step-by-step guidance on the process of preparing and running a campaign and how to make the most of your resources.</a:t>
            </a:r>
            <a:endParaRPr lang="en-US" dirty="0"/>
          </a:p>
          <a:p>
            <a:endParaRPr lang="en-GB" dirty="0"/>
          </a:p>
          <a:p>
            <a:r>
              <a:rPr lang="en-GB" b="1" dirty="0"/>
              <a:t>Campaign materials</a:t>
            </a:r>
            <a:endParaRPr lang="en-US" dirty="0"/>
          </a:p>
          <a:p>
            <a:r>
              <a:rPr lang="en-GB" dirty="0"/>
              <a:t>Everything you need to promote and make a contribution to the ‘Safe and Healthy Work in the Digital Age’ campaign is available in the campaign materials. A full range of resources are free to download, including the campaign guide, promotional leaflet and poster, and the Good Practice Awards flyer.</a:t>
            </a:r>
            <a:endParaRPr lang="en-US" dirty="0"/>
          </a:p>
          <a:p>
            <a:endParaRPr lang="en-GB" dirty="0"/>
          </a:p>
          <a:p>
            <a:r>
              <a:rPr lang="en-GB" b="1" dirty="0"/>
              <a:t>Social media kit</a:t>
            </a:r>
            <a:endParaRPr lang="en-US" dirty="0"/>
          </a:p>
          <a:p>
            <a:r>
              <a:rPr lang="en-GB" dirty="0"/>
              <a:t>Take advantage of the social media kit – a collection of material for your social media accounts. Get started by selecting from the ready-made messages and accompanying visuals and videos.</a:t>
            </a:r>
            <a:endParaRPr lang="el-GR" dirty="0"/>
          </a:p>
          <a:p>
            <a:endParaRPr lang="en-GB" dirty="0"/>
          </a:p>
          <a:p>
            <a:r>
              <a:rPr lang="en-GB" b="1" dirty="0"/>
              <a:t>Events</a:t>
            </a:r>
            <a:endParaRPr lang="en-US" dirty="0"/>
          </a:p>
          <a:p>
            <a:r>
              <a:rPr lang="en-GB" dirty="0"/>
              <a:t>You can view upcoming events of the ‘Safe and Healthy Work in the Digital Age’ campaign. Events can be searched by country and by dates, and each event can be added to your own calendar to make sure you don’t miss out.</a:t>
            </a:r>
            <a:endParaRPr lang="en-US" dirty="0"/>
          </a:p>
          <a:p>
            <a:endParaRPr lang="en-GB" dirty="0"/>
          </a:p>
          <a:p>
            <a:r>
              <a:rPr lang="en-GB" b="1" dirty="0"/>
              <a:t>Certificate of participation </a:t>
            </a:r>
            <a:endParaRPr lang="en-US" dirty="0"/>
          </a:p>
          <a:p>
            <a:r>
              <a:rPr lang="en-GB" dirty="0"/>
              <a:t>In return for organising events and activities or running your own campaign to support the Healthy Workplaces campaign, you will receive a certificate of participation in recognition of your efforts and contribution.</a:t>
            </a:r>
            <a:endParaRPr lang="en-GB" dirty="0">
              <a:ea typeface="Calibri"/>
              <a:cs typeface="Calibri"/>
            </a:endParaRPr>
          </a:p>
          <a:p>
            <a:pPr lvl="1"/>
            <a:endParaRPr lang="en-GB" sz="1400" dirty="0">
              <a:solidFill>
                <a:schemeClr val="tx2"/>
              </a:solidFill>
            </a:endParaRPr>
          </a:p>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25</a:t>
            </a:fld>
            <a:endParaRPr lang="en-GB"/>
          </a:p>
        </p:txBody>
      </p:sp>
    </p:spTree>
    <p:extLst>
      <p:ext uri="{BB962C8B-B14F-4D97-AF65-F5344CB8AC3E}">
        <p14:creationId xmlns:p14="http://schemas.microsoft.com/office/powerpoint/2010/main" val="18552673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 </a:t>
            </a:r>
            <a:r>
              <a:rPr lang="it-IT" dirty="0" err="1"/>
              <a:t>European</a:t>
            </a:r>
            <a:r>
              <a:rPr lang="it-IT" dirty="0"/>
              <a:t> Agency for </a:t>
            </a:r>
            <a:r>
              <a:rPr lang="it-IT" dirty="0" err="1"/>
              <a:t>Safety</a:t>
            </a:r>
            <a:r>
              <a:rPr lang="it-IT" dirty="0"/>
              <a:t> and Health </a:t>
            </a:r>
            <a:r>
              <a:rPr lang="it-IT" dirty="0" err="1"/>
              <a:t>at</a:t>
            </a:r>
            <a:r>
              <a:rPr lang="it-IT" dirty="0"/>
              <a:t> Work, 2023</a:t>
            </a:r>
            <a:endParaRPr lang="en-US" dirty="0"/>
          </a:p>
          <a:p>
            <a:r>
              <a:rPr lang="it-IT" dirty="0" err="1"/>
              <a:t>Reproduction</a:t>
            </a:r>
            <a:r>
              <a:rPr lang="it-IT" dirty="0"/>
              <a:t> </a:t>
            </a:r>
            <a:r>
              <a:rPr lang="it-IT" dirty="0" err="1"/>
              <a:t>is</a:t>
            </a:r>
            <a:r>
              <a:rPr lang="it-IT" dirty="0"/>
              <a:t> </a:t>
            </a:r>
            <a:r>
              <a:rPr lang="it-IT" dirty="0" err="1"/>
              <a:t>authorised</a:t>
            </a:r>
            <a:r>
              <a:rPr lang="it-IT" dirty="0"/>
              <a:t> </a:t>
            </a:r>
            <a:r>
              <a:rPr lang="it-IT" dirty="0" err="1"/>
              <a:t>provided</a:t>
            </a:r>
            <a:r>
              <a:rPr lang="it-IT" dirty="0"/>
              <a:t> the source </a:t>
            </a:r>
            <a:r>
              <a:rPr lang="it-IT" dirty="0" err="1"/>
              <a:t>is</a:t>
            </a:r>
            <a:r>
              <a:rPr lang="it-IT" dirty="0"/>
              <a:t> </a:t>
            </a:r>
            <a:r>
              <a:rPr lang="it-IT" dirty="0" err="1"/>
              <a:t>acknowledged</a:t>
            </a:r>
            <a:r>
              <a:rPr lang="it-IT" dirty="0"/>
              <a:t>.</a:t>
            </a:r>
            <a:endParaRPr lang="en-US" dirty="0"/>
          </a:p>
          <a:p>
            <a:r>
              <a:rPr lang="it-IT" dirty="0"/>
              <a:t>For </a:t>
            </a:r>
            <a:r>
              <a:rPr lang="it-IT" dirty="0" err="1"/>
              <a:t>any</a:t>
            </a:r>
            <a:r>
              <a:rPr lang="it-IT" dirty="0"/>
              <a:t> use or </a:t>
            </a:r>
            <a:r>
              <a:rPr lang="it-IT" dirty="0" err="1"/>
              <a:t>reproduction</a:t>
            </a:r>
            <a:r>
              <a:rPr lang="it-IT" dirty="0"/>
              <a:t> of </a:t>
            </a:r>
            <a:r>
              <a:rPr lang="it-IT" dirty="0" err="1"/>
              <a:t>photos</a:t>
            </a:r>
            <a:r>
              <a:rPr lang="it-IT" dirty="0"/>
              <a:t> or </a:t>
            </a:r>
            <a:r>
              <a:rPr lang="it-IT" dirty="0" err="1"/>
              <a:t>other</a:t>
            </a:r>
            <a:r>
              <a:rPr lang="it-IT" dirty="0"/>
              <a:t> </a:t>
            </a:r>
            <a:r>
              <a:rPr lang="it-IT" dirty="0" err="1"/>
              <a:t>material</a:t>
            </a:r>
            <a:r>
              <a:rPr lang="it-IT" dirty="0"/>
              <a:t> </a:t>
            </a:r>
            <a:r>
              <a:rPr lang="it-IT" dirty="0" err="1"/>
              <a:t>that</a:t>
            </a:r>
            <a:r>
              <a:rPr lang="it-IT" dirty="0"/>
              <a:t> </a:t>
            </a:r>
            <a:r>
              <a:rPr lang="it-IT" dirty="0" err="1"/>
              <a:t>is</a:t>
            </a:r>
            <a:r>
              <a:rPr lang="it-IT" dirty="0"/>
              <a:t> </a:t>
            </a:r>
            <a:r>
              <a:rPr lang="it-IT" dirty="0" err="1"/>
              <a:t>not</a:t>
            </a:r>
            <a:r>
              <a:rPr lang="it-IT" dirty="0"/>
              <a:t> under the copyright of EU-OSHA, </a:t>
            </a:r>
            <a:r>
              <a:rPr lang="it-IT" dirty="0" err="1"/>
              <a:t>permission</a:t>
            </a:r>
            <a:r>
              <a:rPr lang="it-IT" dirty="0"/>
              <a:t> must be </a:t>
            </a:r>
            <a:r>
              <a:rPr lang="it-IT" dirty="0" err="1"/>
              <a:t>sought</a:t>
            </a:r>
            <a:r>
              <a:rPr lang="it-IT" dirty="0"/>
              <a:t> </a:t>
            </a:r>
            <a:r>
              <a:rPr lang="it-IT" dirty="0" err="1"/>
              <a:t>directly</a:t>
            </a:r>
            <a:r>
              <a:rPr lang="it-IT" dirty="0"/>
              <a:t> from the copyright holders.</a:t>
            </a:r>
            <a:endParaRPr lang="en-US" dirty="0"/>
          </a:p>
          <a:p>
            <a:pPr marL="0" indent="0">
              <a:buNone/>
            </a:pPr>
            <a:endParaRPr lang="fr-FR" dirty="0">
              <a:ea typeface="Calibri"/>
              <a:cs typeface="Calibri"/>
            </a:endParaRPr>
          </a:p>
        </p:txBody>
      </p:sp>
      <p:sp>
        <p:nvSpPr>
          <p:cNvPr id="4" name="Slide Number Placeholder 3"/>
          <p:cNvSpPr>
            <a:spLocks noGrp="1"/>
          </p:cNvSpPr>
          <p:nvPr>
            <p:ph type="sldNum" sz="quarter" idx="10"/>
          </p:nvPr>
        </p:nvSpPr>
        <p:spPr/>
        <p:txBody>
          <a:bodyPr/>
          <a:lstStyle/>
          <a:p>
            <a:fld id="{493DD4C7-C698-4A80-B76C-A9FD89019653}" type="slidenum">
              <a:rPr lang="en-GB" smtClean="0"/>
              <a:t>26</a:t>
            </a:fld>
            <a:endParaRPr lang="en-GB"/>
          </a:p>
        </p:txBody>
      </p:sp>
    </p:spTree>
    <p:extLst>
      <p:ext uri="{BB962C8B-B14F-4D97-AF65-F5344CB8AC3E}">
        <p14:creationId xmlns:p14="http://schemas.microsoft.com/office/powerpoint/2010/main" val="2188103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Calibri"/>
                <a:cs typeface="Calibri"/>
              </a:rPr>
              <a:t>Source: </a:t>
            </a:r>
            <a:r>
              <a:rPr lang="en-GB" dirty="0"/>
              <a:t>EU-OSHA, ‘OSH Pulse – Occupational safety and health in post-pandemic workplaces’, 2022 (</a:t>
            </a:r>
            <a:r>
              <a:rPr lang="en-GB" dirty="0">
                <a:hlinkClick r:id="rId3"/>
              </a:rPr>
              <a:t>https://osha.europa.eu/en/facts-and-figures/osh-pulse-occupational-safety-and-health-post-pandemic-workplaces</a:t>
            </a:r>
            <a:r>
              <a:rPr lang="en-GB" dirty="0"/>
              <a:t>).</a:t>
            </a:r>
            <a:endParaRPr lang="en-GB" dirty="0">
              <a:ea typeface="Calibri"/>
              <a:cs typeface="Calibri"/>
            </a:endParaRPr>
          </a:p>
          <a:p>
            <a:endParaRPr lang="en-GB" dirty="0"/>
          </a:p>
          <a:p>
            <a:r>
              <a:rPr lang="en-GB" dirty="0"/>
              <a:t>EU-OSHA commissioned the ‘Flash Eurobarometer – OSH Pulse’ survey with the aim of gaining insights into the state of occupational safety and health (OSH) in post-pandemic workplaces.</a:t>
            </a:r>
            <a:endParaRPr lang="en-GB" dirty="0">
              <a:ea typeface="Calibri"/>
              <a:cs typeface="Calibri"/>
            </a:endParaRPr>
          </a:p>
          <a:p>
            <a:r>
              <a:rPr lang="en-GB" dirty="0"/>
              <a:t>A representative sample of more than 27,000 employed workers were interviewed in April and May 2022 in all EU countries, plus Iceland and Norway. They were asked about the mental and physical health stresses they face and the importance of OSH measures in their workplace.</a:t>
            </a:r>
            <a:endParaRPr lang="en-GB" dirty="0">
              <a:ea typeface="Calibri"/>
              <a:cs typeface="Calibri"/>
            </a:endParaRPr>
          </a:p>
          <a:p>
            <a:r>
              <a:rPr lang="en-GB" dirty="0"/>
              <a:t>The survey also asked about the work-related use of digital technologies and its impact on workers’ wellbeing.</a:t>
            </a:r>
            <a:endParaRPr lang="en-GB" dirty="0">
              <a:ea typeface="Calibri"/>
              <a:cs typeface="Calibri"/>
            </a:endParaRPr>
          </a:p>
          <a:p>
            <a:endParaRPr lang="en-GB" dirty="0">
              <a:ea typeface="Calibri"/>
              <a:cs typeface="Calibri"/>
            </a:endParaRPr>
          </a:p>
        </p:txBody>
      </p:sp>
      <p:sp>
        <p:nvSpPr>
          <p:cNvPr id="4" name="Slide Number Placeholder 3"/>
          <p:cNvSpPr>
            <a:spLocks noGrp="1"/>
          </p:cNvSpPr>
          <p:nvPr>
            <p:ph type="sldNum" sz="quarter" idx="5"/>
          </p:nvPr>
        </p:nvSpPr>
        <p:spPr/>
        <p:txBody>
          <a:bodyPr/>
          <a:lstStyle/>
          <a:p>
            <a:fld id="{493DD4C7-C698-4A80-B76C-A9FD89019653}" type="slidenum">
              <a:rPr lang="en-GB" smtClean="0"/>
              <a:t>5</a:t>
            </a:fld>
            <a:endParaRPr lang="en-GB"/>
          </a:p>
        </p:txBody>
      </p:sp>
    </p:spTree>
    <p:extLst>
      <p:ext uri="{BB962C8B-B14F-4D97-AF65-F5344CB8AC3E}">
        <p14:creationId xmlns:p14="http://schemas.microsoft.com/office/powerpoint/2010/main" val="686925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defRPr/>
            </a:pPr>
            <a:r>
              <a:rPr lang="en-GB" dirty="0"/>
              <a:t>Source: EU-OSHA, ‘OSH Pulse – Occupational safety and health in post-pandemic workplaces’, 2022 (</a:t>
            </a:r>
            <a:r>
              <a:rPr lang="en-GB" dirty="0">
                <a:hlinkClick r:id="rId3"/>
              </a:rPr>
              <a:t>https://osha.europa.eu/en/facts-and-figures/osh-pulse-occupational-safety-and-health-post-pandemic-workplaces</a:t>
            </a:r>
            <a:r>
              <a:rPr lang="en-GB" dirty="0"/>
              <a:t>).</a:t>
            </a:r>
          </a:p>
          <a:p>
            <a:pPr>
              <a:defRPr/>
            </a:pPr>
            <a:endParaRPr lang="en-GB" dirty="0"/>
          </a:p>
          <a:p>
            <a:pPr>
              <a:defRPr/>
            </a:pPr>
            <a:r>
              <a:rPr lang="en-GB" dirty="0"/>
              <a:t>EU-OSHA commissioned the ‘Flash Eurobarometer – OSH Pulse’ survey with the aim of gaining insights into the state of occupational safety and health (OSH) in post-pandemic workplaces.</a:t>
            </a:r>
          </a:p>
          <a:p>
            <a:pPr>
              <a:defRPr/>
            </a:pPr>
            <a:r>
              <a:rPr lang="en-GB" dirty="0"/>
              <a:t>A representative sample of more than 27,000 employed workers were interviewed in April and May 2022 in all EU countries, plus Iceland and Norway. They were asked about the mental and physical health stresses they face and the importance of OSH measures in their workplace.</a:t>
            </a:r>
            <a:endParaRPr lang="en-US" dirty="0"/>
          </a:p>
          <a:p>
            <a:pPr>
              <a:defRPr/>
            </a:pPr>
            <a:r>
              <a:rPr lang="en-GB" dirty="0"/>
              <a:t>The survey also asked about the work-related use of digital technologies and its impact on workers’ wellbeing.</a:t>
            </a:r>
            <a:endParaRPr lang="en-US" dirty="0"/>
          </a:p>
          <a:p>
            <a:pPr>
              <a:defRPr/>
            </a:pPr>
            <a:endParaRPr lang="en-GB" dirty="0"/>
          </a:p>
          <a:p>
            <a:pPr marL="0" marR="0" indent="0" algn="l" defTabSz="914400">
              <a:lnSpc>
                <a:spcPct val="100000"/>
              </a:lnSpc>
              <a:spcBef>
                <a:spcPts val="0"/>
              </a:spcBef>
              <a:spcAft>
                <a:spcPts val="0"/>
              </a:spcAft>
              <a:buClrTx/>
              <a:buSzTx/>
              <a:buFontTx/>
              <a:buNone/>
              <a:tabLst/>
              <a:defRPr/>
            </a:pPr>
            <a:endParaRPr lang="el-GR" dirty="0">
              <a:ea typeface="Calibri"/>
              <a:cs typeface="Calibri"/>
            </a:endParaRPr>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6</a:t>
            </a:fld>
            <a:endParaRPr lang="en-GB"/>
          </a:p>
        </p:txBody>
      </p:sp>
    </p:spTree>
    <p:extLst>
      <p:ext uri="{BB962C8B-B14F-4D97-AF65-F5344CB8AC3E}">
        <p14:creationId xmlns:p14="http://schemas.microsoft.com/office/powerpoint/2010/main" val="3645164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defRPr/>
            </a:pPr>
            <a:r>
              <a:rPr lang="en-GB" dirty="0"/>
              <a:t>Source: EU-OSHA, ‘OSH Pulse – Occupational safety and health in post-pandemic workplaces’, 2022 (</a:t>
            </a:r>
            <a:r>
              <a:rPr lang="en-GB" dirty="0">
                <a:hlinkClick r:id="rId3"/>
              </a:rPr>
              <a:t>https://osha.europa.eu/en/facts-and-figures/osh-pulse-occupational-safety-and-health-post-pandemic-workplaces</a:t>
            </a:r>
            <a:r>
              <a:rPr lang="en-GB" dirty="0"/>
              <a:t>).</a:t>
            </a:r>
            <a:endParaRPr lang="it-IT" dirty="0"/>
          </a:p>
          <a:p>
            <a:pPr>
              <a:defRPr/>
            </a:pPr>
            <a:endParaRPr lang="it-IT" dirty="0"/>
          </a:p>
          <a:p>
            <a:pPr marL="0" marR="0" indent="0" algn="l" defTabSz="914400">
              <a:lnSpc>
                <a:spcPct val="100000"/>
              </a:lnSpc>
              <a:spcBef>
                <a:spcPts val="0"/>
              </a:spcBef>
              <a:spcAft>
                <a:spcPts val="0"/>
              </a:spcAft>
              <a:buClrTx/>
              <a:buSzTx/>
              <a:buFontTx/>
              <a:buNone/>
              <a:tabLst/>
              <a:defRPr/>
            </a:pPr>
            <a:r>
              <a:rPr lang="it-IT" dirty="0"/>
              <a:t>Source: </a:t>
            </a:r>
            <a:r>
              <a:rPr lang="en-GB" sz="1200" kern="1200" dirty="0">
                <a:solidFill>
                  <a:schemeClr val="tx1"/>
                </a:solidFill>
                <a:effectLst/>
                <a:latin typeface="+mn-lt"/>
                <a:ea typeface="+mn-ea"/>
                <a:cs typeface="+mn-cs"/>
              </a:rPr>
              <a:t>EU-OSHA, ‘Third European Survey of Enterprises on New and Emerging Risks’ (ESENER 3), 2019. Available at: </a:t>
            </a:r>
            <a:r>
              <a:rPr lang="en-GB" sz="1200" u="sng" kern="1200" dirty="0">
                <a:solidFill>
                  <a:schemeClr val="tx1"/>
                </a:solidFill>
                <a:effectLst/>
                <a:latin typeface="+mn-lt"/>
                <a:ea typeface="+mn-ea"/>
                <a:cs typeface="+mn-cs"/>
                <a:hlinkClick r:id="rId4"/>
              </a:rPr>
              <a:t>https://osha.europa.eu/en/publications/home-based-teleworking-and-preventive-occupational-safety-and-health-measures-european-workplaces-evidence-esener-3</a:t>
            </a:r>
            <a:endParaRPr lang="en-GB" sz="1200" u="none" kern="1200" dirty="0">
              <a:solidFill>
                <a:schemeClr val="tx1"/>
              </a:solidFill>
              <a:effectLst/>
              <a:latin typeface="+mn-lt"/>
              <a:ea typeface="Calibri"/>
              <a:cs typeface="Calibri"/>
            </a:endParaRPr>
          </a:p>
          <a:p>
            <a:endParaRPr lang="en-US" dirty="0"/>
          </a:p>
          <a:p>
            <a:endParaRPr lang="en-GB" dirty="0">
              <a:ea typeface="Calibri"/>
              <a:cs typeface="Calibri"/>
            </a:endParaRPr>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7</a:t>
            </a:fld>
            <a:endParaRPr lang="en-GB"/>
          </a:p>
        </p:txBody>
      </p:sp>
    </p:spTree>
    <p:extLst>
      <p:ext uri="{BB962C8B-B14F-4D97-AF65-F5344CB8AC3E}">
        <p14:creationId xmlns:p14="http://schemas.microsoft.com/office/powerpoint/2010/main" val="1998422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a:t>Source: </a:t>
            </a:r>
            <a:r>
              <a:rPr lang="en-GB" sz="1200" kern="1200">
                <a:solidFill>
                  <a:schemeClr val="tx1"/>
                </a:solidFill>
                <a:effectLst/>
                <a:latin typeface="+mn-lt"/>
                <a:ea typeface="+mn-ea"/>
                <a:cs typeface="+mn-cs"/>
              </a:rPr>
              <a:t>EU-OSHA, ‘Third European Survey of Enterprises on New and Emerging Risks (ESENER 3), 2019. Available at: </a:t>
            </a:r>
            <a:r>
              <a:rPr lang="en-GB" sz="1200" u="sng" kern="1200">
                <a:solidFill>
                  <a:schemeClr val="tx1"/>
                </a:solidFill>
                <a:effectLst/>
                <a:latin typeface="+mn-lt"/>
                <a:ea typeface="+mn-ea"/>
                <a:cs typeface="+mn-cs"/>
                <a:hlinkClick r:id="rId3"/>
              </a:rPr>
              <a:t>https://osha.europa.eu/en/publications/third-european-survey-enterprises-new-and-emerging-risks-esener-3/view</a:t>
            </a:r>
            <a:endParaRPr lang="en-GB" sz="1200" u="sng" kern="1200">
              <a:solidFill>
                <a:schemeClr val="tx1"/>
              </a:solidFill>
              <a:effectLst/>
              <a:latin typeface="+mn-lt"/>
              <a:ea typeface="+mn-ea"/>
              <a:cs typeface="+mn-cs"/>
            </a:endParaRPr>
          </a:p>
          <a:p>
            <a:endParaRPr lang="el-GR"/>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8</a:t>
            </a:fld>
            <a:endParaRPr lang="en-GB"/>
          </a:p>
        </p:txBody>
      </p:sp>
    </p:spTree>
    <p:extLst>
      <p:ext uri="{BB962C8B-B14F-4D97-AF65-F5344CB8AC3E}">
        <p14:creationId xmlns:p14="http://schemas.microsoft.com/office/powerpoint/2010/main" val="3545698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it-IT" dirty="0">
                <a:effectLst/>
              </a:rPr>
              <a:t>Source:</a:t>
            </a:r>
            <a:r>
              <a:rPr lang="it-IT" dirty="0"/>
              <a:t> </a:t>
            </a:r>
            <a:r>
              <a:rPr lang="en-GB" dirty="0"/>
              <a:t>EU-OSHA, ‘Third European Survey of Enterprises on New and Emerging Risks’ (ESENER 3), 2019. Available at: </a:t>
            </a:r>
            <a:r>
              <a:rPr lang="en-GB" u="sng" dirty="0"/>
              <a:t>https://osha.europa.eu/en/publications/home-based-teleworking-and-preventive-occupational-safety-and-health-measures-european-workplaces-evidence-esener-3</a:t>
            </a:r>
            <a:endParaRPr lang="en-GB" dirty="0"/>
          </a:p>
          <a:p>
            <a:endParaRPr lang="en-US" dirty="0"/>
          </a:p>
          <a:p>
            <a:r>
              <a:rPr lang="en-GB" dirty="0">
                <a:latin typeface="Arial"/>
                <a:ea typeface="SimSun"/>
                <a:cs typeface="Arial"/>
              </a:rPr>
              <a:t>Weighted</a:t>
            </a:r>
            <a:r>
              <a:rPr lang="en-GB" sz="1200" dirty="0">
                <a:effectLst/>
                <a:latin typeface="Arial"/>
                <a:ea typeface="SimSun"/>
                <a:cs typeface="Arial"/>
              </a:rPr>
              <a:t> data (weight: </a:t>
            </a:r>
            <a:r>
              <a:rPr lang="en-GB" sz="1200" dirty="0" err="1">
                <a:effectLst/>
                <a:latin typeface="Arial"/>
                <a:ea typeface="SimSun"/>
                <a:cs typeface="Arial"/>
              </a:rPr>
              <a:t>estex</a:t>
            </a:r>
            <a:r>
              <a:rPr lang="en-GB" sz="1200" dirty="0">
                <a:effectLst/>
                <a:latin typeface="Arial"/>
                <a:ea typeface="SimSun"/>
                <a:cs typeface="Arial"/>
              </a:rPr>
              <a:t>)</a:t>
            </a:r>
            <a:endParaRPr lang="el-GR" dirty="0">
              <a:latin typeface="Arial"/>
              <a:ea typeface="SimSun"/>
              <a:cs typeface="Arial"/>
            </a:endParaRPr>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9</a:t>
            </a:fld>
            <a:endParaRPr lang="en-GB"/>
          </a:p>
        </p:txBody>
      </p:sp>
    </p:spTree>
    <p:extLst>
      <p:ext uri="{BB962C8B-B14F-4D97-AF65-F5344CB8AC3E}">
        <p14:creationId xmlns:p14="http://schemas.microsoft.com/office/powerpoint/2010/main" val="601767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a:p>
        </p:txBody>
      </p:sp>
      <p:sp>
        <p:nvSpPr>
          <p:cNvPr id="4" name="Slide Number Placeholder 3"/>
          <p:cNvSpPr>
            <a:spLocks noGrp="1"/>
          </p:cNvSpPr>
          <p:nvPr>
            <p:ph type="sldNum" sz="quarter" idx="5"/>
          </p:nvPr>
        </p:nvSpPr>
        <p:spPr/>
        <p:txBody>
          <a:bodyPr/>
          <a:lstStyle/>
          <a:p>
            <a:fld id="{493DD4C7-C698-4A80-B76C-A9FD89019653}" type="slidenum">
              <a:rPr lang="en-GB" smtClean="0"/>
              <a:t>10</a:t>
            </a:fld>
            <a:endParaRPr lang="en-GB"/>
          </a:p>
        </p:txBody>
      </p:sp>
    </p:spTree>
    <p:extLst>
      <p:ext uri="{BB962C8B-B14F-4D97-AF65-F5344CB8AC3E}">
        <p14:creationId xmlns:p14="http://schemas.microsoft.com/office/powerpoint/2010/main" val="672978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a:solidFill>
                  <a:schemeClr val="tx1"/>
                </a:solidFill>
                <a:effectLst/>
                <a:latin typeface="+mn-lt"/>
                <a:ea typeface="+mn-ea"/>
                <a:cs typeface="+mn-cs"/>
              </a:rPr>
              <a:t>The ‘Safe and Healthy Work in the Digital Age’ campaign is organised into five priority areas that are being promoted via special communication and promotion packs spread over the full duration of the campaign. Each area looks at a specific topic related to OSH and digitalisation. A range of materials, including reports, info sheets, infographics and case studies, are</a:t>
            </a:r>
            <a:r>
              <a:rPr lang="en-GB" sz="1200" i="1" kern="1200" baseline="0">
                <a:solidFill>
                  <a:schemeClr val="tx1"/>
                </a:solidFill>
                <a:effectLst/>
                <a:latin typeface="+mn-lt"/>
                <a:ea typeface="+mn-ea"/>
                <a:cs typeface="+mn-cs"/>
              </a:rPr>
              <a:t> being </a:t>
            </a:r>
            <a:r>
              <a:rPr lang="en-GB" sz="1200" i="1" kern="1200">
                <a:solidFill>
                  <a:schemeClr val="tx1"/>
                </a:solidFill>
                <a:effectLst/>
                <a:latin typeface="+mn-lt"/>
                <a:ea typeface="+mn-ea"/>
                <a:cs typeface="+mn-cs"/>
              </a:rPr>
              <a:t>released every three to four months to maintain the campaign’s momentum.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1" kern="1200" noProof="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a:solidFill>
                  <a:schemeClr val="tx1"/>
                </a:solidFill>
                <a:effectLst/>
                <a:latin typeface="+mn-lt"/>
                <a:ea typeface="+mn-ea"/>
                <a:cs typeface="+mn-cs"/>
              </a:rPr>
              <a:t>Another priority of the 2023-25 campaign is to consider the impact of digitalisation on workforce diversity and on groups of vulnerable workers and the gender dimension. It will also focus on personnel employed under flexible working arrangements, away from the employer’s premises, ‘around’ or visiting clients, in decentralised premises (e.g., remote workers, platform workers).</a:t>
            </a:r>
            <a:endParaRPr lang="en-GB" sz="1400" b="0" i="1" noProof="0">
              <a:solidFill>
                <a:srgbClr val="FF0000"/>
              </a:solidFill>
            </a:endParaRPr>
          </a:p>
          <a:p>
            <a:endParaRPr lang="es-ES" sz="1400" b="0" i="1" noProof="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t>Digital</a:t>
            </a:r>
            <a:r>
              <a:rPr lang="en-US" sz="1400" b="1" baseline="0"/>
              <a:t> platform work: </a:t>
            </a:r>
            <a:r>
              <a:rPr lang="en-GB" sz="1400" kern="1200">
                <a:solidFill>
                  <a:schemeClr val="tx1"/>
                </a:solidFill>
                <a:effectLst/>
                <a:latin typeface="+mn-lt"/>
                <a:ea typeface="+mn-ea"/>
                <a:cs typeface="+mn-cs"/>
              </a:rPr>
              <a:t>paid work provided through, on, or mediated by an online platform</a:t>
            </a:r>
          </a:p>
          <a:p>
            <a:endParaRPr lang="en-US" sz="1400" b="1"/>
          </a:p>
          <a:p>
            <a:r>
              <a:rPr lang="en-US" sz="1400" b="1" baseline="0"/>
              <a:t>Automation of tasks: </a:t>
            </a:r>
            <a:r>
              <a:rPr lang="en-GB" sz="1400" kern="1200">
                <a:solidFill>
                  <a:schemeClr val="tx1"/>
                </a:solidFill>
                <a:effectLst/>
                <a:latin typeface="+mn-lt"/>
                <a:ea typeface="+mn-ea"/>
                <a:cs typeface="+mn-cs"/>
              </a:rPr>
              <a:t>AI-based systems, either embodied (robotics) or non-embodied (smart applications) that are enabled to perform – with some degree of autonomy – either physical or cognitive tasks and to achieve specific goals</a:t>
            </a:r>
          </a:p>
          <a:p>
            <a:endParaRPr lang="en-US" sz="1400" b="1"/>
          </a:p>
          <a:p>
            <a:r>
              <a:rPr lang="en-US" sz="1400" b="1"/>
              <a:t>Remote and hybrid work: </a:t>
            </a:r>
            <a:r>
              <a:rPr lang="en-GB" sz="1400" kern="1200">
                <a:solidFill>
                  <a:schemeClr val="tx1"/>
                </a:solidFill>
                <a:effectLst/>
                <a:latin typeface="+mn-lt"/>
                <a:ea typeface="+mn-ea"/>
                <a:cs typeface="+mn-cs"/>
              </a:rPr>
              <a:t>any type of working arrangement involving the use of digital technologies (e.g., personal computers, smartphones, laptops, software packages, Internet) to work from home or - more generally - away from the employer’s premises or in a fixed location. </a:t>
            </a:r>
          </a:p>
          <a:p>
            <a:endParaRPr lang="en-US" sz="1400"/>
          </a:p>
          <a:p>
            <a:r>
              <a:rPr lang="en-US" sz="1400" b="1" baseline="0"/>
              <a:t>Worker management through AI: </a:t>
            </a:r>
            <a:r>
              <a:rPr lang="en-GB" sz="1400" kern="1200">
                <a:solidFill>
                  <a:schemeClr val="tx1"/>
                </a:solidFill>
                <a:effectLst/>
                <a:latin typeface="+mn-lt"/>
                <a:ea typeface="+mn-ea"/>
                <a:cs typeface="+mn-cs"/>
              </a:rPr>
              <a:t>management systems and tools that collect real-time data about workers’ behaviours from various sources with the purpose of informing management and supporting automated or semi-automated decisions based on algorithms or more advanced forms of AI</a:t>
            </a:r>
            <a:endParaRPr lang="en-GB" sz="1400" b="0" i="1" noProof="0">
              <a:solidFill>
                <a:srgbClr val="FF0000"/>
              </a:solidFill>
            </a:endParaRPr>
          </a:p>
          <a:p>
            <a:endParaRPr lang="en-GB" sz="1400" b="1" noProof="0"/>
          </a:p>
          <a:p>
            <a:r>
              <a:rPr lang="en-US" sz="1400" b="1"/>
              <a:t>Smart digital systems: </a:t>
            </a:r>
            <a:r>
              <a:rPr lang="en-GB" sz="1400" kern="1200">
                <a:solidFill>
                  <a:schemeClr val="tx1"/>
                </a:solidFill>
                <a:effectLst/>
                <a:latin typeface="+mn-lt"/>
                <a:ea typeface="+mn-ea"/>
                <a:cs typeface="+mn-cs"/>
              </a:rPr>
              <a:t>intelligent applications using AI, portable equipment, high-speed wireless networks, in combination with sensor technologies (e.g.,</a:t>
            </a:r>
            <a:r>
              <a:rPr lang="en-GB" sz="1400" kern="1200" baseline="0">
                <a:solidFill>
                  <a:schemeClr val="tx1"/>
                </a:solidFill>
                <a:effectLst/>
                <a:latin typeface="+mn-lt"/>
                <a:ea typeface="+mn-ea"/>
                <a:cs typeface="+mn-cs"/>
              </a:rPr>
              <a:t> wearables)</a:t>
            </a:r>
          </a:p>
          <a:p>
            <a:endParaRPr lang="en-US" sz="1400"/>
          </a:p>
          <a:p>
            <a:endParaRPr lang="en-US" sz="1400"/>
          </a:p>
          <a:p>
            <a:endParaRPr lang="en-GB" sz="1400" noProof="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500" b="1" noProof="0">
              <a:solidFill>
                <a:schemeClr val="accent1"/>
              </a:solidFill>
            </a:endParaRPr>
          </a:p>
          <a:p>
            <a:endParaRPr lang="en-GB" sz="1500" b="1" noProof="0">
              <a:solidFill>
                <a:schemeClr val="accent1"/>
              </a:solidFill>
            </a:endParaRPr>
          </a:p>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11</a:t>
            </a:fld>
            <a:endParaRPr lang="en-GB"/>
          </a:p>
        </p:txBody>
      </p:sp>
    </p:spTree>
    <p:extLst>
      <p:ext uri="{BB962C8B-B14F-4D97-AF65-F5344CB8AC3E}">
        <p14:creationId xmlns:p14="http://schemas.microsoft.com/office/powerpoint/2010/main" val="72713965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jp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jpg"/><Relationship Id="rId5"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1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file://localhost/Volumes/XRAID/Equipo%20Rojo/EU-OSHA/18-0115%20PPT%20templates%20update/PNG/FONDO-PORTADA-PATRON-EUOSHA-2011-16-9.png" TargetMode="External"/><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9" name="FONDO-PORTADA-PATRON-EUOSHA-2011-16-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9144000" cy="5138927"/>
          </a:xfrm>
          <a:prstGeom prst="rect">
            <a:avLst/>
          </a:prstGeom>
        </p:spPr>
      </p:pic>
      <p:sp>
        <p:nvSpPr>
          <p:cNvPr id="2" name="Title 1"/>
          <p:cNvSpPr>
            <a:spLocks noGrp="1"/>
          </p:cNvSpPr>
          <p:nvPr>
            <p:ph type="title"/>
          </p:nvPr>
        </p:nvSpPr>
        <p:spPr>
          <a:xfrm>
            <a:off x="450000" y="2673000"/>
            <a:ext cx="7646400" cy="696600"/>
          </a:xfrm>
        </p:spPr>
        <p:txBody>
          <a:bodyPr lIns="0" tIns="0" rIns="0" bIns="0" anchor="t" anchorCtr="0"/>
          <a:lstStyle>
            <a:lvl1pPr algn="l">
              <a:defRPr sz="2400" b="1" i="0" cap="none" baseline="0"/>
            </a:lvl1pPr>
          </a:lstStyle>
          <a:p>
            <a:r>
              <a:rPr lang="en-GB"/>
              <a:t>Click to edit Master 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pic>
        <p:nvPicPr>
          <p:cNvPr id="7" name="Bild 2"/>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450000" y="4429594"/>
            <a:ext cx="863245" cy="244800"/>
          </a:xfrm>
          <a:prstGeom prst="rect">
            <a:avLst/>
          </a:prstGeom>
          <a:noFill/>
          <a:ln w="9525">
            <a:noFill/>
            <a:miter lim="800000"/>
            <a:headEnd/>
            <a:tailEnd/>
          </a:ln>
        </p:spPr>
      </p:pic>
      <p:sp>
        <p:nvSpPr>
          <p:cNvPr id="10"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GB" sz="675" dirty="0"/>
              <a:t>Safety and health at work is everyone’s concern. It’s good for you. It’s good for business.</a:t>
            </a:r>
          </a:p>
        </p:txBody>
      </p:sp>
      <p:sp>
        <p:nvSpPr>
          <p:cNvPr id="13" name="Subtitle 2"/>
          <p:cNvSpPr>
            <a:spLocks noGrp="1"/>
          </p:cNvSpPr>
          <p:nvPr>
            <p:ph type="subTitle" idx="10"/>
          </p:nvPr>
        </p:nvSpPr>
        <p:spPr>
          <a:xfrm>
            <a:off x="450000" y="3469500"/>
            <a:ext cx="7646400" cy="506406"/>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dirty="0"/>
          </a:p>
        </p:txBody>
      </p:sp>
      <p:pic>
        <p:nvPicPr>
          <p:cNvPr id="17" name="Bild 4" descr="111004_EU-OSHA_PPT_EU logo.png"/>
          <p:cNvPicPr>
            <a:picLocks noChangeAspect="1"/>
          </p:cNvPicPr>
          <p:nvPr/>
        </p:nvPicPr>
        <p:blipFill>
          <a:blip r:embed="rId4"/>
          <a:srcRect/>
          <a:stretch>
            <a:fillRect/>
          </a:stretch>
        </p:blipFill>
        <p:spPr bwMode="auto">
          <a:xfrm>
            <a:off x="4275138" y="4431506"/>
            <a:ext cx="368870" cy="242888"/>
          </a:xfrm>
          <a:prstGeom prst="rect">
            <a:avLst/>
          </a:prstGeom>
          <a:noFill/>
          <a:ln w="9525">
            <a:noFill/>
            <a:miter lim="800000"/>
            <a:headEnd/>
            <a:tailEnd/>
          </a:ln>
        </p:spPr>
      </p:pic>
      <p:pic>
        <p:nvPicPr>
          <p:cNvPr id="16" name="Bild 5" descr="111004_EU-OSHA_PPT_HW logo.png"/>
          <p:cNvPicPr>
            <a:picLocks noChangeAspect="1"/>
          </p:cNvPicPr>
          <p:nvPr/>
        </p:nvPicPr>
        <p:blipFill>
          <a:blip r:embed="rId5"/>
          <a:srcRect/>
          <a:stretch>
            <a:fillRect/>
          </a:stretch>
        </p:blipFill>
        <p:spPr bwMode="auto">
          <a:xfrm>
            <a:off x="7596336" y="4212432"/>
            <a:ext cx="507853" cy="475060"/>
          </a:xfrm>
          <a:prstGeom prst="rect">
            <a:avLst/>
          </a:prstGeom>
          <a:noFill/>
          <a:ln w="9525">
            <a:noFill/>
            <a:miter lim="800000"/>
            <a:headEnd/>
            <a:tailEnd/>
          </a:ln>
        </p:spPr>
      </p:pic>
      <p:pic>
        <p:nvPicPr>
          <p:cNvPr id="20" name="imagen-portada-EUOSHA-2013-16-9.png"/>
          <p:cNvPicPr>
            <a:picLocks noChangeAspect="1"/>
          </p:cNvPicPr>
          <p:nvPr/>
        </p:nvPicPr>
        <p:blipFill>
          <a:blip r:embed="rId6">
            <a:extLst>
              <a:ext uri="{28A0092B-C50C-407E-A947-70E740481C1C}">
                <a14:useLocalDpi xmlns:a14="http://schemas.microsoft.com/office/drawing/2010/main" val="0"/>
              </a:ext>
            </a:extLst>
          </a:blip>
          <a:srcRect/>
          <a:stretch/>
        </p:blipFill>
        <p:spPr>
          <a:xfrm>
            <a:off x="9127" y="4393"/>
            <a:ext cx="9125745" cy="2495321"/>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42512" y="-31208"/>
            <a:ext cx="694508" cy="5202719"/>
          </a:xfrm>
          <a:prstGeom prst="rect">
            <a:avLst/>
          </a:prstGeom>
        </p:spPr>
      </p:pic>
      <p:pic>
        <p:nvPicPr>
          <p:cNvPr id="12" name="Picture 11">
            <a:extLst>
              <a:ext uri="{FF2B5EF4-FFF2-40B4-BE49-F238E27FC236}">
                <a16:creationId xmlns:a16="http://schemas.microsoft.com/office/drawing/2014/main" id="{35BFDD9A-7BA7-43A0-B572-C100341D1C4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442512" y="-34497"/>
            <a:ext cx="694508" cy="5209298"/>
          </a:xfrm>
          <a:prstGeom prst="rect">
            <a:avLst/>
          </a:prstGeom>
        </p:spPr>
      </p:pic>
      <p:pic>
        <p:nvPicPr>
          <p:cNvPr id="14" name="Picture 13">
            <a:extLst>
              <a:ext uri="{FF2B5EF4-FFF2-40B4-BE49-F238E27FC236}">
                <a16:creationId xmlns:a16="http://schemas.microsoft.com/office/drawing/2014/main" id="{5C6681CD-C0A2-47B7-9555-F2A5EA5E023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442512" y="0"/>
            <a:ext cx="694508" cy="5209298"/>
          </a:xfrm>
          <a:prstGeom prst="rect">
            <a:avLst/>
          </a:prstGeom>
        </p:spPr>
      </p:pic>
      <p:pic>
        <p:nvPicPr>
          <p:cNvPr id="18" name="Picture 17">
            <a:extLst>
              <a:ext uri="{FF2B5EF4-FFF2-40B4-BE49-F238E27FC236}">
                <a16:creationId xmlns:a16="http://schemas.microsoft.com/office/drawing/2014/main" id="{E233B285-9AAD-4B95-9473-949E39C349C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1524"/>
            <a:ext cx="9144000" cy="2500313"/>
          </a:xfrm>
          <a:prstGeom prst="rect">
            <a:avLst/>
          </a:prstGeom>
        </p:spPr>
      </p:pic>
      <p:pic>
        <p:nvPicPr>
          <p:cNvPr id="21" name="Picture 20">
            <a:extLst>
              <a:ext uri="{FF2B5EF4-FFF2-40B4-BE49-F238E27FC236}">
                <a16:creationId xmlns:a16="http://schemas.microsoft.com/office/drawing/2014/main" id="{009CA904-B0B5-4061-90B9-0FC29CEB707E}"/>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l="81899" r="7864"/>
          <a:stretch/>
        </p:blipFill>
        <p:spPr>
          <a:xfrm>
            <a:off x="8244408" y="0"/>
            <a:ext cx="936104" cy="5143500"/>
          </a:xfrm>
          <a:prstGeom prst="rect">
            <a:avLst/>
          </a:prstGeom>
        </p:spPr>
      </p:pic>
    </p:spTree>
    <p:extLst>
      <p:ext uri="{BB962C8B-B14F-4D97-AF65-F5344CB8AC3E}">
        <p14:creationId xmlns:p14="http://schemas.microsoft.com/office/powerpoint/2010/main" val="1883847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837000"/>
            <a:ext cx="4049992" cy="675000"/>
          </a:xfrm>
        </p:spPr>
        <p:txBody>
          <a:bodyPr anchor="b">
            <a:normAutofit/>
          </a:bodyPr>
          <a:lstStyle>
            <a:lvl1pPr algn="l">
              <a:defRPr sz="1800" b="1" i="0" baseline="0"/>
            </a:lvl1pPr>
          </a:lstStyle>
          <a:p>
            <a:r>
              <a:rPr lang="en-GB"/>
              <a:t>Click to edit Master title style</a:t>
            </a:r>
            <a:endParaRPr lang="en-US" dirty="0"/>
          </a:p>
        </p:txBody>
      </p:sp>
      <p:sp>
        <p:nvSpPr>
          <p:cNvPr id="4" name="Text Placeholder 3"/>
          <p:cNvSpPr>
            <a:spLocks noGrp="1"/>
          </p:cNvSpPr>
          <p:nvPr>
            <p:ph type="body" sz="half" idx="2"/>
          </p:nvPr>
        </p:nvSpPr>
        <p:spPr>
          <a:xfrm>
            <a:off x="449999" y="1512000"/>
            <a:ext cx="4050000" cy="2970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18" name="Picture Placeholder 17"/>
          <p:cNvSpPr>
            <a:spLocks noGrp="1"/>
          </p:cNvSpPr>
          <p:nvPr>
            <p:ph type="pic" sz="quarter" idx="14"/>
          </p:nvPr>
        </p:nvSpPr>
        <p:spPr>
          <a:xfrm>
            <a:off x="4876800" y="1200150"/>
            <a:ext cx="3429000" cy="2571750"/>
          </a:xfrm>
          <a:prstGeom prst="ellipse">
            <a:avLst/>
          </a:prstGeom>
          <a:ln w="76200">
            <a:noFill/>
          </a:ln>
        </p:spPr>
        <p:txBody>
          <a:bodyPr/>
          <a:lstStyle/>
          <a:p>
            <a:r>
              <a:rPr lang="en-GB"/>
              <a:t>Click icon to add picture</a:t>
            </a:r>
            <a:endParaRPr lang="en-US" dirty="0"/>
          </a:p>
        </p:txBody>
      </p:sp>
    </p:spTree>
    <p:extLst>
      <p:ext uri="{BB962C8B-B14F-4D97-AF65-F5344CB8AC3E}">
        <p14:creationId xmlns:p14="http://schemas.microsoft.com/office/powerpoint/2010/main" val="3914264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50000" y="837000"/>
            <a:ext cx="756000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172667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7820" y="837000"/>
            <a:ext cx="489600" cy="36450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50000" y="837000"/>
            <a:ext cx="664228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841627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7" name="Content Placeholder 2"/>
          <p:cNvSpPr>
            <a:spLocks noGrp="1"/>
          </p:cNvSpPr>
          <p:nvPr>
            <p:ph sz="half" idx="1"/>
          </p:nvPr>
        </p:nvSpPr>
        <p:spPr>
          <a:xfrm>
            <a:off x="450000" y="837000"/>
            <a:ext cx="756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543553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Header Section">
    <p:spTree>
      <p:nvGrpSpPr>
        <p:cNvPr id="1" name=""/>
        <p:cNvGrpSpPr/>
        <p:nvPr/>
      </p:nvGrpSpPr>
      <p:grpSpPr>
        <a:xfrm>
          <a:off x="0" y="0"/>
          <a:ext cx="0" cy="0"/>
          <a:chOff x="0" y="0"/>
          <a:chExt cx="0" cy="0"/>
        </a:xfrm>
      </p:grpSpPr>
      <p:pic>
        <p:nvPicPr>
          <p:cNvPr id="14" name="FONDO-PORTADA-PATRON-EUOSHA-2011-16-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9144000" cy="5138927"/>
          </a:xfrm>
          <a:prstGeom prst="rect">
            <a:avLst/>
          </a:prstGeom>
        </p:spPr>
      </p:pic>
      <p:sp>
        <p:nvSpPr>
          <p:cNvPr id="2" name="Title 1"/>
          <p:cNvSpPr>
            <a:spLocks noGrp="1"/>
          </p:cNvSpPr>
          <p:nvPr>
            <p:ph type="ctrTitle"/>
          </p:nvPr>
        </p:nvSpPr>
        <p:spPr>
          <a:xfrm>
            <a:off x="450000" y="1020600"/>
            <a:ext cx="7646400" cy="1096200"/>
          </a:xfrm>
        </p:spPr>
        <p:txBody>
          <a:bodyPr lIns="0" tIns="0" rIns="0" bIns="0" anchor="t" anchorCtr="0"/>
          <a:lstStyle>
            <a:lvl1pPr>
              <a:defRPr sz="2400" baseline="0"/>
            </a:lvl1pPr>
          </a:lstStyle>
          <a:p>
            <a:r>
              <a:rPr lang="en-GB"/>
              <a:t>Click to edit Master title style</a:t>
            </a:r>
            <a:endParaRPr lang="en-US" dirty="0"/>
          </a:p>
        </p:txBody>
      </p:sp>
      <p:sp>
        <p:nvSpPr>
          <p:cNvPr id="3" name="Subtitle 2"/>
          <p:cNvSpPr>
            <a:spLocks noGrp="1"/>
          </p:cNvSpPr>
          <p:nvPr>
            <p:ph type="subTitle" idx="1"/>
          </p:nvPr>
        </p:nvSpPr>
        <p:spPr>
          <a:xfrm>
            <a:off x="878400" y="2430000"/>
            <a:ext cx="7214400" cy="951840"/>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sp>
        <p:nvSpPr>
          <p:cNvPr id="9"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GB" sz="675" dirty="0"/>
              <a:t>Safety and health at work is everyone’s concern. It’s good for you. It’s good for business.</a:t>
            </a:r>
          </a:p>
        </p:txBody>
      </p:sp>
      <p:pic>
        <p:nvPicPr>
          <p:cNvPr id="11" name="Bild 2"/>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448901" y="4429594"/>
            <a:ext cx="863242" cy="244800"/>
          </a:xfrm>
          <a:prstGeom prst="rect">
            <a:avLst/>
          </a:prstGeom>
          <a:noFill/>
          <a:ln w="9525">
            <a:noFill/>
            <a:miter lim="800000"/>
            <a:headEnd/>
            <a:tailEnd/>
          </a:ln>
        </p:spPr>
      </p:pic>
      <p:pic>
        <p:nvPicPr>
          <p:cNvPr id="12" name="Bild 4" descr="111004_EU-OSHA_PPT_EU logo.png"/>
          <p:cNvPicPr>
            <a:picLocks noChangeAspect="1"/>
          </p:cNvPicPr>
          <p:nvPr/>
        </p:nvPicPr>
        <p:blipFill>
          <a:blip r:embed="rId4"/>
          <a:srcRect/>
          <a:stretch>
            <a:fillRect/>
          </a:stretch>
        </p:blipFill>
        <p:spPr bwMode="auto">
          <a:xfrm>
            <a:off x="4275138" y="4431506"/>
            <a:ext cx="368870" cy="242888"/>
          </a:xfrm>
          <a:prstGeom prst="rect">
            <a:avLst/>
          </a:prstGeom>
          <a:noFill/>
          <a:ln w="9525">
            <a:noFill/>
            <a:miter lim="800000"/>
            <a:headEnd/>
            <a:tailEnd/>
          </a:ln>
        </p:spPr>
      </p:pic>
      <p:pic>
        <p:nvPicPr>
          <p:cNvPr id="13" name="Bild 5" descr="111004_EU-OSHA_PPT_HW logo.png"/>
          <p:cNvPicPr>
            <a:picLocks noChangeAspect="1"/>
          </p:cNvPicPr>
          <p:nvPr/>
        </p:nvPicPr>
        <p:blipFill>
          <a:blip r:embed="rId5"/>
          <a:srcRect/>
          <a:stretch>
            <a:fillRect/>
          </a:stretch>
        </p:blipFill>
        <p:spPr bwMode="auto">
          <a:xfrm>
            <a:off x="7596336" y="4212432"/>
            <a:ext cx="507853" cy="475060"/>
          </a:xfrm>
          <a:prstGeom prst="rect">
            <a:avLst/>
          </a:prstGeom>
          <a:noFill/>
          <a:ln w="9525">
            <a:noFill/>
            <a:miter lim="800000"/>
            <a:headEnd/>
            <a:tailEnd/>
          </a:ln>
        </p:spPr>
      </p:pic>
      <p:pic>
        <p:nvPicPr>
          <p:cNvPr id="10" name="FONDO-PORTADA-PATRON-EUOSHA-2011-16-9.png" descr="/Volumes/XRAID/Equipo Rojo/EU-OSHA/18-0115 PPT templates update/PNG/FONDO-PORTADA-PATRON-EUOSHA-2011-16-9.png">
            <a:extLst>
              <a:ext uri="{FF2B5EF4-FFF2-40B4-BE49-F238E27FC236}">
                <a16:creationId xmlns:a16="http://schemas.microsoft.com/office/drawing/2014/main" id="{F7E6838B-6674-4D21-9F21-07AD390E11FE}"/>
              </a:ext>
            </a:extLst>
          </p:cNvPr>
          <p:cNvPicPr>
            <a:picLocks noChangeAspect="1"/>
          </p:cNvPicPr>
          <p:nvPr userDrawn="1"/>
        </p:nvPicPr>
        <p:blipFill>
          <a:blip r:embed="rId6" r:link="rId7">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Tree>
    <p:extLst>
      <p:ext uri="{BB962C8B-B14F-4D97-AF65-F5344CB8AC3E}">
        <p14:creationId xmlns:p14="http://schemas.microsoft.com/office/powerpoint/2010/main" val="3476394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1DE3D-2A65-415B-A074-32CDC9FE78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63" y="0"/>
            <a:ext cx="9141293" cy="5143500"/>
          </a:xfrm>
          <a:prstGeom prst="rect">
            <a:avLst/>
          </a:prstGeom>
        </p:spPr>
      </p:pic>
      <p:sp>
        <p:nvSpPr>
          <p:cNvPr id="4" name="TextBox 3">
            <a:extLst>
              <a:ext uri="{FF2B5EF4-FFF2-40B4-BE49-F238E27FC236}">
                <a16:creationId xmlns:a16="http://schemas.microsoft.com/office/drawing/2014/main" id="{CD343BC8-A9D9-40D5-BE52-E3972AEEEE22}"/>
              </a:ext>
            </a:extLst>
          </p:cNvPr>
          <p:cNvSpPr txBox="1"/>
          <p:nvPr/>
        </p:nvSpPr>
        <p:spPr>
          <a:xfrm>
            <a:off x="1788820" y="1172240"/>
            <a:ext cx="3960440" cy="369332"/>
          </a:xfrm>
          <a:prstGeom prst="rect">
            <a:avLst/>
          </a:prstGeom>
          <a:noFill/>
        </p:spPr>
        <p:txBody>
          <a:bodyPr wrap="square" rtlCol="0">
            <a:spAutoFit/>
          </a:bodyPr>
          <a:lstStyle/>
          <a:p>
            <a:r>
              <a:rPr lang="en-IE" dirty="0">
                <a:solidFill>
                  <a:schemeClr val="tx2"/>
                </a:solidFill>
                <a:ea typeface="+mj-ea"/>
                <a:cs typeface="Trebuchet MS"/>
              </a:rPr>
              <a:t>@EU_OSHA</a:t>
            </a:r>
            <a:endParaRPr lang="en-GB" dirty="0"/>
          </a:p>
        </p:txBody>
      </p:sp>
      <p:sp>
        <p:nvSpPr>
          <p:cNvPr id="5" name="TextBox 4">
            <a:extLst>
              <a:ext uri="{FF2B5EF4-FFF2-40B4-BE49-F238E27FC236}">
                <a16:creationId xmlns:a16="http://schemas.microsoft.com/office/drawing/2014/main" id="{4EEE7BA3-4942-449E-A769-C5E46CB57CAC}"/>
              </a:ext>
            </a:extLst>
          </p:cNvPr>
          <p:cNvSpPr txBox="1"/>
          <p:nvPr/>
        </p:nvSpPr>
        <p:spPr>
          <a:xfrm>
            <a:off x="1788820" y="1779662"/>
            <a:ext cx="4968552" cy="369332"/>
          </a:xfrm>
          <a:prstGeom prst="rect">
            <a:avLst/>
          </a:prstGeom>
          <a:noFill/>
        </p:spPr>
        <p:txBody>
          <a:bodyPr wrap="square" rtlCol="0">
            <a:spAutoFit/>
          </a:bodyPr>
          <a:lstStyle/>
          <a:p>
            <a:r>
              <a:rPr lang="en-IE" dirty="0">
                <a:solidFill>
                  <a:schemeClr val="tx2"/>
                </a:solidFill>
                <a:ea typeface="+mj-ea"/>
                <a:cs typeface="Trebuchet MS"/>
              </a:rPr>
              <a:t>@</a:t>
            </a:r>
            <a:r>
              <a:rPr lang="en-IE" dirty="0" err="1">
                <a:solidFill>
                  <a:schemeClr val="tx2"/>
                </a:solidFill>
                <a:ea typeface="+mj-ea"/>
                <a:cs typeface="Trebuchet MS"/>
              </a:rPr>
              <a:t>EuropeanAgencyforSafetyandHealthatWork</a:t>
            </a:r>
            <a:endParaRPr lang="en-GB" dirty="0"/>
          </a:p>
        </p:txBody>
      </p:sp>
      <p:sp>
        <p:nvSpPr>
          <p:cNvPr id="6" name="TextBox 5">
            <a:extLst>
              <a:ext uri="{FF2B5EF4-FFF2-40B4-BE49-F238E27FC236}">
                <a16:creationId xmlns:a16="http://schemas.microsoft.com/office/drawing/2014/main" id="{856C2E16-3193-429C-97E6-9287EAAEC892}"/>
              </a:ext>
            </a:extLst>
          </p:cNvPr>
          <p:cNvSpPr txBox="1"/>
          <p:nvPr/>
        </p:nvSpPr>
        <p:spPr>
          <a:xfrm>
            <a:off x="1787638" y="2387084"/>
            <a:ext cx="3960440" cy="369332"/>
          </a:xfrm>
          <a:prstGeom prst="rect">
            <a:avLst/>
          </a:prstGeom>
          <a:noFill/>
        </p:spPr>
        <p:txBody>
          <a:bodyPr wrap="square" rtlCol="0">
            <a:spAutoFit/>
          </a:bodyPr>
          <a:lstStyle/>
          <a:p>
            <a:r>
              <a:rPr lang="en-IE" dirty="0">
                <a:solidFill>
                  <a:schemeClr val="tx2"/>
                </a:solidFill>
                <a:ea typeface="+mj-ea"/>
                <a:cs typeface="Trebuchet MS"/>
              </a:rPr>
              <a:t>@EU_OSHA</a:t>
            </a:r>
            <a:endParaRPr lang="en-GB" dirty="0"/>
          </a:p>
        </p:txBody>
      </p:sp>
      <p:sp>
        <p:nvSpPr>
          <p:cNvPr id="7" name="TextBox 6">
            <a:extLst>
              <a:ext uri="{FF2B5EF4-FFF2-40B4-BE49-F238E27FC236}">
                <a16:creationId xmlns:a16="http://schemas.microsoft.com/office/drawing/2014/main" id="{BC0C074C-8E17-42BC-9A7F-290AB4ED31D1}"/>
              </a:ext>
            </a:extLst>
          </p:cNvPr>
          <p:cNvSpPr txBox="1"/>
          <p:nvPr/>
        </p:nvSpPr>
        <p:spPr>
          <a:xfrm>
            <a:off x="1787638" y="2973204"/>
            <a:ext cx="6456770" cy="369332"/>
          </a:xfrm>
          <a:prstGeom prst="rect">
            <a:avLst/>
          </a:prstGeom>
          <a:noFill/>
        </p:spPr>
        <p:txBody>
          <a:bodyPr wrap="square" rtlCol="0">
            <a:spAutoFit/>
          </a:bodyPr>
          <a:lstStyle/>
          <a:p>
            <a:r>
              <a:rPr lang="en-US" dirty="0">
                <a:solidFill>
                  <a:schemeClr val="tx2"/>
                </a:solidFill>
                <a:ea typeface="+mj-ea"/>
                <a:cs typeface="Trebuchet MS"/>
              </a:rPr>
              <a:t>European Agency for Safety and Health at Work (EU-OSHA)</a:t>
            </a:r>
            <a:endParaRPr lang="en-GB" dirty="0"/>
          </a:p>
        </p:txBody>
      </p:sp>
      <p:sp>
        <p:nvSpPr>
          <p:cNvPr id="8" name="TextBox 7">
            <a:extLst>
              <a:ext uri="{FF2B5EF4-FFF2-40B4-BE49-F238E27FC236}">
                <a16:creationId xmlns:a16="http://schemas.microsoft.com/office/drawing/2014/main" id="{6F3D01AA-BE98-440A-BCBA-0FAA32F7ABB8}"/>
              </a:ext>
            </a:extLst>
          </p:cNvPr>
          <p:cNvSpPr txBox="1"/>
          <p:nvPr/>
        </p:nvSpPr>
        <p:spPr>
          <a:xfrm>
            <a:off x="1787638" y="3601928"/>
            <a:ext cx="3960440" cy="369332"/>
          </a:xfrm>
          <a:prstGeom prst="rect">
            <a:avLst/>
          </a:prstGeom>
          <a:noFill/>
        </p:spPr>
        <p:txBody>
          <a:bodyPr wrap="square" rtlCol="0">
            <a:spAutoFit/>
          </a:bodyPr>
          <a:lstStyle/>
          <a:p>
            <a:r>
              <a:rPr lang="en-IE" dirty="0">
                <a:solidFill>
                  <a:schemeClr val="tx2"/>
                </a:solidFill>
                <a:ea typeface="+mj-ea"/>
                <a:cs typeface="Trebuchet MS"/>
              </a:rPr>
              <a:t>EU_OSHA</a:t>
            </a:r>
            <a:endParaRPr lang="en-GB" dirty="0"/>
          </a:p>
        </p:txBody>
      </p:sp>
      <p:sp>
        <p:nvSpPr>
          <p:cNvPr id="9" name="TextBox 8">
            <a:extLst>
              <a:ext uri="{FF2B5EF4-FFF2-40B4-BE49-F238E27FC236}">
                <a16:creationId xmlns:a16="http://schemas.microsoft.com/office/drawing/2014/main" id="{E2737896-FBC1-4C16-A372-EE1A905603DB}"/>
              </a:ext>
            </a:extLst>
          </p:cNvPr>
          <p:cNvSpPr txBox="1"/>
          <p:nvPr/>
        </p:nvSpPr>
        <p:spPr>
          <a:xfrm>
            <a:off x="450001" y="85378"/>
            <a:ext cx="3960440" cy="461665"/>
          </a:xfrm>
          <a:prstGeom prst="rect">
            <a:avLst/>
          </a:prstGeom>
          <a:noFill/>
        </p:spPr>
        <p:txBody>
          <a:bodyPr wrap="square" rtlCol="0">
            <a:spAutoFit/>
          </a:bodyPr>
          <a:lstStyle/>
          <a:p>
            <a:r>
              <a:rPr lang="en-IE" sz="2400" b="1" dirty="0">
                <a:solidFill>
                  <a:schemeClr val="tx2"/>
                </a:solidFill>
                <a:ea typeface="+mj-ea"/>
              </a:rPr>
              <a:t>THANK YOU!</a:t>
            </a:r>
            <a:endParaRPr lang="en-GB" sz="2400" b="1" dirty="0"/>
          </a:p>
        </p:txBody>
      </p:sp>
    </p:spTree>
    <p:extLst>
      <p:ext uri="{BB962C8B-B14F-4D97-AF65-F5344CB8AC3E}">
        <p14:creationId xmlns:p14="http://schemas.microsoft.com/office/powerpoint/2010/main" val="3456642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367200"/>
          </a:xfrm>
        </p:spPr>
        <p:txBody>
          <a:bodyPr/>
          <a:lstStyle/>
          <a:p>
            <a:r>
              <a:rPr lang="en-GB"/>
              <a:t>Click to edit Master title style</a:t>
            </a:r>
            <a:endParaRPr lang="en-US" dirty="0"/>
          </a:p>
        </p:txBody>
      </p:sp>
      <p:sp>
        <p:nvSpPr>
          <p:cNvPr id="3" name="Content Placeholder 2"/>
          <p:cNvSpPr>
            <a:spLocks noGrp="1"/>
          </p:cNvSpPr>
          <p:nvPr>
            <p:ph sz="half" idx="1"/>
          </p:nvPr>
        </p:nvSpPr>
        <p:spPr>
          <a:xfrm>
            <a:off x="449999" y="836999"/>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410000" y="837000"/>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182007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49999" y="1241999"/>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41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410000" y="1242000"/>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815738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774991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3845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405000"/>
          </a:xfrm>
        </p:spPr>
        <p:txBody>
          <a:bodyPr anchor="b"/>
          <a:lstStyle>
            <a:lvl1pPr algn="l">
              <a:defRPr sz="1800" b="1" i="0" baseline="0"/>
            </a:lvl1pPr>
          </a:lstStyle>
          <a:p>
            <a:r>
              <a:rPr lang="en-GB"/>
              <a:t>Click to edit Master title style</a:t>
            </a:r>
            <a:endParaRPr lang="en-US" dirty="0"/>
          </a:p>
        </p:txBody>
      </p:sp>
      <p:sp>
        <p:nvSpPr>
          <p:cNvPr id="3" name="Content Placeholder 2"/>
          <p:cNvSpPr>
            <a:spLocks noGrp="1"/>
          </p:cNvSpPr>
          <p:nvPr>
            <p:ph idx="1"/>
          </p:nvPr>
        </p:nvSpPr>
        <p:spPr>
          <a:xfrm>
            <a:off x="3690001" y="837000"/>
            <a:ext cx="4279869"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50000" y="837000"/>
            <a:ext cx="2880000" cy="3645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Tree>
    <p:extLst>
      <p:ext uri="{BB962C8B-B14F-4D97-AF65-F5344CB8AC3E}">
        <p14:creationId xmlns:p14="http://schemas.microsoft.com/office/powerpoint/2010/main" val="2028895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FONDO-PATRON-EUOSHA-2011-16-9.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3048"/>
            <a:ext cx="9141291" cy="5137404"/>
          </a:xfrm>
          <a:prstGeom prst="rect">
            <a:avLst/>
          </a:prstGeom>
        </p:spPr>
      </p:pic>
      <p:sp>
        <p:nvSpPr>
          <p:cNvPr id="2" name="Title Placeholder 1"/>
          <p:cNvSpPr>
            <a:spLocks noGrp="1"/>
          </p:cNvSpPr>
          <p:nvPr>
            <p:ph type="title"/>
          </p:nvPr>
        </p:nvSpPr>
        <p:spPr>
          <a:xfrm>
            <a:off x="450001" y="135000"/>
            <a:ext cx="7559873" cy="367200"/>
          </a:xfrm>
          <a:prstGeom prst="rect">
            <a:avLst/>
          </a:prstGeom>
        </p:spPr>
        <p:txBody>
          <a:bodyPr vert="horz" lIns="91440" tIns="45720" rIns="91440" bIns="45720" rtlCol="0" anchor="ctr">
            <a:noAutofit/>
          </a:bodyPr>
          <a:lstStyle/>
          <a:p>
            <a:r>
              <a:rPr lang="en-GB"/>
              <a:t>Click to edit Master title style</a:t>
            </a:r>
            <a:endParaRPr lang="en-US" dirty="0"/>
          </a:p>
        </p:txBody>
      </p:sp>
      <p:sp>
        <p:nvSpPr>
          <p:cNvPr id="3" name="Text Placeholder 2"/>
          <p:cNvSpPr>
            <a:spLocks noGrp="1"/>
          </p:cNvSpPr>
          <p:nvPr>
            <p:ph type="body" idx="1"/>
          </p:nvPr>
        </p:nvSpPr>
        <p:spPr>
          <a:xfrm>
            <a:off x="450000" y="837000"/>
            <a:ext cx="7560000" cy="3645000"/>
          </a:xfrm>
          <a:prstGeom prst="rect">
            <a:avLst/>
          </a:prstGeom>
        </p:spPr>
        <p:txBody>
          <a:bodyPr vert="horz" lIns="91440" tIns="45720" rIns="91440" bIns="45720" rtlCol="0" anchor="t" anchorCtr="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pic>
        <p:nvPicPr>
          <p:cNvPr id="9" name="Bild 3" descr="111004_EU-OSHA_PPT_Corporate logo_inner slide.png"/>
          <p:cNvPicPr>
            <a:picLocks noChangeAspect="1"/>
          </p:cNvPicPr>
          <p:nvPr/>
        </p:nvPicPr>
        <p:blipFill>
          <a:blip r:embed="rId15" cstate="print"/>
          <a:srcRect/>
          <a:stretch>
            <a:fillRect/>
          </a:stretch>
        </p:blipFill>
        <p:spPr bwMode="auto">
          <a:xfrm>
            <a:off x="442913" y="4705350"/>
            <a:ext cx="744711" cy="233363"/>
          </a:xfrm>
          <a:prstGeom prst="rect">
            <a:avLst/>
          </a:prstGeom>
          <a:noFill/>
          <a:ln w="9525">
            <a:noFill/>
            <a:miter lim="800000"/>
            <a:headEnd/>
            <a:tailEnd/>
          </a:ln>
        </p:spPr>
      </p:pic>
      <p:sp>
        <p:nvSpPr>
          <p:cNvPr id="10" name="Slide Number Placeholder 9"/>
          <p:cNvSpPr txBox="1">
            <a:spLocks/>
          </p:cNvSpPr>
          <p:nvPr/>
        </p:nvSpPr>
        <p:spPr>
          <a:xfrm>
            <a:off x="8532440" y="4877961"/>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A064B8-E15C-4A1C-8E7E-B0BD818D867C}" type="slidenum">
              <a:rPr lang="en-GB" sz="750" baseline="0" smtClean="0"/>
              <a:pPr/>
              <a:t>‹#›</a:t>
            </a:fld>
            <a:endParaRPr lang="en-GB" sz="750" baseline="0" dirty="0"/>
          </a:p>
        </p:txBody>
      </p:sp>
      <p:sp>
        <p:nvSpPr>
          <p:cNvPr id="11" name="Rectangle 11"/>
          <p:cNvSpPr>
            <a:spLocks noChangeArrowheads="1"/>
          </p:cNvSpPr>
          <p:nvPr/>
        </p:nvSpPr>
        <p:spPr bwMode="auto">
          <a:xfrm>
            <a:off x="1392239" y="4857751"/>
            <a:ext cx="6040437" cy="78581"/>
          </a:xfrm>
          <a:prstGeom prst="rect">
            <a:avLst/>
          </a:prstGeom>
          <a:noFill/>
          <a:ln w="9525">
            <a:noFill/>
            <a:miter lim="800000"/>
            <a:headEnd/>
            <a:tailEnd/>
          </a:ln>
        </p:spPr>
        <p:txBody>
          <a:bodyPr lIns="0" tIns="0" rIns="0" bIns="0">
            <a:prstTxWarp prst="textNoShape">
              <a:avLst/>
            </a:prstTxWarp>
          </a:bodyPr>
          <a:lstStyle/>
          <a:p>
            <a:pPr algn="ctr">
              <a:lnSpc>
                <a:spcPct val="90000"/>
              </a:lnSpc>
              <a:spcBef>
                <a:spcPct val="30000"/>
              </a:spcBef>
              <a:buClr>
                <a:srgbClr val="00529F"/>
              </a:buClr>
              <a:defRPr/>
            </a:pPr>
            <a:r>
              <a:rPr lang="en-GB" sz="675" b="1" dirty="0">
                <a:solidFill>
                  <a:schemeClr val="tx2"/>
                </a:solidFill>
                <a:latin typeface="Arial" pitchFamily="-107" charset="0"/>
                <a:ea typeface="ＭＳ Ｐゴシック" pitchFamily="-107" charset="-128"/>
                <a:cs typeface="ＭＳ Ｐゴシック" pitchFamily="-107" charset="-128"/>
              </a:rPr>
              <a:t>https://healthy-workplaces.eu</a:t>
            </a:r>
          </a:p>
        </p:txBody>
      </p:sp>
      <p:pic>
        <p:nvPicPr>
          <p:cNvPr id="12" name="Bild 5" descr="111004_EU-OSHA_PPT_HW logo.png"/>
          <p:cNvPicPr>
            <a:picLocks noChangeAspect="1"/>
          </p:cNvPicPr>
          <p:nvPr/>
        </p:nvPicPr>
        <p:blipFill>
          <a:blip r:embed="rId16"/>
          <a:srcRect/>
          <a:stretch>
            <a:fillRect/>
          </a:stretch>
        </p:blipFill>
        <p:spPr bwMode="auto">
          <a:xfrm>
            <a:off x="7432676" y="4522144"/>
            <a:ext cx="577199" cy="475059"/>
          </a:xfrm>
          <a:prstGeom prst="rect">
            <a:avLst/>
          </a:prstGeom>
          <a:noFill/>
          <a:ln w="9525">
            <a:noFill/>
            <a:miter lim="800000"/>
            <a:headEnd/>
            <a:tailEnd/>
          </a:ln>
        </p:spPr>
      </p:pic>
    </p:spTree>
    <p:extLst>
      <p:ext uri="{BB962C8B-B14F-4D97-AF65-F5344CB8AC3E}">
        <p14:creationId xmlns:p14="http://schemas.microsoft.com/office/powerpoint/2010/main" val="1872770870"/>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txStyles>
    <p:titleStyle>
      <a:lvl1pPr algn="l" defTabSz="342900" rtl="0" eaLnBrk="1" latinLnBrk="0" hangingPunct="1">
        <a:spcBef>
          <a:spcPct val="0"/>
        </a:spcBef>
        <a:buNone/>
        <a:defRPr sz="18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943313" indent="-214313" algn="l" defTabSz="342900" rtl="0" eaLnBrk="1" latinLnBrk="0" hangingPunct="1">
        <a:spcBef>
          <a:spcPts val="0"/>
        </a:spcBef>
        <a:buFont typeface="Arial" pitchFamily="34" charset="0"/>
        <a:buChar char="•"/>
        <a:defRPr sz="1050" kern="1200" baseline="0">
          <a:solidFill>
            <a:schemeClr val="tx1"/>
          </a:solidFill>
          <a:latin typeface="+mn-lt"/>
          <a:ea typeface="+mn-ea"/>
          <a:cs typeface="+mn-cs"/>
        </a:defRPr>
      </a:lvl6pPr>
      <a:lvl7pPr marL="999000" indent="-135000" algn="l" defTabSz="342900" rtl="0" eaLnBrk="1" latinLnBrk="0" hangingPunct="1">
        <a:spcBef>
          <a:spcPts val="0"/>
        </a:spcBef>
        <a:buFont typeface="Arial" pitchFamily="34" charset="0"/>
        <a:buChar char="−"/>
        <a:defRPr sz="975" kern="1200" baseline="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hyperlink" Target="https://healthy-workplaces.osha.europa.eu/en/about-topic/priority-area/remote-and-hybrid-work" TargetMode="External"/><Relationship Id="rId3" Type="http://schemas.openxmlformats.org/officeDocument/2006/relationships/hyperlink" Target="https://healthy-workplaces.osha.europa.eu/en/about-topic/priority-area/smart-digital-systems" TargetMode="External"/><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healthy-workplaces.osha.europa.eu/en/about-topic/priority-area/automation-tasks" TargetMode="External"/><Relationship Id="rId11" Type="http://schemas.openxmlformats.org/officeDocument/2006/relationships/image" Target="../media/image20.png"/><Relationship Id="rId5" Type="http://schemas.openxmlformats.org/officeDocument/2006/relationships/hyperlink" Target="https://healthy-workplaces.osha.europa.eu/en/about-topic/priority-area/digital-platform-work" TargetMode="External"/><Relationship Id="rId10" Type="http://schemas.openxmlformats.org/officeDocument/2006/relationships/image" Target="../media/image19.png"/><Relationship Id="rId4" Type="http://schemas.openxmlformats.org/officeDocument/2006/relationships/hyperlink" Target="https://healthy-workplaces.osha.europa.eu/en/about-topic/priority-area/worker-management-through-ai" TargetMode="External"/><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europa.eu/european-union/about-eu/institutions-bodies_en" TargetMode="External"/><Relationship Id="rId13" Type="http://schemas.openxmlformats.org/officeDocument/2006/relationships/image" Target="../media/image30.png"/><Relationship Id="rId3" Type="http://schemas.openxmlformats.org/officeDocument/2006/relationships/image" Target="../media/image28.png"/><Relationship Id="rId7" Type="http://schemas.openxmlformats.org/officeDocument/2006/relationships/hyperlink" Target="https://healthy-workplaces.osha.europa.eu/en/campaign-partners/campaign-media-partners" TargetMode="External"/><Relationship Id="rId12" Type="http://schemas.openxmlformats.org/officeDocument/2006/relationships/hyperlink" Target="https://osha.europa.eu/en/themes/mainstreaming-osh-education/oshvet-project-osh-vocational-education-and-trainin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healthy-workplaces.osha.europa.eu/en/campaign-partners/enterprise-europe-network" TargetMode="External"/><Relationship Id="rId11" Type="http://schemas.openxmlformats.org/officeDocument/2006/relationships/image" Target="../media/image29.png"/><Relationship Id="rId5" Type="http://schemas.openxmlformats.org/officeDocument/2006/relationships/hyperlink" Target="https://eur-lex.europa.eu/summary/glossary/social_partners.html" TargetMode="External"/><Relationship Id="rId10" Type="http://schemas.openxmlformats.org/officeDocument/2006/relationships/hyperlink" Target="https://europa.eu/european-union/about-eu/agencies/decentralised-agencies_en" TargetMode="External"/><Relationship Id="rId4" Type="http://schemas.openxmlformats.org/officeDocument/2006/relationships/hyperlink" Target="https://healthy-workplaces.osha.europa.eu/en/campaign-partners/official-campaign-partners" TargetMode="External"/><Relationship Id="rId9" Type="http://schemas.openxmlformats.org/officeDocument/2006/relationships/hyperlink" Target="https://healthy-workplaces.osha.europa.eu/en/campaign-partners/national-focal-points"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hyperlink" Target="https://healthy-workplaces.osha.europa.eu/en/tools-and-publications/case-studies" TargetMode="External"/><Relationship Id="rId18" Type="http://schemas.openxmlformats.org/officeDocument/2006/relationships/image" Target="../media/image26.png"/><Relationship Id="rId3" Type="http://schemas.openxmlformats.org/officeDocument/2006/relationships/hyperlink" Target="https://healthy-workplaces.osha.europa.eu/en/tools-and-publications/publications" TargetMode="External"/><Relationship Id="rId21" Type="http://schemas.openxmlformats.org/officeDocument/2006/relationships/image" Target="../media/image37.png"/><Relationship Id="rId7" Type="http://schemas.openxmlformats.org/officeDocument/2006/relationships/hyperlink" Target="https://healthy-workplaces.eu/en/tools-and-publications/napo-films" TargetMode="External"/><Relationship Id="rId12" Type="http://schemas.openxmlformats.org/officeDocument/2006/relationships/hyperlink" Target="https://healthy-workplaces.osha.europa.eu/en/tools-and-publications/social-media-kit" TargetMode="External"/><Relationship Id="rId17" Type="http://schemas.openxmlformats.org/officeDocument/2006/relationships/image" Target="../media/image34.png"/><Relationship Id="rId25" Type="http://schemas.openxmlformats.org/officeDocument/2006/relationships/image" Target="../media/image40.emf"/><Relationship Id="rId2" Type="http://schemas.openxmlformats.org/officeDocument/2006/relationships/notesSlide" Target="../notesSlides/notesSlide19.xml"/><Relationship Id="rId16" Type="http://schemas.openxmlformats.org/officeDocument/2006/relationships/image" Target="../media/image33.png"/><Relationship Id="rId20"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hyperlink" Target="https://healthy-workplaces.osha.europa.eu/en/tools-and-publications/napo-films" TargetMode="External"/><Relationship Id="rId11" Type="http://schemas.openxmlformats.org/officeDocument/2006/relationships/image" Target="../media/image32.png"/><Relationship Id="rId24" Type="http://schemas.openxmlformats.org/officeDocument/2006/relationships/image" Target="../media/image39.emf"/><Relationship Id="rId5" Type="http://schemas.openxmlformats.org/officeDocument/2006/relationships/hyperlink" Target="https://healthy-workplaces.osha.europa.eu/en/tools-and-publications/campaign-toolkit" TargetMode="External"/><Relationship Id="rId15" Type="http://schemas.openxmlformats.org/officeDocument/2006/relationships/hyperlink" Target="https://healthy-workplaces.eu/en/tools-and-publications/legislation" TargetMode="External"/><Relationship Id="rId23" Type="http://schemas.openxmlformats.org/officeDocument/2006/relationships/hyperlink" Target="https://healthy-workplaces.osha.europa.eu/en/tools-and-publications/infographics" TargetMode="External"/><Relationship Id="rId10" Type="http://schemas.openxmlformats.org/officeDocument/2006/relationships/hyperlink" Target="https://healthy-workplaces.eu/en/tools-and-publications/oshwiki" TargetMode="External"/><Relationship Id="rId19" Type="http://schemas.openxmlformats.org/officeDocument/2006/relationships/image" Target="../media/image35.png"/><Relationship Id="rId4" Type="http://schemas.openxmlformats.org/officeDocument/2006/relationships/hyperlink" Target="https://healthy-workplaces.osha.europa.eu/en/tools-and-publications/campaign-materials" TargetMode="External"/><Relationship Id="rId9" Type="http://schemas.openxmlformats.org/officeDocument/2006/relationships/hyperlink" Target="https://healthy-workplaces.osha.europa.eu/en/tools-and-publications/oshwiki" TargetMode="External"/><Relationship Id="rId14" Type="http://schemas.openxmlformats.org/officeDocument/2006/relationships/hyperlink" Target="https://healthy-workplaces.osha.europa.eu/en/tools-and-publications/legislation" TargetMode="External"/><Relationship Id="rId22" Type="http://schemas.openxmlformats.org/officeDocument/2006/relationships/image" Target="../media/image38.png"/></Relationships>
</file>

<file path=ppt/slides/_rels/slide25.xml.rels><?xml version="1.0" encoding="UTF-8" standalone="yes"?>
<Relationships xmlns="http://schemas.openxmlformats.org/package/2006/relationships"><Relationship Id="rId8" Type="http://schemas.openxmlformats.org/officeDocument/2006/relationships/hyperlink" Target="https://healthy-workplaces.osha.europa.eu/en/tools-and-publications/campaign-toolkit" TargetMode="External"/><Relationship Id="rId13" Type="http://schemas.openxmlformats.org/officeDocument/2006/relationships/image" Target="../media/image35.png"/><Relationship Id="rId18" Type="http://schemas.openxmlformats.org/officeDocument/2006/relationships/image" Target="../media/image39.emf"/><Relationship Id="rId3" Type="http://schemas.openxmlformats.org/officeDocument/2006/relationships/hyperlink" Target="https://healthy-workplaces.osha.europa.eu/en/get-involved/european-week" TargetMode="External"/><Relationship Id="rId7" Type="http://schemas.openxmlformats.org/officeDocument/2006/relationships/hyperlink" Target="https://healthy-workplaces.osha.europa.eu/en/get-involved/good-practice-awards" TargetMode="External"/><Relationship Id="rId12" Type="http://schemas.openxmlformats.org/officeDocument/2006/relationships/hyperlink" Target="https://healthy-workplaces.osha.europa.eu/en/tools-and-publications/social-media-kit" TargetMode="External"/><Relationship Id="rId17" Type="http://schemas.openxmlformats.org/officeDocument/2006/relationships/image" Target="../media/image42.png"/><Relationship Id="rId2" Type="http://schemas.openxmlformats.org/officeDocument/2006/relationships/notesSlide" Target="../notesSlides/notesSlide20.xml"/><Relationship Id="rId16" Type="http://schemas.openxmlformats.org/officeDocument/2006/relationships/image" Target="../media/image41.png"/><Relationship Id="rId20" Type="http://schemas.openxmlformats.org/officeDocument/2006/relationships/image" Target="../media/image44.emf"/><Relationship Id="rId1" Type="http://schemas.openxmlformats.org/officeDocument/2006/relationships/slideLayout" Target="../slideLayouts/slideLayout2.xml"/><Relationship Id="rId6" Type="http://schemas.openxmlformats.org/officeDocument/2006/relationships/hyperlink" Target="https://healthy-workplaces.osha.europa.eu/en/get-involved/become-campaign-partner" TargetMode="External"/><Relationship Id="rId11" Type="http://schemas.openxmlformats.org/officeDocument/2006/relationships/hyperlink" Target="https://healthy-workplaces.osha.europa.eu/en/get-involved/get-your-certificate" TargetMode="External"/><Relationship Id="rId5" Type="http://schemas.openxmlformats.org/officeDocument/2006/relationships/image" Target="../media/image26.png"/><Relationship Id="rId15" Type="http://schemas.openxmlformats.org/officeDocument/2006/relationships/image" Target="../media/image34.png"/><Relationship Id="rId10" Type="http://schemas.openxmlformats.org/officeDocument/2006/relationships/hyperlink" Target="https://healthy-workplaces.osha.europa.eu/en/media-centre/events" TargetMode="External"/><Relationship Id="rId19" Type="http://schemas.openxmlformats.org/officeDocument/2006/relationships/image" Target="../media/image43.emf"/><Relationship Id="rId4" Type="http://schemas.openxmlformats.org/officeDocument/2006/relationships/hyperlink" Target="https://healthy-workplaces.eu/en/get-involved/european-week" TargetMode="External"/><Relationship Id="rId9" Type="http://schemas.openxmlformats.org/officeDocument/2006/relationships/hyperlink" Target="https://healthy-workplaces.osha.europa.eu/en/tools-and-publications/campaign-materials" TargetMode="External"/><Relationship Id="rId14" Type="http://schemas.openxmlformats.org/officeDocument/2006/relationships/image" Target="../media/image36.png"/></Relationships>
</file>

<file path=ppt/slides/_rels/slide26.xml.rels><?xml version="1.0" encoding="UTF-8" standalone="yes"?>
<Relationships xmlns="http://schemas.openxmlformats.org/package/2006/relationships"><Relationship Id="rId8" Type="http://schemas.openxmlformats.org/officeDocument/2006/relationships/hyperlink" Target="https://www.facebook.com/EuropeanAgencyforSafetyandHealthatWork" TargetMode="External"/><Relationship Id="rId13" Type="http://schemas.openxmlformats.org/officeDocument/2006/relationships/image" Target="../media/image49.jpeg"/><Relationship Id="rId3" Type="http://schemas.openxmlformats.org/officeDocument/2006/relationships/image" Target="../media/image45.jpeg"/><Relationship Id="rId7" Type="http://schemas.openxmlformats.org/officeDocument/2006/relationships/image" Target="../media/image46.png"/><Relationship Id="rId12" Type="http://schemas.openxmlformats.org/officeDocument/2006/relationships/hyperlink" Target="https://www.linkedin.com/company/europeanagency-for-safety-and-health-at-work"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twitter.com/eu_osha" TargetMode="External"/><Relationship Id="rId11" Type="http://schemas.openxmlformats.org/officeDocument/2006/relationships/image" Target="../media/image48.png"/><Relationship Id="rId5" Type="http://schemas.openxmlformats.org/officeDocument/2006/relationships/hyperlink" Target="https://healthy-workplaces.osha.europa.eu/en/healthy-workplaces-newsletter" TargetMode="External"/><Relationship Id="rId10" Type="http://schemas.openxmlformats.org/officeDocument/2006/relationships/hyperlink" Target="http://www.youtube.com/user/EUOSHA" TargetMode="External"/><Relationship Id="rId4" Type="http://schemas.openxmlformats.org/officeDocument/2006/relationships/hyperlink" Target="https://healthy-workplaces.osha.europa.eu/" TargetMode="External"/><Relationship Id="rId9" Type="http://schemas.openxmlformats.org/officeDocument/2006/relationships/image" Target="../media/image47.png"/><Relationship Id="rId14" Type="http://schemas.openxmlformats.org/officeDocument/2006/relationships/image" Target="../media/image5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9671F-F764-4C4C-AA2D-B9A7A945A34F}"/>
              </a:ext>
            </a:extLst>
          </p:cNvPr>
          <p:cNvSpPr>
            <a:spLocks noGrp="1"/>
          </p:cNvSpPr>
          <p:nvPr>
            <p:ph type="title"/>
          </p:nvPr>
        </p:nvSpPr>
        <p:spPr/>
        <p:txBody>
          <a:bodyPr/>
          <a:lstStyle/>
          <a:p>
            <a:r>
              <a:rPr lang="en-GB" sz="2400" dirty="0"/>
              <a:t>Healthy Workplaces Campaign 2023-25</a:t>
            </a:r>
            <a:br>
              <a:rPr lang="en-GB" sz="2400" dirty="0"/>
            </a:br>
            <a:r>
              <a:rPr lang="en-GB" sz="2400" dirty="0"/>
              <a:t>Safe and healthy work in the digital age</a:t>
            </a:r>
            <a:br>
              <a:rPr lang="en-GB" sz="2400" dirty="0"/>
            </a:br>
            <a:endParaRPr lang="en-GB" dirty="0"/>
          </a:p>
        </p:txBody>
      </p:sp>
      <p:sp>
        <p:nvSpPr>
          <p:cNvPr id="3" name="Subtitle 2">
            <a:extLst>
              <a:ext uri="{FF2B5EF4-FFF2-40B4-BE49-F238E27FC236}">
                <a16:creationId xmlns:a16="http://schemas.microsoft.com/office/drawing/2014/main" id="{A4D5F76E-135C-46BB-8390-A1E50B2BC577}"/>
              </a:ext>
            </a:extLst>
          </p:cNvPr>
          <p:cNvSpPr>
            <a:spLocks noGrp="1"/>
          </p:cNvSpPr>
          <p:nvPr>
            <p:ph type="subTitle" idx="10"/>
          </p:nvPr>
        </p:nvSpPr>
        <p:spPr/>
        <p:txBody>
          <a:bodyPr/>
          <a:lstStyle/>
          <a:p>
            <a:r>
              <a:rPr lang="en-US"/>
              <a:t>Ensuring effective prevention in the digital world of work</a:t>
            </a:r>
            <a:endParaRPr lang="en-GB"/>
          </a:p>
        </p:txBody>
      </p:sp>
    </p:spTree>
    <p:extLst>
      <p:ext uri="{BB962C8B-B14F-4D97-AF65-F5344CB8AC3E}">
        <p14:creationId xmlns:p14="http://schemas.microsoft.com/office/powerpoint/2010/main" val="298122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539750" y="949262"/>
            <a:ext cx="7560643" cy="2952353"/>
          </a:xfrm>
        </p:spPr>
        <p:txBody>
          <a:bodyPr lIns="0" tIns="0" rIns="0" bIns="0">
            <a:noAutofit/>
          </a:bodyPr>
          <a:lstStyle/>
          <a:p>
            <a:pPr marR="0" lvl="0">
              <a:lnSpc>
                <a:spcPct val="115000"/>
              </a:lnSpc>
              <a:spcBef>
                <a:spcPts val="0"/>
              </a:spcBef>
              <a:spcAft>
                <a:spcPts val="200"/>
              </a:spcAft>
              <a:tabLst>
                <a:tab pos="457200" algn="l"/>
              </a:tabLst>
            </a:pPr>
            <a:r>
              <a:rPr lang="en-US" sz="2000">
                <a:solidFill>
                  <a:srgbClr val="003399"/>
                </a:solidFill>
              </a:rPr>
              <a:t>The campaign aims to:</a:t>
            </a:r>
          </a:p>
          <a:p>
            <a:pPr marL="342900" indent="-342900">
              <a:lnSpc>
                <a:spcPct val="115000"/>
              </a:lnSpc>
              <a:spcBef>
                <a:spcPts val="0"/>
              </a:spcBef>
              <a:spcAft>
                <a:spcPts val="200"/>
              </a:spcAft>
              <a:buFont typeface="Symbol" panose="05050102010706020507" pitchFamily="18" charset="2"/>
              <a:buChar char=""/>
              <a:tabLst>
                <a:tab pos="457200" algn="l"/>
              </a:tabLst>
            </a:pPr>
            <a:r>
              <a:rPr lang="en-GB" sz="2000">
                <a:solidFill>
                  <a:schemeClr val="accent1"/>
                </a:solidFill>
                <a:latin typeface="Arial" panose="020B0604020202020204" pitchFamily="34" charset="0"/>
                <a:ea typeface="Arial" panose="020B0604020202020204" pitchFamily="34" charset="0"/>
                <a:cs typeface="Arial" panose="020B0604020202020204" pitchFamily="34" charset="0"/>
              </a:rPr>
              <a:t>Increase knowledge about the safe and productive use of digital technologies across all sectors</a:t>
            </a:r>
            <a:endParaRPr lang="el-GR" sz="2000">
              <a:solidFill>
                <a:schemeClr val="accent1"/>
              </a:solidFill>
              <a:latin typeface="Arial" panose="020B0604020202020204" pitchFamily="34" charset="0"/>
              <a:ea typeface="Times New Roman" panose="02020603050405020304" pitchFamily="18" charset="0"/>
              <a:cs typeface="ArialMT"/>
            </a:endParaRPr>
          </a:p>
          <a:p>
            <a:pPr marL="342900" marR="0" lvl="0" indent="-342900">
              <a:lnSpc>
                <a:spcPct val="115000"/>
              </a:lnSpc>
              <a:spcBef>
                <a:spcPts val="0"/>
              </a:spcBef>
              <a:spcAft>
                <a:spcPts val="200"/>
              </a:spcAft>
              <a:buFont typeface="Symbol" panose="05050102010706020507" pitchFamily="18" charset="2"/>
              <a:buChar char=""/>
              <a:tabLst>
                <a:tab pos="457200" algn="l"/>
              </a:tabLst>
            </a:pPr>
            <a:r>
              <a:rPr lang="en-GB" sz="2000">
                <a:solidFill>
                  <a:schemeClr val="accent1"/>
                </a:solidFill>
                <a:latin typeface="Arial" panose="020B0604020202020204" pitchFamily="34" charset="0"/>
                <a:ea typeface="Arial" panose="020B0604020202020204" pitchFamily="34" charset="0"/>
                <a:cs typeface="Arial" panose="020B0604020202020204" pitchFamily="34" charset="0"/>
              </a:rPr>
              <a:t>Raise awareness of digitalisation and its OSH implications</a:t>
            </a:r>
            <a:endParaRPr lang="el-GR" sz="2000">
              <a:solidFill>
                <a:schemeClr val="accent1"/>
              </a:solidFill>
              <a:latin typeface="Arial" panose="020B0604020202020204" pitchFamily="34" charset="0"/>
              <a:ea typeface="Times New Roman" panose="02020603050405020304" pitchFamily="18" charset="0"/>
              <a:cs typeface="ArialMT"/>
            </a:endParaRPr>
          </a:p>
          <a:p>
            <a:pPr marL="342900" marR="0" lvl="0" indent="-342900">
              <a:lnSpc>
                <a:spcPct val="115000"/>
              </a:lnSpc>
              <a:spcBef>
                <a:spcPts val="0"/>
              </a:spcBef>
              <a:spcAft>
                <a:spcPts val="200"/>
              </a:spcAft>
              <a:buFont typeface="Symbol" panose="05050102010706020507" pitchFamily="18" charset="2"/>
              <a:buChar char=""/>
              <a:tabLst>
                <a:tab pos="457200" algn="l"/>
              </a:tabLst>
            </a:pPr>
            <a:r>
              <a:rPr lang="en-GB" sz="2000">
                <a:solidFill>
                  <a:schemeClr val="accent1"/>
                </a:solidFill>
                <a:latin typeface="Arial" panose="020B0604020202020204" pitchFamily="34" charset="0"/>
                <a:ea typeface="Arial" panose="020B0604020202020204" pitchFamily="34" charset="0"/>
                <a:cs typeface="Arial" panose="020B0604020202020204" pitchFamily="34" charset="0"/>
              </a:rPr>
              <a:t>Inform about emerging risks and opportunities </a:t>
            </a:r>
            <a:endParaRPr lang="el-GR" sz="2000">
              <a:solidFill>
                <a:schemeClr val="accent1"/>
              </a:solidFill>
              <a:latin typeface="Arial" panose="020B0604020202020204" pitchFamily="34" charset="0"/>
              <a:ea typeface="Times New Roman" panose="02020603050405020304" pitchFamily="18" charset="0"/>
              <a:cs typeface="ArialMT"/>
            </a:endParaRPr>
          </a:p>
          <a:p>
            <a:pPr marL="342900" marR="0" lvl="0" indent="-342900">
              <a:lnSpc>
                <a:spcPct val="115000"/>
              </a:lnSpc>
              <a:spcBef>
                <a:spcPts val="0"/>
              </a:spcBef>
              <a:spcAft>
                <a:spcPts val="200"/>
              </a:spcAft>
              <a:buFont typeface="Symbol" panose="05050102010706020507" pitchFamily="18" charset="2"/>
              <a:buChar char=""/>
              <a:tabLst>
                <a:tab pos="457200" algn="l"/>
              </a:tabLst>
            </a:pPr>
            <a:r>
              <a:rPr lang="en-GB" sz="2000">
                <a:solidFill>
                  <a:schemeClr val="accent1"/>
                </a:solidFill>
                <a:latin typeface="Arial" panose="020B0604020202020204" pitchFamily="34" charset="0"/>
                <a:ea typeface="Arial" panose="020B0604020202020204" pitchFamily="34" charset="0"/>
                <a:cs typeface="Arial" panose="020B0604020202020204" pitchFamily="34" charset="0"/>
              </a:rPr>
              <a:t>Promote risk assessment and the healthy and safe management of digital transformation of work </a:t>
            </a:r>
          </a:p>
          <a:p>
            <a:pPr marL="342900" marR="0" lvl="0" indent="-342900">
              <a:lnSpc>
                <a:spcPct val="115000"/>
              </a:lnSpc>
              <a:spcBef>
                <a:spcPts val="0"/>
              </a:spcBef>
              <a:spcAft>
                <a:spcPts val="200"/>
              </a:spcAft>
              <a:buFont typeface="Symbol" panose="05050102010706020507" pitchFamily="18" charset="2"/>
              <a:buChar char=""/>
              <a:tabLst>
                <a:tab pos="457200" algn="l"/>
              </a:tabLst>
            </a:pPr>
            <a:r>
              <a:rPr lang="en-GB" sz="2000">
                <a:solidFill>
                  <a:schemeClr val="accent1"/>
                </a:solidFill>
                <a:latin typeface="Arial" panose="020B0604020202020204" pitchFamily="34" charset="0"/>
                <a:ea typeface="Arial" panose="020B0604020202020204" pitchFamily="34" charset="0"/>
                <a:cs typeface="Arial" panose="020B0604020202020204" pitchFamily="34" charset="0"/>
              </a:rPr>
              <a:t>Facilitate the exchange of information and good practices</a:t>
            </a:r>
            <a:endParaRPr lang="el-GR" sz="2000">
              <a:solidFill>
                <a:schemeClr val="accent1"/>
              </a:solidFill>
              <a:latin typeface="Arial" panose="020B0604020202020204" pitchFamily="34" charset="0"/>
              <a:ea typeface="Times New Roman" panose="02020603050405020304" pitchFamily="18" charset="0"/>
              <a:cs typeface="ArialMT"/>
            </a:endParaRPr>
          </a:p>
          <a:p>
            <a:endParaRPr lang="en-GB" sz="1950"/>
          </a:p>
        </p:txBody>
      </p:sp>
      <p:sp>
        <p:nvSpPr>
          <p:cNvPr id="8" name="Title 1">
            <a:extLst>
              <a:ext uri="{FF2B5EF4-FFF2-40B4-BE49-F238E27FC236}">
                <a16:creationId xmlns:a16="http://schemas.microsoft.com/office/drawing/2014/main" id="{B4ED40CB-1A01-2E43-805B-2F295DF76ADB}"/>
              </a:ext>
            </a:extLst>
          </p:cNvPr>
          <p:cNvSpPr txBox="1">
            <a:spLocks/>
          </p:cNvSpPr>
          <p:nvPr/>
        </p:nvSpPr>
        <p:spPr>
          <a:xfrm>
            <a:off x="539750" y="0"/>
            <a:ext cx="7470122" cy="699542"/>
          </a:xfrm>
          <a:prstGeom prst="rect">
            <a:avLst/>
          </a:prstGeom>
        </p:spPr>
        <p:txBody>
          <a:bodyPr vert="horz" lIns="0" tIns="0" rIns="0" bIns="0" rtlCol="0" anchor="ctr" anchorCtr="0">
            <a:noAutofit/>
          </a:bodyPr>
          <a:lstStyle>
            <a:lvl1pPr algn="l" defTabSz="257175" rtl="0" eaLnBrk="1" latinLnBrk="0" hangingPunct="1">
              <a:spcBef>
                <a:spcPct val="0"/>
              </a:spcBef>
              <a:buNone/>
              <a:defRPr sz="135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400"/>
              <a:t>Campaign objectives</a:t>
            </a:r>
          </a:p>
        </p:txBody>
      </p:sp>
    </p:spTree>
    <p:extLst>
      <p:ext uri="{BB962C8B-B14F-4D97-AF65-F5344CB8AC3E}">
        <p14:creationId xmlns:p14="http://schemas.microsoft.com/office/powerpoint/2010/main" val="4050621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0"/>
            <a:ext cx="7416000" cy="666000"/>
          </a:xfrm>
        </p:spPr>
        <p:txBody>
          <a:bodyPr lIns="0" tIns="0" rIns="0" bIns="0"/>
          <a:lstStyle/>
          <a:p>
            <a:r>
              <a:rPr lang="en-GB" sz="2400"/>
              <a:t>Priority areas</a:t>
            </a:r>
          </a:p>
        </p:txBody>
      </p:sp>
      <p:sp>
        <p:nvSpPr>
          <p:cNvPr id="4" name="TextBox 3"/>
          <p:cNvSpPr txBox="1"/>
          <p:nvPr/>
        </p:nvSpPr>
        <p:spPr>
          <a:xfrm>
            <a:off x="4691744" y="4258052"/>
            <a:ext cx="1990896" cy="321084"/>
          </a:xfrm>
          <a:prstGeom prst="rect">
            <a:avLst/>
          </a:prstGeom>
          <a:noFill/>
        </p:spPr>
        <p:txBody>
          <a:bodyPr wrap="square" lIns="0" tIns="0" rIns="0" bIns="0" rtlCol="0" anchor="ctr" anchorCtr="0">
            <a:noAutofit/>
          </a:bodyPr>
          <a:lstStyle/>
          <a:p>
            <a:pPr algn="ctr"/>
            <a:r>
              <a:rPr lang="en-GB" sz="1200" b="1" dirty="0">
                <a:solidFill>
                  <a:schemeClr val="accent1"/>
                </a:solidFill>
                <a:latin typeface="+mj-lt"/>
                <a:ea typeface="+mj-ea"/>
                <a:cs typeface="Trebuchet MS"/>
                <a:hlinkClick r:id="rId3"/>
              </a:rPr>
              <a:t>Smart digital systems</a:t>
            </a:r>
            <a:endParaRPr lang="en-GB" sz="1200" b="1" dirty="0">
              <a:solidFill>
                <a:schemeClr val="accent1"/>
              </a:solidFill>
              <a:latin typeface="+mj-lt"/>
              <a:ea typeface="+mj-ea"/>
              <a:cs typeface="Trebuchet MS"/>
            </a:endParaRPr>
          </a:p>
        </p:txBody>
      </p:sp>
      <p:sp>
        <p:nvSpPr>
          <p:cNvPr id="20" name="TextBox 3">
            <a:extLst>
              <a:ext uri="{FF2B5EF4-FFF2-40B4-BE49-F238E27FC236}">
                <a16:creationId xmlns:a16="http://schemas.microsoft.com/office/drawing/2014/main" id="{7112F58D-1582-0B48-BE64-71C3B9526F27}"/>
              </a:ext>
            </a:extLst>
          </p:cNvPr>
          <p:cNvSpPr txBox="1"/>
          <p:nvPr/>
        </p:nvSpPr>
        <p:spPr>
          <a:xfrm>
            <a:off x="2029698" y="4258052"/>
            <a:ext cx="1990896" cy="321084"/>
          </a:xfrm>
          <a:prstGeom prst="rect">
            <a:avLst/>
          </a:prstGeom>
          <a:noFill/>
        </p:spPr>
        <p:txBody>
          <a:bodyPr wrap="square" lIns="0" tIns="0" rIns="0" bIns="0" rtlCol="0" anchor="ctr" anchorCtr="0">
            <a:noAutofit/>
          </a:bodyPr>
          <a:lstStyle/>
          <a:p>
            <a:pPr algn="ctr"/>
            <a:endParaRPr lang="en-GB" sz="1200" b="1" dirty="0">
              <a:solidFill>
                <a:schemeClr val="accent1"/>
              </a:solidFill>
              <a:cs typeface="Trebuchet MS"/>
            </a:endParaRPr>
          </a:p>
          <a:p>
            <a:pPr algn="ctr"/>
            <a:r>
              <a:rPr lang="en-GB" sz="1200" b="1" dirty="0">
                <a:solidFill>
                  <a:schemeClr val="accent1"/>
                </a:solidFill>
                <a:cs typeface="Trebuchet MS"/>
                <a:hlinkClick r:id="rId4"/>
              </a:rPr>
              <a:t>Worker management through AI</a:t>
            </a:r>
            <a:endParaRPr lang="en-GB" sz="1200" b="1" dirty="0">
              <a:solidFill>
                <a:schemeClr val="accent1"/>
              </a:solidFill>
              <a:cs typeface="Trebuchet MS"/>
            </a:endParaRPr>
          </a:p>
        </p:txBody>
      </p:sp>
      <p:sp>
        <p:nvSpPr>
          <p:cNvPr id="23" name="TextBox 3">
            <a:extLst>
              <a:ext uri="{FF2B5EF4-FFF2-40B4-BE49-F238E27FC236}">
                <a16:creationId xmlns:a16="http://schemas.microsoft.com/office/drawing/2014/main" id="{2F0BCF37-1A7A-3D42-AC64-F62D331489E1}"/>
              </a:ext>
            </a:extLst>
          </p:cNvPr>
          <p:cNvSpPr txBox="1"/>
          <p:nvPr/>
        </p:nvSpPr>
        <p:spPr>
          <a:xfrm>
            <a:off x="677020" y="2307056"/>
            <a:ext cx="1990896" cy="321084"/>
          </a:xfrm>
          <a:prstGeom prst="rect">
            <a:avLst/>
          </a:prstGeom>
          <a:noFill/>
        </p:spPr>
        <p:txBody>
          <a:bodyPr wrap="square" lIns="0" tIns="0" rIns="0" bIns="0" rtlCol="0" anchor="ctr" anchorCtr="0">
            <a:noAutofit/>
          </a:bodyPr>
          <a:lstStyle/>
          <a:p>
            <a:pPr algn="ctr"/>
            <a:r>
              <a:rPr lang="en-GB" sz="1200" b="1" dirty="0">
                <a:solidFill>
                  <a:schemeClr val="accent1"/>
                </a:solidFill>
                <a:cs typeface="Trebuchet MS"/>
                <a:hlinkClick r:id="rId5"/>
              </a:rPr>
              <a:t>Digital platform work</a:t>
            </a:r>
            <a:endParaRPr lang="en-GB" sz="1200" b="1" dirty="0">
              <a:solidFill>
                <a:schemeClr val="accent1"/>
              </a:solidFill>
              <a:cs typeface="Trebuchet MS"/>
            </a:endParaRPr>
          </a:p>
        </p:txBody>
      </p:sp>
      <p:sp>
        <p:nvSpPr>
          <p:cNvPr id="29" name="TextBox 3">
            <a:extLst>
              <a:ext uri="{FF2B5EF4-FFF2-40B4-BE49-F238E27FC236}">
                <a16:creationId xmlns:a16="http://schemas.microsoft.com/office/drawing/2014/main" id="{EE127283-3F1D-DF4A-AE3C-4F3D446A08AF}"/>
              </a:ext>
            </a:extLst>
          </p:cNvPr>
          <p:cNvSpPr txBox="1"/>
          <p:nvPr/>
        </p:nvSpPr>
        <p:spPr>
          <a:xfrm>
            <a:off x="3278913" y="2314046"/>
            <a:ext cx="1990896" cy="321084"/>
          </a:xfrm>
          <a:prstGeom prst="rect">
            <a:avLst/>
          </a:prstGeom>
          <a:noFill/>
        </p:spPr>
        <p:txBody>
          <a:bodyPr wrap="square" lIns="0" tIns="0" rIns="0" bIns="0" rtlCol="0" anchor="ctr" anchorCtr="0">
            <a:noAutofit/>
          </a:bodyPr>
          <a:lstStyle/>
          <a:p>
            <a:pPr algn="ctr"/>
            <a:r>
              <a:rPr lang="en-GB" sz="1200" b="1" dirty="0">
                <a:solidFill>
                  <a:schemeClr val="accent1"/>
                </a:solidFill>
                <a:latin typeface="+mj-lt"/>
                <a:ea typeface="+mj-ea"/>
                <a:cs typeface="Trebuchet MS"/>
                <a:hlinkClick r:id="rId6"/>
              </a:rPr>
              <a:t>Automation of tasks</a:t>
            </a:r>
            <a:endParaRPr lang="en-GB" sz="1200" b="1" dirty="0">
              <a:solidFill>
                <a:schemeClr val="accent1"/>
              </a:solidFill>
              <a:latin typeface="+mj-lt"/>
              <a:ea typeface="+mj-ea"/>
              <a:cs typeface="Trebuchet MS"/>
            </a:endParaRPr>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06123" y="2909259"/>
            <a:ext cx="1866666" cy="1260000"/>
          </a:xfrm>
          <a:prstGeom prst="rect">
            <a:avLst/>
          </a:prstGeom>
          <a:blipFill>
            <a:blip r:embed="rId8"/>
            <a:stretch>
              <a:fillRect/>
            </a:stretch>
          </a:blipFill>
          <a:ln w="38100">
            <a:solidFill>
              <a:srgbClr val="ACC700"/>
            </a:solidFill>
          </a:ln>
        </p:spPr>
      </p:pic>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9135" y="966412"/>
            <a:ext cx="1866667" cy="1260000"/>
          </a:xfrm>
          <a:prstGeom prst="rect">
            <a:avLst/>
          </a:prstGeom>
          <a:blipFill>
            <a:blip r:embed="rId8"/>
            <a:stretch>
              <a:fillRect/>
            </a:stretch>
          </a:blipFill>
          <a:ln w="38100">
            <a:solidFill>
              <a:srgbClr val="ACC700"/>
            </a:solidFill>
          </a:ln>
        </p:spPr>
      </p:pic>
      <p:pic>
        <p:nvPicPr>
          <p:cNvPr id="6" name="Picture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42921" y="975089"/>
            <a:ext cx="1866667" cy="1260000"/>
          </a:xfrm>
          <a:prstGeom prst="rect">
            <a:avLst/>
          </a:prstGeom>
          <a:blipFill>
            <a:blip r:embed="rId8"/>
            <a:stretch>
              <a:fillRect/>
            </a:stretch>
          </a:blipFill>
          <a:ln w="38100">
            <a:solidFill>
              <a:srgbClr val="ACC700"/>
            </a:solidFill>
          </a:ln>
        </p:spPr>
      </p:pic>
      <p:pic>
        <p:nvPicPr>
          <p:cNvPr id="7" name="Picture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341028" y="975089"/>
            <a:ext cx="1866667" cy="1260000"/>
          </a:xfrm>
          <a:prstGeom prst="rect">
            <a:avLst/>
          </a:prstGeom>
          <a:blipFill>
            <a:blip r:embed="rId8"/>
            <a:stretch>
              <a:fillRect/>
            </a:stretch>
          </a:blipFill>
          <a:ln w="38100">
            <a:solidFill>
              <a:srgbClr val="ACC700"/>
            </a:solidFill>
          </a:ln>
        </p:spPr>
      </p:pic>
      <p:pic>
        <p:nvPicPr>
          <p:cNvPr id="8" name="Picture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051720" y="2908411"/>
            <a:ext cx="1866667" cy="1260000"/>
          </a:xfrm>
          <a:prstGeom prst="rect">
            <a:avLst/>
          </a:prstGeom>
          <a:blipFill>
            <a:blip r:embed="rId8"/>
            <a:stretch>
              <a:fillRect/>
            </a:stretch>
          </a:blipFill>
          <a:ln w="38100">
            <a:solidFill>
              <a:srgbClr val="ACC700"/>
            </a:solidFill>
          </a:ln>
        </p:spPr>
      </p:pic>
      <p:sp>
        <p:nvSpPr>
          <p:cNvPr id="25" name="TextBox 24"/>
          <p:cNvSpPr txBox="1"/>
          <p:nvPr/>
        </p:nvSpPr>
        <p:spPr>
          <a:xfrm>
            <a:off x="5908220" y="2314560"/>
            <a:ext cx="1990896" cy="321084"/>
          </a:xfrm>
          <a:prstGeom prst="rect">
            <a:avLst/>
          </a:prstGeom>
          <a:noFill/>
        </p:spPr>
        <p:txBody>
          <a:bodyPr wrap="square" lIns="0" tIns="0" rIns="0" bIns="0" rtlCol="0" anchor="ctr" anchorCtr="0">
            <a:noAutofit/>
          </a:bodyPr>
          <a:lstStyle/>
          <a:p>
            <a:pPr algn="ctr"/>
            <a:r>
              <a:rPr lang="en-GB" sz="1200" b="1" dirty="0">
                <a:solidFill>
                  <a:schemeClr val="accent1"/>
                </a:solidFill>
                <a:latin typeface="+mj-lt"/>
                <a:ea typeface="+mj-ea"/>
                <a:cs typeface="Trebuchet MS"/>
                <a:hlinkClick r:id="rId13"/>
              </a:rPr>
              <a:t>Remote and hybrid work</a:t>
            </a:r>
            <a:endParaRPr lang="en-GB" sz="1200" b="1" dirty="0">
              <a:solidFill>
                <a:schemeClr val="accent1"/>
              </a:solidFill>
              <a:latin typeface="+mj-lt"/>
              <a:ea typeface="+mj-ea"/>
              <a:cs typeface="Trebuchet MS"/>
            </a:endParaRPr>
          </a:p>
        </p:txBody>
      </p:sp>
    </p:spTree>
    <p:extLst>
      <p:ext uri="{BB962C8B-B14F-4D97-AF65-F5344CB8AC3E}">
        <p14:creationId xmlns:p14="http://schemas.microsoft.com/office/powerpoint/2010/main" val="4081686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z="2400">
                <a:solidFill>
                  <a:srgbClr val="003399"/>
                </a:solidFill>
              </a:rPr>
              <a:t>Priority areas – Digital platform work</a:t>
            </a:r>
            <a:endParaRPr lang="el-GR"/>
          </a:p>
        </p:txBody>
      </p:sp>
      <p:sp>
        <p:nvSpPr>
          <p:cNvPr id="4" name="TextBox 3"/>
          <p:cNvSpPr txBox="1"/>
          <p:nvPr/>
        </p:nvSpPr>
        <p:spPr>
          <a:xfrm>
            <a:off x="3617386" y="888493"/>
            <a:ext cx="4392488" cy="1261884"/>
          </a:xfrm>
          <a:prstGeom prst="rect">
            <a:avLst/>
          </a:prstGeom>
          <a:noFill/>
        </p:spPr>
        <p:txBody>
          <a:bodyPr wrap="square" rtlCol="0">
            <a:spAutoFit/>
          </a:bodyPr>
          <a:lstStyle/>
          <a:p>
            <a:pPr lvl="0"/>
            <a:endParaRPr lang="en-US" sz="2000" b="1" dirty="0">
              <a:solidFill>
                <a:srgbClr val="003399"/>
              </a:solidFill>
            </a:endParaRPr>
          </a:p>
          <a:p>
            <a:pPr lvl="0"/>
            <a:endParaRPr lang="en-US" sz="1400" b="1" dirty="0">
              <a:solidFill>
                <a:srgbClr val="003399"/>
              </a:solidFill>
            </a:endParaRPr>
          </a:p>
          <a:p>
            <a:r>
              <a:rPr lang="en-GB" sz="14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a:t>
            </a:r>
            <a:r>
              <a:rPr lang="en-US" sz="14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Digital platform work frequently involves jobs in occupations and sectors that are at high risk and associated with poorer working conditions.</a:t>
            </a:r>
            <a:r>
              <a:rPr lang="en-GB" sz="14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a:t>
            </a:r>
            <a:r>
              <a:rPr lang="el-GR" sz="1400" b="1" i="1" dirty="0">
                <a:solidFill>
                  <a:srgbClr val="E64715"/>
                </a:solidFill>
              </a:rPr>
              <a:t> </a:t>
            </a:r>
            <a:r>
              <a:rPr lang="en-GB" sz="1400" b="1" dirty="0">
                <a:solidFill>
                  <a:srgbClr val="E64715"/>
                </a:solidFill>
                <a:latin typeface="Times New Roman" panose="02020603050405020304" pitchFamily="18" charset="0"/>
                <a:ea typeface="Times New Roman" panose="02020603050405020304" pitchFamily="18" charset="0"/>
              </a:rPr>
              <a:t> </a:t>
            </a:r>
            <a:endParaRPr lang="en-US" sz="2000" b="1" dirty="0">
              <a:solidFill>
                <a:srgbClr val="E64715"/>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888493"/>
            <a:ext cx="2666667" cy="1800000"/>
          </a:xfrm>
          <a:prstGeom prst="rect">
            <a:avLst/>
          </a:prstGeom>
          <a:blipFill>
            <a:blip r:embed="rId4"/>
            <a:stretch>
              <a:fillRect/>
            </a:stretch>
          </a:blipFill>
          <a:ln w="38100">
            <a:solidFill>
              <a:srgbClr val="ACC700"/>
            </a:solidFill>
          </a:ln>
        </p:spPr>
      </p:pic>
      <p:sp>
        <p:nvSpPr>
          <p:cNvPr id="6" name="TextBox 5">
            <a:extLst>
              <a:ext uri="{FF2B5EF4-FFF2-40B4-BE49-F238E27FC236}">
                <a16:creationId xmlns:a16="http://schemas.microsoft.com/office/drawing/2014/main" id="{83AF539D-CAF8-41D3-8FB6-3D01F5F13DEB}"/>
              </a:ext>
            </a:extLst>
          </p:cNvPr>
          <p:cNvSpPr txBox="1"/>
          <p:nvPr/>
        </p:nvSpPr>
        <p:spPr>
          <a:xfrm>
            <a:off x="1043608" y="3147814"/>
            <a:ext cx="7776864" cy="1015663"/>
          </a:xfrm>
          <a:prstGeom prst="rect">
            <a:avLst/>
          </a:prstGeom>
          <a:noFill/>
        </p:spPr>
        <p:txBody>
          <a:bodyPr wrap="square" rtlCol="0">
            <a:spAutoFit/>
          </a:bodyPr>
          <a:lstStyle/>
          <a:p>
            <a:pPr lvl="0"/>
            <a:r>
              <a:rPr lang="en-US" sz="1500" b="1" dirty="0">
                <a:solidFill>
                  <a:srgbClr val="003399"/>
                </a:solidFill>
              </a:rPr>
              <a:t>An online facility or marketplace operating on digital technologies (including the use of mobile apps) that are owned and/or operated by an undertaking, facilitating the matching between the demand for and supply of </a:t>
            </a:r>
            <a:r>
              <a:rPr lang="en-US" sz="1500" b="1" dirty="0" err="1">
                <a:solidFill>
                  <a:srgbClr val="003399"/>
                </a:solidFill>
              </a:rPr>
              <a:t>labour</a:t>
            </a:r>
            <a:r>
              <a:rPr lang="en-US" sz="1500" b="1" dirty="0">
                <a:solidFill>
                  <a:srgbClr val="003399"/>
                </a:solidFill>
              </a:rPr>
              <a:t> provided by a platform worker.</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60493" y="3415811"/>
            <a:ext cx="1800200" cy="400110"/>
          </a:xfrm>
          <a:prstGeom prst="rect">
            <a:avLst/>
          </a:prstGeom>
          <a:noFill/>
        </p:spPr>
        <p:txBody>
          <a:bodyPr wrap="square" rtlCol="0">
            <a:spAutoFit/>
          </a:bodyPr>
          <a:lstStyle/>
          <a:p>
            <a:pPr lvl="0"/>
            <a:r>
              <a:rPr lang="en-GB" sz="2000" b="1" u="sng">
                <a:solidFill>
                  <a:srgbClr val="ACC700"/>
                </a:solidFill>
              </a:rPr>
              <a:t>DEFINITION</a:t>
            </a:r>
            <a:endParaRPr lang="en-US" sz="2000" b="1">
              <a:solidFill>
                <a:srgbClr val="003399"/>
              </a:solidFill>
            </a:endParaRPr>
          </a:p>
        </p:txBody>
      </p:sp>
    </p:spTree>
    <p:extLst>
      <p:ext uri="{BB962C8B-B14F-4D97-AF65-F5344CB8AC3E}">
        <p14:creationId xmlns:p14="http://schemas.microsoft.com/office/powerpoint/2010/main" val="1744807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z="2400">
                <a:solidFill>
                  <a:srgbClr val="003399"/>
                </a:solidFill>
              </a:rPr>
              <a:t>Priority areas – Digital platform work</a:t>
            </a:r>
            <a:endParaRPr lang="el-GR"/>
          </a:p>
        </p:txBody>
      </p:sp>
      <p:sp>
        <p:nvSpPr>
          <p:cNvPr id="4" name="TextBox 3"/>
          <p:cNvSpPr txBox="1"/>
          <p:nvPr/>
        </p:nvSpPr>
        <p:spPr>
          <a:xfrm>
            <a:off x="437824" y="915988"/>
            <a:ext cx="7086504" cy="3234219"/>
          </a:xfrm>
          <a:prstGeom prst="rect">
            <a:avLst/>
          </a:prstGeom>
          <a:noFill/>
        </p:spPr>
        <p:txBody>
          <a:bodyPr wrap="square" rtlCol="0">
            <a:spAutoFit/>
          </a:bodyPr>
          <a:lstStyle/>
          <a:p>
            <a:pPr lvl="0"/>
            <a:r>
              <a:rPr lang="en-GB" b="1">
                <a:solidFill>
                  <a:srgbClr val="ACC700"/>
                </a:solidFill>
              </a:rPr>
              <a:t>OPPORTUNITIES </a:t>
            </a:r>
          </a:p>
          <a:p>
            <a:pPr marL="285750" lvl="0" indent="-285750">
              <a:buFont typeface="Arial" panose="020B0604020202020204" pitchFamily="34" charset="0"/>
              <a:buChar char="•"/>
            </a:pPr>
            <a:r>
              <a:rPr lang="en-US" sz="1600" b="1">
                <a:solidFill>
                  <a:srgbClr val="003399"/>
                </a:solidFill>
              </a:rPr>
              <a:t>Worker autonomy</a:t>
            </a:r>
          </a:p>
          <a:p>
            <a:pPr marL="285750" lvl="0" indent="-285750">
              <a:buFont typeface="Arial" panose="020B0604020202020204" pitchFamily="34" charset="0"/>
              <a:buChar char="•"/>
            </a:pPr>
            <a:r>
              <a:rPr lang="en-US" sz="1600" b="1">
                <a:solidFill>
                  <a:srgbClr val="003399"/>
                </a:solidFill>
              </a:rPr>
              <a:t>Flexible working hours</a:t>
            </a:r>
          </a:p>
          <a:p>
            <a:pPr marL="285750" lvl="0" indent="-285750">
              <a:buFont typeface="Arial" panose="020B0604020202020204" pitchFamily="34" charset="0"/>
              <a:buChar char="•"/>
            </a:pPr>
            <a:r>
              <a:rPr lang="en-US" sz="1600" b="1">
                <a:solidFill>
                  <a:srgbClr val="003399"/>
                </a:solidFill>
              </a:rPr>
              <a:t>Improved access to the </a:t>
            </a:r>
            <a:r>
              <a:rPr lang="en-US" sz="1600" b="1" err="1">
                <a:solidFill>
                  <a:srgbClr val="003399"/>
                </a:solidFill>
              </a:rPr>
              <a:t>labour</a:t>
            </a:r>
            <a:r>
              <a:rPr lang="en-US" sz="1600" b="1">
                <a:solidFill>
                  <a:srgbClr val="003399"/>
                </a:solidFill>
              </a:rPr>
              <a:t> market for disadvantaged workers </a:t>
            </a:r>
          </a:p>
          <a:p>
            <a:pPr lvl="0"/>
            <a:endParaRPr lang="en-US" sz="2000" b="1">
              <a:solidFill>
                <a:srgbClr val="003399"/>
              </a:solidFill>
            </a:endParaRPr>
          </a:p>
          <a:p>
            <a:pPr lvl="0" defTabSz="342900">
              <a:spcBef>
                <a:spcPts val="450"/>
              </a:spcBef>
              <a:buClr>
                <a:srgbClr val="003399"/>
              </a:buClr>
            </a:pPr>
            <a:r>
              <a:rPr lang="en-GB" sz="2000" b="1">
                <a:solidFill>
                  <a:srgbClr val="ACC700"/>
                </a:solidFill>
              </a:rPr>
              <a:t>RISKS AND CHALLENGES</a:t>
            </a:r>
          </a:p>
          <a:p>
            <a:pPr marL="285750" lvl="0" indent="-285750">
              <a:buFont typeface="Arial" panose="020B0604020202020204" pitchFamily="34" charset="0"/>
              <a:buChar char="•"/>
            </a:pPr>
            <a:r>
              <a:rPr lang="en-US" sz="1600" b="1">
                <a:solidFill>
                  <a:srgbClr val="003399"/>
                </a:solidFill>
              </a:rPr>
              <a:t>Professional isolation</a:t>
            </a:r>
          </a:p>
          <a:p>
            <a:pPr marL="285750" lvl="0" indent="-285750">
              <a:buFont typeface="Arial" panose="020B0604020202020204" pitchFamily="34" charset="0"/>
              <a:buChar char="•"/>
            </a:pPr>
            <a:r>
              <a:rPr lang="en-US" sz="1600" b="1">
                <a:solidFill>
                  <a:srgbClr val="003399"/>
                </a:solidFill>
              </a:rPr>
              <a:t>Long/irregular working hours</a:t>
            </a:r>
          </a:p>
          <a:p>
            <a:pPr marL="285750" lvl="0" indent="-285750">
              <a:buFont typeface="Arial" panose="020B0604020202020204" pitchFamily="34" charset="0"/>
              <a:buChar char="•"/>
            </a:pPr>
            <a:r>
              <a:rPr lang="en-US" sz="1600" b="1">
                <a:solidFill>
                  <a:srgbClr val="003399"/>
                </a:solidFill>
              </a:rPr>
              <a:t>Algorithmic management</a:t>
            </a:r>
          </a:p>
          <a:p>
            <a:pPr marL="285750" lvl="0" indent="-285750">
              <a:buFont typeface="Arial" panose="020B0604020202020204" pitchFamily="34" charset="0"/>
              <a:buChar char="•"/>
            </a:pPr>
            <a:r>
              <a:rPr lang="en-US" sz="1600" b="1">
                <a:solidFill>
                  <a:srgbClr val="003399"/>
                </a:solidFill>
              </a:rPr>
              <a:t>Digital monitoring/surveillance</a:t>
            </a:r>
          </a:p>
          <a:p>
            <a:pPr marL="285750" lvl="0" indent="-285750">
              <a:buFont typeface="Arial" panose="020B0604020202020204" pitchFamily="34" charset="0"/>
              <a:buChar char="•"/>
            </a:pPr>
            <a:r>
              <a:rPr lang="en-US" sz="1600" b="1">
                <a:solidFill>
                  <a:srgbClr val="003399"/>
                </a:solidFill>
              </a:rPr>
              <a:t>Limited OSH regulations</a:t>
            </a:r>
          </a:p>
          <a:p>
            <a:pPr marL="285750" lvl="0" indent="-285750">
              <a:buFont typeface="Arial" panose="020B0604020202020204" pitchFamily="34" charset="0"/>
              <a:buChar char="•"/>
            </a:pPr>
            <a:endParaRPr lang="en-US" sz="1400" b="1">
              <a:solidFill>
                <a:srgbClr val="003399"/>
              </a:solidFill>
            </a:endParaRPr>
          </a:p>
        </p:txBody>
      </p:sp>
    </p:spTree>
    <p:extLst>
      <p:ext uri="{BB962C8B-B14F-4D97-AF65-F5344CB8AC3E}">
        <p14:creationId xmlns:p14="http://schemas.microsoft.com/office/powerpoint/2010/main" val="4184328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z="2400">
                <a:solidFill>
                  <a:srgbClr val="003399"/>
                </a:solidFill>
              </a:rPr>
              <a:t>Priority areas – Automation of tasks</a:t>
            </a:r>
            <a:endParaRPr lang="el-GR"/>
          </a:p>
        </p:txBody>
      </p:sp>
      <p:sp>
        <p:nvSpPr>
          <p:cNvPr id="4" name="TextBox 3"/>
          <p:cNvSpPr txBox="1"/>
          <p:nvPr/>
        </p:nvSpPr>
        <p:spPr>
          <a:xfrm>
            <a:off x="3557164" y="663535"/>
            <a:ext cx="4350200" cy="1908215"/>
          </a:xfrm>
          <a:prstGeom prst="rect">
            <a:avLst/>
          </a:prstGeom>
          <a:noFill/>
        </p:spPr>
        <p:txBody>
          <a:bodyPr wrap="square" rtlCol="0">
            <a:spAutoFit/>
          </a:bodyPr>
          <a:lstStyle/>
          <a:p>
            <a:pPr lvl="0"/>
            <a:endParaRPr lang="en-US" sz="2000" b="1" dirty="0">
              <a:solidFill>
                <a:srgbClr val="003399"/>
              </a:solidFill>
            </a:endParaRPr>
          </a:p>
          <a:p>
            <a:pPr lvl="0"/>
            <a:endParaRPr lang="en-US" sz="1400" b="1" dirty="0">
              <a:solidFill>
                <a:srgbClr val="003399"/>
              </a:solidFill>
            </a:endParaRPr>
          </a:p>
          <a:p>
            <a:r>
              <a:rPr lang="en-US" sz="14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“Using digital technologies for automation processes comes with a number of opportunities, but also potential risks and challenges, such as the loss of human situation awareness, over-reliance, or possible loss of specific skills of workers.”</a:t>
            </a:r>
          </a:p>
        </p:txBody>
      </p:sp>
      <p:sp>
        <p:nvSpPr>
          <p:cNvPr id="6" name="TextBox 5">
            <a:extLst>
              <a:ext uri="{FF2B5EF4-FFF2-40B4-BE49-F238E27FC236}">
                <a16:creationId xmlns:a16="http://schemas.microsoft.com/office/drawing/2014/main" id="{83AF539D-CAF8-41D3-8FB6-3D01F5F13DEB}"/>
              </a:ext>
            </a:extLst>
          </p:cNvPr>
          <p:cNvSpPr txBox="1"/>
          <p:nvPr/>
        </p:nvSpPr>
        <p:spPr>
          <a:xfrm>
            <a:off x="1043608" y="3223451"/>
            <a:ext cx="7848872" cy="784830"/>
          </a:xfrm>
          <a:prstGeom prst="rect">
            <a:avLst/>
          </a:prstGeom>
          <a:noFill/>
        </p:spPr>
        <p:txBody>
          <a:bodyPr wrap="square" rtlCol="0">
            <a:spAutoFit/>
          </a:bodyPr>
          <a:lstStyle/>
          <a:p>
            <a:pPr lvl="0"/>
            <a:r>
              <a:rPr lang="en-US" sz="1500" b="1" dirty="0">
                <a:solidFill>
                  <a:srgbClr val="003399"/>
                </a:solidFill>
              </a:rPr>
              <a:t>Use of systems or technical procedures to allow a device or system to execute (partially or fully) a function that was previously, or conceivably could be, carried out (partially or fully) by a human. </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60493" y="3415811"/>
            <a:ext cx="1800200" cy="400110"/>
          </a:xfrm>
          <a:prstGeom prst="rect">
            <a:avLst/>
          </a:prstGeom>
          <a:noFill/>
        </p:spPr>
        <p:txBody>
          <a:bodyPr wrap="square" rtlCol="0">
            <a:spAutoFit/>
          </a:bodyPr>
          <a:lstStyle/>
          <a:p>
            <a:pPr lvl="0"/>
            <a:r>
              <a:rPr lang="en-GB" sz="2000" b="1" u="sng">
                <a:solidFill>
                  <a:srgbClr val="ACC700"/>
                </a:solidFill>
              </a:rPr>
              <a:t>DEFINITION</a:t>
            </a:r>
            <a:endParaRPr lang="en-US" sz="2000" b="1">
              <a:solidFill>
                <a:srgbClr val="003399"/>
              </a:solidFill>
            </a:endParaRPr>
          </a:p>
        </p:txBody>
      </p:sp>
      <p:pic>
        <p:nvPicPr>
          <p:cNvPr id="8" name="Picture 7">
            <a:extLst>
              <a:ext uri="{FF2B5EF4-FFF2-40B4-BE49-F238E27FC236}">
                <a16:creationId xmlns:a16="http://schemas.microsoft.com/office/drawing/2014/main" id="{BAF6AB56-B7EA-4CFD-9613-1A76A92962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740" y="931991"/>
            <a:ext cx="2666667" cy="1800000"/>
          </a:xfrm>
          <a:prstGeom prst="rect">
            <a:avLst/>
          </a:prstGeom>
          <a:blipFill>
            <a:blip r:embed="rId4"/>
            <a:stretch>
              <a:fillRect/>
            </a:stretch>
          </a:blipFill>
          <a:ln w="38100">
            <a:solidFill>
              <a:srgbClr val="ACC700"/>
            </a:solidFill>
          </a:ln>
        </p:spPr>
      </p:pic>
    </p:spTree>
    <p:extLst>
      <p:ext uri="{BB962C8B-B14F-4D97-AF65-F5344CB8AC3E}">
        <p14:creationId xmlns:p14="http://schemas.microsoft.com/office/powerpoint/2010/main" val="497591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z="2400">
                <a:solidFill>
                  <a:srgbClr val="003399"/>
                </a:solidFill>
              </a:rPr>
              <a:t>Priority areas – Automation of tasks</a:t>
            </a:r>
            <a:endParaRPr lang="el-GR"/>
          </a:p>
        </p:txBody>
      </p:sp>
      <p:sp>
        <p:nvSpPr>
          <p:cNvPr id="4" name="TextBox 3"/>
          <p:cNvSpPr txBox="1"/>
          <p:nvPr/>
        </p:nvSpPr>
        <p:spPr>
          <a:xfrm>
            <a:off x="450001" y="902828"/>
            <a:ext cx="6354247" cy="2495555"/>
          </a:xfrm>
          <a:prstGeom prst="rect">
            <a:avLst/>
          </a:prstGeom>
          <a:noFill/>
        </p:spPr>
        <p:txBody>
          <a:bodyPr wrap="square" rtlCol="0">
            <a:spAutoFit/>
          </a:bodyPr>
          <a:lstStyle/>
          <a:p>
            <a:pPr lvl="0"/>
            <a:r>
              <a:rPr lang="en-GB" b="1" dirty="0">
                <a:solidFill>
                  <a:srgbClr val="ACC700"/>
                </a:solidFill>
              </a:rPr>
              <a:t>OPPORTUNITIES </a:t>
            </a:r>
          </a:p>
          <a:p>
            <a:pPr marL="342900" lvl="0" indent="-342900">
              <a:buFont typeface="Arial" panose="020B0604020202020204" pitchFamily="34" charset="0"/>
              <a:buChar char="•"/>
            </a:pPr>
            <a:r>
              <a:rPr lang="en-US" sz="1600" b="1" dirty="0">
                <a:solidFill>
                  <a:srgbClr val="003399"/>
                </a:solidFill>
              </a:rPr>
              <a:t>Automation of high-risk or repetitive work tasks </a:t>
            </a:r>
          </a:p>
          <a:p>
            <a:pPr marL="342900" lvl="0" indent="-342900">
              <a:buFont typeface="Arial" panose="020B0604020202020204" pitchFamily="34" charset="0"/>
              <a:buChar char="•"/>
            </a:pPr>
            <a:r>
              <a:rPr lang="en-US" sz="1600" b="1" dirty="0">
                <a:solidFill>
                  <a:srgbClr val="003399"/>
                </a:solidFill>
              </a:rPr>
              <a:t>Increased time for worker learning/creativity </a:t>
            </a:r>
          </a:p>
          <a:p>
            <a:pPr marL="342900" lvl="0" indent="-342900">
              <a:buFont typeface="Arial" panose="020B0604020202020204" pitchFamily="34" charset="0"/>
              <a:buChar char="•"/>
            </a:pPr>
            <a:r>
              <a:rPr lang="en-US" sz="1600" b="1" dirty="0">
                <a:solidFill>
                  <a:srgbClr val="003399"/>
                </a:solidFill>
              </a:rPr>
              <a:t>Reduced exposure to hazardous environments</a:t>
            </a:r>
          </a:p>
          <a:p>
            <a:pPr marL="342900" lvl="0" indent="-342900">
              <a:buFont typeface="Arial" panose="020B0604020202020204" pitchFamily="34" charset="0"/>
              <a:buChar char="•"/>
            </a:pPr>
            <a:endParaRPr lang="en-US" sz="2000" b="1" dirty="0">
              <a:solidFill>
                <a:srgbClr val="003399"/>
              </a:solidFill>
            </a:endParaRPr>
          </a:p>
          <a:p>
            <a:pPr lvl="0" defTabSz="342900">
              <a:spcBef>
                <a:spcPts val="450"/>
              </a:spcBef>
              <a:buClr>
                <a:srgbClr val="003399"/>
              </a:buClr>
            </a:pPr>
            <a:r>
              <a:rPr lang="en-GB" b="1" dirty="0">
                <a:solidFill>
                  <a:srgbClr val="ACC700"/>
                </a:solidFill>
              </a:rPr>
              <a:t>RISKS AND CHALLENGES</a:t>
            </a:r>
          </a:p>
          <a:p>
            <a:pPr marL="285750" lvl="0" indent="-285750">
              <a:buFont typeface="Arial" panose="020B0604020202020204" pitchFamily="34" charset="0"/>
              <a:buChar char="•"/>
            </a:pPr>
            <a:r>
              <a:rPr lang="en-US" sz="1600" b="1" dirty="0">
                <a:solidFill>
                  <a:srgbClr val="003399"/>
                </a:solidFill>
              </a:rPr>
              <a:t>Loss of human situation awareness</a:t>
            </a:r>
          </a:p>
          <a:p>
            <a:pPr marL="285750" lvl="0" indent="-285750">
              <a:buFont typeface="Arial" panose="020B0604020202020204" pitchFamily="34" charset="0"/>
              <a:buChar char="•"/>
            </a:pPr>
            <a:r>
              <a:rPr lang="en-US" sz="1600" b="1" dirty="0">
                <a:solidFill>
                  <a:srgbClr val="003399"/>
                </a:solidFill>
              </a:rPr>
              <a:t>Over-reliance </a:t>
            </a:r>
          </a:p>
          <a:p>
            <a:pPr marL="285750" lvl="0" indent="-285750">
              <a:buFont typeface="Arial" panose="020B0604020202020204" pitchFamily="34" charset="0"/>
              <a:buChar char="•"/>
            </a:pPr>
            <a:r>
              <a:rPr lang="en-US" sz="1600" b="1" dirty="0">
                <a:solidFill>
                  <a:srgbClr val="003399"/>
                </a:solidFill>
              </a:rPr>
              <a:t>Possible loss of specific skills of workers </a:t>
            </a:r>
            <a:endParaRPr lang="en-US" sz="1400" b="1" dirty="0">
              <a:solidFill>
                <a:srgbClr val="003399"/>
              </a:solidFill>
            </a:endParaRPr>
          </a:p>
        </p:txBody>
      </p:sp>
    </p:spTree>
    <p:extLst>
      <p:ext uri="{BB962C8B-B14F-4D97-AF65-F5344CB8AC3E}">
        <p14:creationId xmlns:p14="http://schemas.microsoft.com/office/powerpoint/2010/main" val="593446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z="2400"/>
              <a:t>Priority areas – Remote and hybrid work</a:t>
            </a:r>
            <a:endParaRPr lang="el-GR"/>
          </a:p>
        </p:txBody>
      </p:sp>
      <p:sp>
        <p:nvSpPr>
          <p:cNvPr id="4" name="TextBox 3"/>
          <p:cNvSpPr txBox="1"/>
          <p:nvPr/>
        </p:nvSpPr>
        <p:spPr>
          <a:xfrm>
            <a:off x="3491880" y="978041"/>
            <a:ext cx="4350200" cy="1046440"/>
          </a:xfrm>
          <a:prstGeom prst="rect">
            <a:avLst/>
          </a:prstGeom>
          <a:noFill/>
        </p:spPr>
        <p:txBody>
          <a:bodyPr wrap="square" rtlCol="0">
            <a:spAutoFit/>
          </a:bodyPr>
          <a:lstStyle/>
          <a:p>
            <a:pPr lvl="0"/>
            <a:endParaRPr lang="en-US" sz="2000" b="1">
              <a:solidFill>
                <a:srgbClr val="003399"/>
              </a:solidFill>
            </a:endParaRPr>
          </a:p>
          <a:p>
            <a:pPr lvl="0"/>
            <a:endParaRPr lang="en-US" sz="1400" b="1">
              <a:solidFill>
                <a:srgbClr val="003399"/>
              </a:solidFill>
            </a:endParaRPr>
          </a:p>
          <a:p>
            <a:r>
              <a:rPr lang="en-US" sz="1400" b="1" i="1">
                <a:solidFill>
                  <a:srgbClr val="E64715"/>
                </a:solidFill>
                <a:latin typeface="Arial" panose="020B0604020202020204" pitchFamily="34" charset="0"/>
                <a:ea typeface="SimSun" panose="02010600030101010101" pitchFamily="2" charset="-122"/>
                <a:cs typeface="Times New Roman" panose="02020603050405020304" pitchFamily="18" charset="0"/>
              </a:rPr>
              <a:t>“Remote work must be included in the employer’s mandatory risk assessment.”</a:t>
            </a:r>
          </a:p>
        </p:txBody>
      </p:sp>
      <p:sp>
        <p:nvSpPr>
          <p:cNvPr id="6" name="TextBox 5">
            <a:extLst>
              <a:ext uri="{FF2B5EF4-FFF2-40B4-BE49-F238E27FC236}">
                <a16:creationId xmlns:a16="http://schemas.microsoft.com/office/drawing/2014/main" id="{83AF539D-CAF8-41D3-8FB6-3D01F5F13DEB}"/>
              </a:ext>
            </a:extLst>
          </p:cNvPr>
          <p:cNvSpPr txBox="1"/>
          <p:nvPr/>
        </p:nvSpPr>
        <p:spPr>
          <a:xfrm>
            <a:off x="1029892" y="2970834"/>
            <a:ext cx="7848872" cy="1477328"/>
          </a:xfrm>
          <a:prstGeom prst="rect">
            <a:avLst/>
          </a:prstGeom>
          <a:noFill/>
        </p:spPr>
        <p:txBody>
          <a:bodyPr wrap="square" rtlCol="0">
            <a:spAutoFit/>
          </a:bodyPr>
          <a:lstStyle/>
          <a:p>
            <a:pPr lvl="0"/>
            <a:r>
              <a:rPr lang="en-US" sz="1500" b="1" i="1" dirty="0">
                <a:solidFill>
                  <a:srgbClr val="003399"/>
                </a:solidFill>
              </a:rPr>
              <a:t>Remote work </a:t>
            </a:r>
            <a:r>
              <a:rPr lang="en-US" sz="1500" b="1" dirty="0">
                <a:solidFill>
                  <a:srgbClr val="003399"/>
                </a:solidFill>
              </a:rPr>
              <a:t>can be defined as any type of working arrangement involving the use of digital technologies (e.g. personal computers, smartphones, laptops, software packages and the Internet) to work from home or, more generally, away from the employer’s premises for most or part of the working time. The combination of remote work with work at the employer’s premises is also referred to as </a:t>
            </a:r>
            <a:r>
              <a:rPr lang="en-US" sz="1500" b="1" i="1" dirty="0">
                <a:solidFill>
                  <a:srgbClr val="003399"/>
                </a:solidFill>
              </a:rPr>
              <a:t>hybrid work</a:t>
            </a:r>
            <a:r>
              <a:rPr lang="en-US" sz="1500" b="1" dirty="0">
                <a:solidFill>
                  <a:srgbClr val="003399"/>
                </a:solidFill>
              </a:rPr>
              <a:t>. </a:t>
            </a:r>
            <a:r>
              <a:rPr lang="en-US" sz="1500" b="1" i="1" dirty="0">
                <a:solidFill>
                  <a:srgbClr val="003399"/>
                </a:solidFill>
              </a:rPr>
              <a:t>Telework</a:t>
            </a:r>
            <a:r>
              <a:rPr lang="en-US" sz="1500" b="1" dirty="0">
                <a:solidFill>
                  <a:srgbClr val="003399"/>
                </a:solidFill>
              </a:rPr>
              <a:t> is a common way to define home-based remote work.</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60493" y="3415811"/>
            <a:ext cx="1800200" cy="400110"/>
          </a:xfrm>
          <a:prstGeom prst="rect">
            <a:avLst/>
          </a:prstGeom>
          <a:noFill/>
        </p:spPr>
        <p:txBody>
          <a:bodyPr wrap="square" rtlCol="0">
            <a:spAutoFit/>
          </a:bodyPr>
          <a:lstStyle/>
          <a:p>
            <a:pPr lvl="0"/>
            <a:r>
              <a:rPr lang="en-GB" sz="2000" b="1" u="sng">
                <a:solidFill>
                  <a:srgbClr val="ACC700"/>
                </a:solidFill>
              </a:rPr>
              <a:t>DEFINITION</a:t>
            </a:r>
            <a:endParaRPr lang="en-US" sz="2000" b="1">
              <a:solidFill>
                <a:srgbClr val="003399"/>
              </a:solidFill>
            </a:endParaRPr>
          </a:p>
        </p:txBody>
      </p:sp>
      <p:pic>
        <p:nvPicPr>
          <p:cNvPr id="9" name="Picture 8">
            <a:extLst>
              <a:ext uri="{FF2B5EF4-FFF2-40B4-BE49-F238E27FC236}">
                <a16:creationId xmlns:a16="http://schemas.microsoft.com/office/drawing/2014/main" id="{7D15445A-9235-4930-A9B1-8C41C9203D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960356"/>
            <a:ext cx="2666667" cy="1800000"/>
          </a:xfrm>
          <a:prstGeom prst="rect">
            <a:avLst/>
          </a:prstGeom>
          <a:blipFill>
            <a:blip r:embed="rId4"/>
            <a:stretch>
              <a:fillRect/>
            </a:stretch>
          </a:blipFill>
          <a:ln w="38100">
            <a:solidFill>
              <a:srgbClr val="ACC700"/>
            </a:solidFill>
          </a:ln>
        </p:spPr>
      </p:pic>
    </p:spTree>
    <p:extLst>
      <p:ext uri="{BB962C8B-B14F-4D97-AF65-F5344CB8AC3E}">
        <p14:creationId xmlns:p14="http://schemas.microsoft.com/office/powerpoint/2010/main" val="3369520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z="2400"/>
              <a:t>Priority areas – Remote and hybrid work</a:t>
            </a:r>
            <a:endParaRPr lang="el-GR" sz="2400"/>
          </a:p>
        </p:txBody>
      </p:sp>
      <p:sp>
        <p:nvSpPr>
          <p:cNvPr id="4" name="TextBox 3"/>
          <p:cNvSpPr txBox="1"/>
          <p:nvPr/>
        </p:nvSpPr>
        <p:spPr>
          <a:xfrm>
            <a:off x="450001" y="915988"/>
            <a:ext cx="6670455" cy="3695884"/>
          </a:xfrm>
          <a:prstGeom prst="rect">
            <a:avLst/>
          </a:prstGeom>
          <a:noFill/>
        </p:spPr>
        <p:txBody>
          <a:bodyPr wrap="square" rtlCol="0">
            <a:spAutoFit/>
          </a:bodyPr>
          <a:lstStyle/>
          <a:p>
            <a:r>
              <a:rPr lang="en-GB" b="1">
                <a:solidFill>
                  <a:srgbClr val="ACC700"/>
                </a:solidFill>
              </a:rPr>
              <a:t>OPPORTUNITIES </a:t>
            </a:r>
          </a:p>
          <a:p>
            <a:pPr marL="285750" indent="-285750">
              <a:buFont typeface="Arial" panose="020B0604020202020204" pitchFamily="34" charset="0"/>
              <a:buChar char="•"/>
            </a:pPr>
            <a:r>
              <a:rPr lang="en-US" sz="1600" b="1">
                <a:solidFill>
                  <a:schemeClr val="accent1"/>
                </a:solidFill>
              </a:rPr>
              <a:t>Increased autonomy and flexibility</a:t>
            </a:r>
          </a:p>
          <a:p>
            <a:pPr marL="285750" indent="-285750">
              <a:buFont typeface="Arial" panose="020B0604020202020204" pitchFamily="34" charset="0"/>
              <a:buChar char="•"/>
            </a:pPr>
            <a:r>
              <a:rPr lang="en-US" sz="1600" b="1">
                <a:solidFill>
                  <a:schemeClr val="accent1"/>
                </a:solidFill>
              </a:rPr>
              <a:t>Better work-life balance</a:t>
            </a:r>
          </a:p>
          <a:p>
            <a:pPr marL="285750" indent="-285750">
              <a:buFont typeface="Arial" panose="020B0604020202020204" pitchFamily="34" charset="0"/>
              <a:buChar char="•"/>
            </a:pPr>
            <a:r>
              <a:rPr lang="en-US" sz="1600" b="1">
                <a:solidFill>
                  <a:schemeClr val="accent1"/>
                </a:solidFill>
              </a:rPr>
              <a:t>Improved motivation and productivity</a:t>
            </a:r>
          </a:p>
          <a:p>
            <a:pPr marL="285750" indent="-285750">
              <a:buFont typeface="Arial" panose="020B0604020202020204" pitchFamily="34" charset="0"/>
              <a:buChar char="•"/>
            </a:pPr>
            <a:r>
              <a:rPr lang="en-US" sz="1600" b="1">
                <a:solidFill>
                  <a:schemeClr val="accent1"/>
                </a:solidFill>
              </a:rPr>
              <a:t>Reduced commute time</a:t>
            </a:r>
          </a:p>
          <a:p>
            <a:pPr marL="285750" indent="-285750">
              <a:buFont typeface="Arial" panose="020B0604020202020204" pitchFamily="34" charset="0"/>
              <a:buChar char="•"/>
            </a:pPr>
            <a:r>
              <a:rPr lang="en-US" sz="1600" b="1">
                <a:solidFill>
                  <a:schemeClr val="accent1"/>
                </a:solidFill>
              </a:rPr>
              <a:t>Safety from high-risk environments</a:t>
            </a:r>
          </a:p>
          <a:p>
            <a:endParaRPr lang="en-US" sz="2000" b="1">
              <a:solidFill>
                <a:schemeClr val="accent1"/>
              </a:solidFill>
            </a:endParaRPr>
          </a:p>
          <a:p>
            <a:pPr lvl="0" defTabSz="342900">
              <a:spcBef>
                <a:spcPts val="450"/>
              </a:spcBef>
              <a:buClr>
                <a:srgbClr val="003399"/>
              </a:buClr>
            </a:pPr>
            <a:r>
              <a:rPr lang="en-GB" b="1">
                <a:solidFill>
                  <a:srgbClr val="ACC700"/>
                </a:solidFill>
              </a:rPr>
              <a:t>RISKS AND CHALLENGES</a:t>
            </a:r>
          </a:p>
          <a:p>
            <a:pPr marL="285750" lvl="0" indent="-285750">
              <a:buFont typeface="Arial" panose="020B0604020202020204" pitchFamily="34" charset="0"/>
              <a:buChar char="•"/>
            </a:pPr>
            <a:r>
              <a:rPr lang="en-US" sz="1600" b="1">
                <a:solidFill>
                  <a:srgbClr val="003399"/>
                </a:solidFill>
              </a:rPr>
              <a:t>Isolation and lone working</a:t>
            </a:r>
          </a:p>
          <a:p>
            <a:pPr marL="285750" lvl="0" indent="-285750">
              <a:buFont typeface="Arial" panose="020B0604020202020204" pitchFamily="34" charset="0"/>
              <a:buChar char="•"/>
            </a:pPr>
            <a:r>
              <a:rPr lang="en-US" sz="1600" b="1">
                <a:solidFill>
                  <a:srgbClr val="003399"/>
                </a:solidFill>
              </a:rPr>
              <a:t>Work intensification</a:t>
            </a:r>
          </a:p>
          <a:p>
            <a:pPr marL="285750" lvl="0" indent="-285750">
              <a:buFont typeface="Arial" panose="020B0604020202020204" pitchFamily="34" charset="0"/>
              <a:buChar char="•"/>
            </a:pPr>
            <a:r>
              <a:rPr lang="en-US" sz="1600" b="1">
                <a:solidFill>
                  <a:srgbClr val="003399"/>
                </a:solidFill>
              </a:rPr>
              <a:t>Long/irregular working hours</a:t>
            </a:r>
          </a:p>
          <a:p>
            <a:pPr marL="285750" lvl="0" indent="-285750">
              <a:buFont typeface="Arial" panose="020B0604020202020204" pitchFamily="34" charset="0"/>
              <a:buChar char="•"/>
            </a:pPr>
            <a:r>
              <a:rPr lang="en-US" sz="1600" b="1">
                <a:solidFill>
                  <a:srgbClr val="003399"/>
                </a:solidFill>
              </a:rPr>
              <a:t>Conflicts between private and working life</a:t>
            </a:r>
          </a:p>
          <a:p>
            <a:pPr marL="285750" lvl="0" indent="-285750">
              <a:buFont typeface="Arial" panose="020B0604020202020204" pitchFamily="34" charset="0"/>
              <a:buChar char="•"/>
            </a:pPr>
            <a:r>
              <a:rPr lang="en-US" sz="1600" b="1">
                <a:solidFill>
                  <a:srgbClr val="003399"/>
                </a:solidFill>
              </a:rPr>
              <a:t>Inadequate equipment </a:t>
            </a:r>
            <a:br>
              <a:rPr lang="en-US" sz="1400" b="1">
                <a:solidFill>
                  <a:srgbClr val="003399"/>
                </a:solidFill>
              </a:rPr>
            </a:br>
            <a:endParaRPr lang="en-US" sz="1400" b="1">
              <a:solidFill>
                <a:srgbClr val="003399"/>
              </a:solidFill>
            </a:endParaRPr>
          </a:p>
        </p:txBody>
      </p:sp>
    </p:spTree>
    <p:extLst>
      <p:ext uri="{BB962C8B-B14F-4D97-AF65-F5344CB8AC3E}">
        <p14:creationId xmlns:p14="http://schemas.microsoft.com/office/powerpoint/2010/main" val="2663294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z="2400">
                <a:solidFill>
                  <a:srgbClr val="003399"/>
                </a:solidFill>
              </a:rPr>
              <a:t>Priority areas – Worker management through AI</a:t>
            </a:r>
            <a:endParaRPr lang="el-GR"/>
          </a:p>
        </p:txBody>
      </p:sp>
      <p:sp>
        <p:nvSpPr>
          <p:cNvPr id="4" name="TextBox 3"/>
          <p:cNvSpPr txBox="1"/>
          <p:nvPr/>
        </p:nvSpPr>
        <p:spPr>
          <a:xfrm>
            <a:off x="3491880" y="978041"/>
            <a:ext cx="4350200" cy="1261884"/>
          </a:xfrm>
          <a:prstGeom prst="rect">
            <a:avLst/>
          </a:prstGeom>
          <a:noFill/>
        </p:spPr>
        <p:txBody>
          <a:bodyPr wrap="square" rtlCol="0">
            <a:spAutoFit/>
          </a:bodyPr>
          <a:lstStyle/>
          <a:p>
            <a:pPr lvl="0"/>
            <a:endParaRPr lang="en-US" sz="2000" b="1">
              <a:solidFill>
                <a:srgbClr val="003399"/>
              </a:solidFill>
            </a:endParaRPr>
          </a:p>
          <a:p>
            <a:pPr lvl="0"/>
            <a:endParaRPr lang="en-US" sz="1400" b="1">
              <a:solidFill>
                <a:srgbClr val="003399"/>
              </a:solidFill>
            </a:endParaRPr>
          </a:p>
          <a:p>
            <a:r>
              <a:rPr lang="en-US" sz="1400" b="1" i="1">
                <a:solidFill>
                  <a:srgbClr val="E64715"/>
                </a:solidFill>
                <a:latin typeface="Arial" panose="020B0604020202020204" pitchFamily="34" charset="0"/>
                <a:ea typeface="SimSun" panose="02010600030101010101" pitchFamily="2" charset="-122"/>
                <a:cs typeface="Times New Roman" panose="02020603050405020304" pitchFamily="18" charset="0"/>
              </a:rPr>
              <a:t>“It is essential to build trust in these systems by informing, consulting and allowing workers to participate in their design and implementation.”  </a:t>
            </a:r>
          </a:p>
        </p:txBody>
      </p:sp>
      <p:sp>
        <p:nvSpPr>
          <p:cNvPr id="6" name="TextBox 5">
            <a:extLst>
              <a:ext uri="{FF2B5EF4-FFF2-40B4-BE49-F238E27FC236}">
                <a16:creationId xmlns:a16="http://schemas.microsoft.com/office/drawing/2014/main" id="{83AF539D-CAF8-41D3-8FB6-3D01F5F13DEB}"/>
              </a:ext>
            </a:extLst>
          </p:cNvPr>
          <p:cNvSpPr txBox="1"/>
          <p:nvPr/>
        </p:nvSpPr>
        <p:spPr>
          <a:xfrm>
            <a:off x="994593" y="3181766"/>
            <a:ext cx="7848872" cy="1015663"/>
          </a:xfrm>
          <a:prstGeom prst="rect">
            <a:avLst/>
          </a:prstGeom>
          <a:noFill/>
        </p:spPr>
        <p:txBody>
          <a:bodyPr wrap="square" rtlCol="0">
            <a:spAutoFit/>
          </a:bodyPr>
          <a:lstStyle/>
          <a:p>
            <a:pPr lvl="0"/>
            <a:r>
              <a:rPr lang="en-US" sz="1500" b="1" dirty="0">
                <a:solidFill>
                  <a:srgbClr val="003399"/>
                </a:solidFill>
              </a:rPr>
              <a:t>Refers to a worker management system that gathers data, often in real time, on the workspace, workers and the work they do, which is then fed into an AI-based model that makes automated or semi-automated decisions or provides information for decision-makers on worker management-related questions. </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60493" y="3415811"/>
            <a:ext cx="1800200" cy="400110"/>
          </a:xfrm>
          <a:prstGeom prst="rect">
            <a:avLst/>
          </a:prstGeom>
          <a:noFill/>
        </p:spPr>
        <p:txBody>
          <a:bodyPr wrap="square" rtlCol="0">
            <a:spAutoFit/>
          </a:bodyPr>
          <a:lstStyle/>
          <a:p>
            <a:pPr lvl="0"/>
            <a:r>
              <a:rPr lang="en-GB" sz="2000" b="1" u="sng">
                <a:solidFill>
                  <a:srgbClr val="ACC700"/>
                </a:solidFill>
              </a:rPr>
              <a:t>DEFINITION</a:t>
            </a:r>
            <a:endParaRPr lang="en-US" sz="2000" b="1">
              <a:solidFill>
                <a:srgbClr val="003399"/>
              </a:solidFill>
            </a:endParaRPr>
          </a:p>
        </p:txBody>
      </p:sp>
      <p:pic>
        <p:nvPicPr>
          <p:cNvPr id="8" name="Picture 7">
            <a:extLst>
              <a:ext uri="{FF2B5EF4-FFF2-40B4-BE49-F238E27FC236}">
                <a16:creationId xmlns:a16="http://schemas.microsoft.com/office/drawing/2014/main" id="{A6356AF0-FBDB-4E8B-BCFC-661E42F039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946071"/>
            <a:ext cx="2666667" cy="1800000"/>
          </a:xfrm>
          <a:prstGeom prst="rect">
            <a:avLst/>
          </a:prstGeom>
          <a:blipFill>
            <a:blip r:embed="rId4"/>
            <a:stretch>
              <a:fillRect/>
            </a:stretch>
          </a:blipFill>
          <a:ln w="38100">
            <a:solidFill>
              <a:srgbClr val="ACC700"/>
            </a:solidFill>
          </a:ln>
        </p:spPr>
      </p:pic>
    </p:spTree>
    <p:extLst>
      <p:ext uri="{BB962C8B-B14F-4D97-AF65-F5344CB8AC3E}">
        <p14:creationId xmlns:p14="http://schemas.microsoft.com/office/powerpoint/2010/main" val="560711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z="2400">
                <a:solidFill>
                  <a:srgbClr val="003399"/>
                </a:solidFill>
              </a:rPr>
              <a:t>Priority areas – Worker management through AI</a:t>
            </a:r>
            <a:endParaRPr lang="el-GR"/>
          </a:p>
        </p:txBody>
      </p:sp>
      <p:sp>
        <p:nvSpPr>
          <p:cNvPr id="4" name="TextBox 3"/>
          <p:cNvSpPr txBox="1"/>
          <p:nvPr/>
        </p:nvSpPr>
        <p:spPr>
          <a:xfrm>
            <a:off x="450000" y="918031"/>
            <a:ext cx="7559874" cy="3603551"/>
          </a:xfrm>
          <a:prstGeom prst="rect">
            <a:avLst/>
          </a:prstGeom>
          <a:noFill/>
        </p:spPr>
        <p:txBody>
          <a:bodyPr wrap="square" rtlCol="0">
            <a:spAutoFit/>
          </a:bodyPr>
          <a:lstStyle/>
          <a:p>
            <a:pPr lvl="0"/>
            <a:r>
              <a:rPr lang="en-GB" b="1">
                <a:solidFill>
                  <a:srgbClr val="ACC700"/>
                </a:solidFill>
              </a:rPr>
              <a:t>OPPORTUNITIES </a:t>
            </a:r>
          </a:p>
          <a:p>
            <a:pPr marL="285750" lvl="0" indent="-285750">
              <a:buFont typeface="Arial" panose="020B0604020202020204" pitchFamily="34" charset="0"/>
              <a:buChar char="•"/>
            </a:pPr>
            <a:r>
              <a:rPr lang="en-GB" sz="1600" b="1">
                <a:solidFill>
                  <a:srgbClr val="003399"/>
                </a:solidFill>
              </a:rPr>
              <a:t>Improved scheduling and task allocation</a:t>
            </a:r>
          </a:p>
          <a:p>
            <a:pPr marL="285750" lvl="0" indent="-285750">
              <a:buFont typeface="Arial" panose="020B0604020202020204" pitchFamily="34" charset="0"/>
              <a:buChar char="•"/>
            </a:pPr>
            <a:r>
              <a:rPr lang="en-GB" sz="1600" b="1">
                <a:solidFill>
                  <a:srgbClr val="003399"/>
                </a:solidFill>
              </a:rPr>
              <a:t>Optimised work organisation</a:t>
            </a:r>
          </a:p>
          <a:p>
            <a:pPr marL="285750" lvl="0" indent="-285750">
              <a:buFont typeface="Arial" panose="020B0604020202020204" pitchFamily="34" charset="0"/>
              <a:buChar char="•"/>
            </a:pPr>
            <a:r>
              <a:rPr lang="en-GB" sz="1600" b="1">
                <a:solidFill>
                  <a:srgbClr val="003399"/>
                </a:solidFill>
              </a:rPr>
              <a:t>Information to identify OSH issues</a:t>
            </a:r>
          </a:p>
          <a:p>
            <a:pPr lvl="0"/>
            <a:endParaRPr lang="es-ES" sz="2000" b="1">
              <a:solidFill>
                <a:srgbClr val="003399"/>
              </a:solidFill>
            </a:endParaRPr>
          </a:p>
          <a:p>
            <a:pPr lvl="0" defTabSz="342900">
              <a:spcBef>
                <a:spcPts val="450"/>
              </a:spcBef>
              <a:buClr>
                <a:srgbClr val="003399"/>
              </a:buClr>
            </a:pPr>
            <a:r>
              <a:rPr lang="en-GB" b="1">
                <a:solidFill>
                  <a:srgbClr val="ACC700"/>
                </a:solidFill>
              </a:rPr>
              <a:t>RISKS AND CHALLENGES</a:t>
            </a:r>
          </a:p>
          <a:p>
            <a:pPr marL="285750" lvl="0" indent="-285750">
              <a:buFont typeface="Arial" panose="020B0604020202020204" pitchFamily="34" charset="0"/>
              <a:buChar char="•"/>
            </a:pPr>
            <a:r>
              <a:rPr lang="en-US" sz="1600" b="1">
                <a:solidFill>
                  <a:srgbClr val="003399"/>
                </a:solidFill>
              </a:rPr>
              <a:t>Reduced worker autonomy and control</a:t>
            </a:r>
          </a:p>
          <a:p>
            <a:pPr marL="285750" indent="-285750">
              <a:buFont typeface="Arial" panose="020B0604020202020204" pitchFamily="34" charset="0"/>
              <a:buChar char="•"/>
            </a:pPr>
            <a:r>
              <a:rPr lang="en-GB" sz="1600" b="1">
                <a:solidFill>
                  <a:srgbClr val="003399"/>
                </a:solidFill>
              </a:rPr>
              <a:t>Increased pressure to work faster</a:t>
            </a:r>
          </a:p>
          <a:p>
            <a:pPr marL="285750" indent="-285750">
              <a:buFont typeface="Arial" panose="020B0604020202020204" pitchFamily="34" charset="0"/>
              <a:buChar char="•"/>
            </a:pPr>
            <a:r>
              <a:rPr lang="en-US" sz="1600" b="1">
                <a:solidFill>
                  <a:srgbClr val="003399"/>
                </a:solidFill>
              </a:rPr>
              <a:t>Invasion of privacy</a:t>
            </a:r>
          </a:p>
          <a:p>
            <a:pPr marL="285750" lvl="0" indent="-285750">
              <a:buFont typeface="Arial" panose="020B0604020202020204" pitchFamily="34" charset="0"/>
              <a:buChar char="•"/>
            </a:pPr>
            <a:endParaRPr lang="en-US" sz="1600" b="1">
              <a:solidFill>
                <a:srgbClr val="003399"/>
              </a:solidFill>
            </a:endParaRPr>
          </a:p>
          <a:p>
            <a:pPr lvl="0"/>
            <a:endParaRPr lang="el-GR" sz="1600" b="1">
              <a:solidFill>
                <a:srgbClr val="003399"/>
              </a:solidFill>
            </a:endParaRPr>
          </a:p>
          <a:p>
            <a:pPr lvl="0"/>
            <a:endParaRPr lang="en-GB" sz="2000" b="1">
              <a:solidFill>
                <a:srgbClr val="003399"/>
              </a:solidFill>
            </a:endParaRPr>
          </a:p>
          <a:p>
            <a:pPr lvl="0"/>
            <a:endParaRPr lang="el-GR" sz="2000" b="1">
              <a:solidFill>
                <a:srgbClr val="003399"/>
              </a:solidFill>
            </a:endParaRPr>
          </a:p>
        </p:txBody>
      </p:sp>
    </p:spTree>
    <p:extLst>
      <p:ext uri="{BB962C8B-B14F-4D97-AF65-F5344CB8AC3E}">
        <p14:creationId xmlns:p14="http://schemas.microsoft.com/office/powerpoint/2010/main" val="3919486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9750" y="915988"/>
            <a:ext cx="5706173" cy="3312368"/>
          </a:xfrm>
        </p:spPr>
        <p:txBody>
          <a:bodyPr lIns="0" tIns="0" rIns="0" bIns="0">
            <a:noAutofit/>
          </a:bodyPr>
          <a:lstStyle/>
          <a:p>
            <a:r>
              <a:rPr lang="en-US" sz="2000"/>
              <a:t>What is it about?</a:t>
            </a:r>
          </a:p>
          <a:p>
            <a:r>
              <a:rPr lang="en-US" sz="2000"/>
              <a:t>Facts and figures</a:t>
            </a:r>
          </a:p>
          <a:p>
            <a:r>
              <a:rPr lang="en-US" sz="2000"/>
              <a:t>Campaign objectives</a:t>
            </a:r>
          </a:p>
          <a:p>
            <a:r>
              <a:rPr lang="en-US" sz="2000"/>
              <a:t>Priority areas</a:t>
            </a:r>
          </a:p>
          <a:p>
            <a:r>
              <a:rPr lang="en-US" sz="2000"/>
              <a:t>Risk prevention</a:t>
            </a:r>
          </a:p>
          <a:p>
            <a:r>
              <a:rPr lang="en-US" sz="2000"/>
              <a:t>EU-OSHA and campaign partners</a:t>
            </a:r>
          </a:p>
          <a:p>
            <a:r>
              <a:rPr lang="en-US" sz="2000"/>
              <a:t>Campaign tools and resources </a:t>
            </a:r>
          </a:p>
          <a:p>
            <a:r>
              <a:rPr lang="en-US" sz="2000"/>
              <a:t>How to get involved</a:t>
            </a:r>
          </a:p>
        </p:txBody>
      </p:sp>
      <p:sp>
        <p:nvSpPr>
          <p:cNvPr id="7" name="Title 1">
            <a:extLst>
              <a:ext uri="{FF2B5EF4-FFF2-40B4-BE49-F238E27FC236}">
                <a16:creationId xmlns:a16="http://schemas.microsoft.com/office/drawing/2014/main" id="{FE67E1C7-DA33-3742-8620-2EC6C9701E0F}"/>
              </a:ext>
            </a:extLst>
          </p:cNvPr>
          <p:cNvSpPr txBox="1">
            <a:spLocks/>
          </p:cNvSpPr>
          <p:nvPr/>
        </p:nvSpPr>
        <p:spPr>
          <a:xfrm>
            <a:off x="539750" y="0"/>
            <a:ext cx="7470122" cy="699542"/>
          </a:xfrm>
          <a:prstGeom prst="rect">
            <a:avLst/>
          </a:prstGeom>
        </p:spPr>
        <p:txBody>
          <a:bodyPr vert="horz" lIns="0" tIns="0" rIns="0" bIns="0" rtlCol="0" anchor="ctr" anchorCtr="0">
            <a:noAutofit/>
          </a:bodyPr>
          <a:lstStyle>
            <a:lvl1pPr algn="l" defTabSz="257175" rtl="0" eaLnBrk="1" latinLnBrk="0" hangingPunct="1">
              <a:spcBef>
                <a:spcPct val="0"/>
              </a:spcBef>
              <a:buNone/>
              <a:defRPr sz="135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400"/>
              <a:t>Overview</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53875">
            <a:off x="5377503" y="2415962"/>
            <a:ext cx="2666667" cy="18000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2929296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z="2400">
                <a:solidFill>
                  <a:srgbClr val="003399"/>
                </a:solidFill>
              </a:rPr>
              <a:t>Priority areas – Smart digital systems</a:t>
            </a:r>
            <a:endParaRPr lang="el-GR"/>
          </a:p>
        </p:txBody>
      </p:sp>
      <p:sp>
        <p:nvSpPr>
          <p:cNvPr id="4" name="TextBox 3"/>
          <p:cNvSpPr txBox="1"/>
          <p:nvPr/>
        </p:nvSpPr>
        <p:spPr>
          <a:xfrm>
            <a:off x="3491880" y="870319"/>
            <a:ext cx="4517994" cy="1477328"/>
          </a:xfrm>
          <a:prstGeom prst="rect">
            <a:avLst/>
          </a:prstGeom>
          <a:noFill/>
        </p:spPr>
        <p:txBody>
          <a:bodyPr wrap="square" rtlCol="0">
            <a:spAutoFit/>
          </a:bodyPr>
          <a:lstStyle/>
          <a:p>
            <a:pPr lvl="0"/>
            <a:endParaRPr lang="en-US" sz="2000" b="1">
              <a:solidFill>
                <a:srgbClr val="003399"/>
              </a:solidFill>
            </a:endParaRPr>
          </a:p>
          <a:p>
            <a:pPr lvl="0"/>
            <a:endParaRPr lang="en-US" sz="1400" b="1">
              <a:solidFill>
                <a:srgbClr val="003399"/>
              </a:solidFill>
            </a:endParaRPr>
          </a:p>
          <a:p>
            <a:r>
              <a:rPr lang="en-GB" sz="1400" b="1" i="1">
                <a:solidFill>
                  <a:srgbClr val="E64715"/>
                </a:solidFill>
                <a:latin typeface="Arial" panose="020B0604020202020204" pitchFamily="34" charset="0"/>
                <a:ea typeface="SimSun" panose="02010600030101010101" pitchFamily="2" charset="-122"/>
                <a:cs typeface="Times New Roman" panose="02020603050405020304" pitchFamily="18" charset="0"/>
              </a:rPr>
              <a:t>“</a:t>
            </a:r>
            <a:r>
              <a:rPr lang="en-US" sz="1400" b="1" i="1">
                <a:solidFill>
                  <a:srgbClr val="E64715"/>
                </a:solidFill>
                <a:latin typeface="Arial" panose="020B0604020202020204" pitchFamily="34" charset="0"/>
                <a:ea typeface="SimSun" panose="02010600030101010101" pitchFamily="2" charset="-122"/>
                <a:cs typeface="Times New Roman" panose="02020603050405020304" pitchFamily="18" charset="0"/>
              </a:rPr>
              <a:t>These new systems use digital technologies to collect and </a:t>
            </a:r>
            <a:r>
              <a:rPr lang="en-US" sz="1400" b="1" i="1" err="1">
                <a:solidFill>
                  <a:srgbClr val="E64715"/>
                </a:solidFill>
                <a:latin typeface="Arial" panose="020B0604020202020204" pitchFamily="34" charset="0"/>
                <a:ea typeface="SimSun" panose="02010600030101010101" pitchFamily="2" charset="-122"/>
                <a:cs typeface="Times New Roman" panose="02020603050405020304" pitchFamily="18" charset="0"/>
              </a:rPr>
              <a:t>analyse</a:t>
            </a:r>
            <a:r>
              <a:rPr lang="en-US" sz="1400" b="1" i="1">
                <a:solidFill>
                  <a:srgbClr val="E64715"/>
                </a:solidFill>
                <a:latin typeface="Arial" panose="020B0604020202020204" pitchFamily="34" charset="0"/>
                <a:ea typeface="SimSun" panose="02010600030101010101" pitchFamily="2" charset="-122"/>
                <a:cs typeface="Times New Roman" panose="02020603050405020304" pitchFamily="18" charset="0"/>
              </a:rPr>
              <a:t> data or signals in order to identify and assess OSH risks, thereby preventing or </a:t>
            </a:r>
            <a:r>
              <a:rPr lang="en-US" sz="1400" b="1" i="1" err="1">
                <a:solidFill>
                  <a:srgbClr val="E64715"/>
                </a:solidFill>
                <a:latin typeface="Arial" panose="020B0604020202020204" pitchFamily="34" charset="0"/>
                <a:ea typeface="SimSun" panose="02010600030101010101" pitchFamily="2" charset="-122"/>
                <a:cs typeface="Times New Roman" panose="02020603050405020304" pitchFamily="18" charset="0"/>
              </a:rPr>
              <a:t>minimising</a:t>
            </a:r>
            <a:r>
              <a:rPr lang="en-US" sz="1400" b="1" i="1">
                <a:solidFill>
                  <a:srgbClr val="E64715"/>
                </a:solidFill>
                <a:latin typeface="Arial" panose="020B0604020202020204" pitchFamily="34" charset="0"/>
                <a:ea typeface="SimSun" panose="02010600030101010101" pitchFamily="2" charset="-122"/>
                <a:cs typeface="Times New Roman" panose="02020603050405020304" pitchFamily="18" charset="0"/>
              </a:rPr>
              <a:t> harm and promoting OSH.”</a:t>
            </a:r>
          </a:p>
        </p:txBody>
      </p:sp>
      <p:sp>
        <p:nvSpPr>
          <p:cNvPr id="6" name="TextBox 5">
            <a:extLst>
              <a:ext uri="{FF2B5EF4-FFF2-40B4-BE49-F238E27FC236}">
                <a16:creationId xmlns:a16="http://schemas.microsoft.com/office/drawing/2014/main" id="{83AF539D-CAF8-41D3-8FB6-3D01F5F13DEB}"/>
              </a:ext>
            </a:extLst>
          </p:cNvPr>
          <p:cNvSpPr txBox="1"/>
          <p:nvPr/>
        </p:nvSpPr>
        <p:spPr>
          <a:xfrm>
            <a:off x="1026260" y="2950641"/>
            <a:ext cx="7848872" cy="1708160"/>
          </a:xfrm>
          <a:prstGeom prst="rect">
            <a:avLst/>
          </a:prstGeom>
          <a:noFill/>
        </p:spPr>
        <p:txBody>
          <a:bodyPr wrap="square" lIns="91440" tIns="45720" rIns="91440" bIns="45720" rtlCol="0" anchor="t">
            <a:spAutoFit/>
          </a:bodyPr>
          <a:lstStyle/>
          <a:p>
            <a:r>
              <a:rPr lang="en-US" sz="1500" b="1" dirty="0">
                <a:solidFill>
                  <a:srgbClr val="003399"/>
                </a:solidFill>
              </a:rPr>
              <a:t>Digital systems for monitoring and enhancing workers’ safety and health including smart Personal Protective Equipment (PPE) - that can identify levels of gases, toxins, noise levels and high-risk temperatures, wearables - able to interact with workers, with sensors that may be embedded in hardhats or safety glasses, mobile or static systems that use cameras and sensors - e.g. drones that effectively reach and monitor dangerous areas of work sites avoiding to put humans in danger in the construction and the mining industries.</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60493" y="3415811"/>
            <a:ext cx="1800200" cy="400110"/>
          </a:xfrm>
          <a:prstGeom prst="rect">
            <a:avLst/>
          </a:prstGeom>
          <a:noFill/>
        </p:spPr>
        <p:txBody>
          <a:bodyPr wrap="square" rtlCol="0">
            <a:spAutoFit/>
          </a:bodyPr>
          <a:lstStyle/>
          <a:p>
            <a:pPr lvl="0"/>
            <a:r>
              <a:rPr lang="en-GB" sz="2000" b="1" u="sng">
                <a:solidFill>
                  <a:srgbClr val="ACC700"/>
                </a:solidFill>
              </a:rPr>
              <a:t>DEFINITION</a:t>
            </a:r>
            <a:endParaRPr lang="en-US" sz="2000" b="1">
              <a:solidFill>
                <a:srgbClr val="003399"/>
              </a:solidFill>
            </a:endParaRPr>
          </a:p>
        </p:txBody>
      </p:sp>
      <p:pic>
        <p:nvPicPr>
          <p:cNvPr id="9" name="Picture 8">
            <a:extLst>
              <a:ext uri="{FF2B5EF4-FFF2-40B4-BE49-F238E27FC236}">
                <a16:creationId xmlns:a16="http://schemas.microsoft.com/office/drawing/2014/main" id="{8B2C750B-A009-4564-B11E-D6FA542B4D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985858"/>
            <a:ext cx="2666666" cy="1800000"/>
          </a:xfrm>
          <a:prstGeom prst="rect">
            <a:avLst/>
          </a:prstGeom>
          <a:blipFill>
            <a:blip r:embed="rId4"/>
            <a:stretch>
              <a:fillRect/>
            </a:stretch>
          </a:blipFill>
          <a:ln w="38100">
            <a:solidFill>
              <a:srgbClr val="ACC700"/>
            </a:solidFill>
          </a:ln>
        </p:spPr>
      </p:pic>
    </p:spTree>
    <p:extLst>
      <p:ext uri="{BB962C8B-B14F-4D97-AF65-F5344CB8AC3E}">
        <p14:creationId xmlns:p14="http://schemas.microsoft.com/office/powerpoint/2010/main" val="4116623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z="2400">
                <a:solidFill>
                  <a:srgbClr val="003399"/>
                </a:solidFill>
              </a:rPr>
              <a:t>Priority areas – Smart digital systems</a:t>
            </a:r>
            <a:endParaRPr lang="el-GR"/>
          </a:p>
        </p:txBody>
      </p:sp>
      <p:sp>
        <p:nvSpPr>
          <p:cNvPr id="4" name="TextBox 3"/>
          <p:cNvSpPr txBox="1"/>
          <p:nvPr/>
        </p:nvSpPr>
        <p:spPr>
          <a:xfrm>
            <a:off x="450001" y="927577"/>
            <a:ext cx="5976466" cy="3603551"/>
          </a:xfrm>
          <a:prstGeom prst="rect">
            <a:avLst/>
          </a:prstGeom>
          <a:noFill/>
        </p:spPr>
        <p:txBody>
          <a:bodyPr wrap="square" rtlCol="0">
            <a:spAutoFit/>
          </a:bodyPr>
          <a:lstStyle/>
          <a:p>
            <a:pPr lvl="0"/>
            <a:r>
              <a:rPr lang="en-GB" b="1" dirty="0">
                <a:solidFill>
                  <a:srgbClr val="ACC700"/>
                </a:solidFill>
              </a:rPr>
              <a:t>OPPORTUNITIES </a:t>
            </a:r>
          </a:p>
          <a:p>
            <a:pPr marL="285750" lvl="0" indent="-285750">
              <a:buFont typeface="Arial" panose="020B0604020202020204" pitchFamily="34" charset="0"/>
              <a:buChar char="•"/>
            </a:pPr>
            <a:r>
              <a:rPr lang="en-US" sz="1600" b="1" dirty="0">
                <a:solidFill>
                  <a:srgbClr val="003399"/>
                </a:solidFill>
              </a:rPr>
              <a:t>Prevent and </a:t>
            </a:r>
            <a:r>
              <a:rPr lang="en-US" sz="1600" b="1" dirty="0" err="1">
                <a:solidFill>
                  <a:srgbClr val="003399"/>
                </a:solidFill>
              </a:rPr>
              <a:t>minimise</a:t>
            </a:r>
            <a:r>
              <a:rPr lang="en-US" sz="1600" b="1" dirty="0">
                <a:solidFill>
                  <a:srgbClr val="003399"/>
                </a:solidFill>
              </a:rPr>
              <a:t> harm to workers</a:t>
            </a:r>
          </a:p>
          <a:p>
            <a:pPr marL="285750" lvl="0" indent="-285750">
              <a:buFont typeface="Arial" panose="020B0604020202020204" pitchFamily="34" charset="0"/>
              <a:buChar char="•"/>
            </a:pPr>
            <a:r>
              <a:rPr lang="en-US" sz="1600" b="1" dirty="0">
                <a:solidFill>
                  <a:srgbClr val="003399"/>
                </a:solidFill>
              </a:rPr>
              <a:t>Improved OSH compliance</a:t>
            </a:r>
          </a:p>
          <a:p>
            <a:pPr marL="285750" indent="-285750">
              <a:buFont typeface="Arial" panose="020B0604020202020204" pitchFamily="34" charset="0"/>
              <a:buChar char="•"/>
            </a:pPr>
            <a:r>
              <a:rPr lang="en-US" sz="1600" b="1" dirty="0">
                <a:solidFill>
                  <a:srgbClr val="003399"/>
                </a:solidFill>
              </a:rPr>
              <a:t>Informed decision-making</a:t>
            </a:r>
          </a:p>
          <a:p>
            <a:pPr marL="285750" lvl="0" indent="-285750">
              <a:buFont typeface="Arial" panose="020B0604020202020204" pitchFamily="34" charset="0"/>
              <a:buChar char="•"/>
            </a:pPr>
            <a:r>
              <a:rPr lang="en-US" sz="1600" b="1" dirty="0">
                <a:solidFill>
                  <a:srgbClr val="003399"/>
                </a:solidFill>
              </a:rPr>
              <a:t>Effective enforcement</a:t>
            </a:r>
          </a:p>
          <a:p>
            <a:pPr marL="285750" lvl="0" indent="-285750">
              <a:buFont typeface="Arial" panose="020B0604020202020204" pitchFamily="34" charset="0"/>
              <a:buChar char="•"/>
            </a:pPr>
            <a:r>
              <a:rPr lang="en-US" sz="1600" b="1" dirty="0">
                <a:solidFill>
                  <a:srgbClr val="003399"/>
                </a:solidFill>
              </a:rPr>
              <a:t>More training opportunities in virtual environment</a:t>
            </a:r>
          </a:p>
          <a:p>
            <a:pPr lvl="0"/>
            <a:endParaRPr lang="en-US" sz="2000" b="1" dirty="0">
              <a:solidFill>
                <a:srgbClr val="003399"/>
              </a:solidFill>
            </a:endParaRPr>
          </a:p>
          <a:p>
            <a:pPr lvl="0" defTabSz="342900">
              <a:spcBef>
                <a:spcPts val="450"/>
              </a:spcBef>
              <a:buClr>
                <a:srgbClr val="003399"/>
              </a:buClr>
            </a:pPr>
            <a:r>
              <a:rPr lang="en-GB" b="1" dirty="0">
                <a:solidFill>
                  <a:srgbClr val="ACC700"/>
                </a:solidFill>
              </a:rPr>
              <a:t>RISKS AND CHALLENGES</a:t>
            </a:r>
          </a:p>
          <a:p>
            <a:pPr marL="285750" lvl="0" indent="-285750">
              <a:buFont typeface="Arial" panose="020B0604020202020204" pitchFamily="34" charset="0"/>
              <a:buChar char="•"/>
            </a:pPr>
            <a:r>
              <a:rPr lang="en-US" sz="1600" b="1" dirty="0">
                <a:solidFill>
                  <a:srgbClr val="003399"/>
                </a:solidFill>
              </a:rPr>
              <a:t>Data inaccuracies or misinterpretation</a:t>
            </a:r>
          </a:p>
          <a:p>
            <a:pPr marL="285750" lvl="0" indent="-285750">
              <a:buFont typeface="Arial" panose="020B0604020202020204" pitchFamily="34" charset="0"/>
              <a:buChar char="•"/>
            </a:pPr>
            <a:r>
              <a:rPr lang="en-US" sz="1600" b="1" dirty="0">
                <a:solidFill>
                  <a:srgbClr val="003399"/>
                </a:solidFill>
              </a:rPr>
              <a:t>Overreliance on technology</a:t>
            </a:r>
          </a:p>
          <a:p>
            <a:pPr marL="285750" lvl="0" indent="-285750">
              <a:buFont typeface="Arial" panose="020B0604020202020204" pitchFamily="34" charset="0"/>
              <a:buChar char="•"/>
            </a:pPr>
            <a:r>
              <a:rPr lang="en-US" sz="1600" b="1" dirty="0">
                <a:solidFill>
                  <a:srgbClr val="003399"/>
                </a:solidFill>
              </a:rPr>
              <a:t>Loss of control over work tasks</a:t>
            </a:r>
          </a:p>
          <a:p>
            <a:pPr marL="285750" lvl="0" indent="-285750">
              <a:buFont typeface="Arial" panose="020B0604020202020204" pitchFamily="34" charset="0"/>
              <a:buChar char="•"/>
            </a:pPr>
            <a:endParaRPr lang="en-US" sz="1400" b="1" dirty="0">
              <a:solidFill>
                <a:srgbClr val="003399"/>
              </a:solidFill>
            </a:endParaRPr>
          </a:p>
          <a:p>
            <a:endParaRPr lang="en-GB" sz="1400" i="1" dirty="0">
              <a:solidFill>
                <a:schemeClr val="accent1"/>
              </a:solidFill>
              <a:latin typeface="Arial" panose="020B0604020202020204" pitchFamily="34" charset="0"/>
              <a:ea typeface="SimSun" panose="02010600030101010101" pitchFamily="2" charset="-122"/>
              <a:cs typeface="Times New Roman" panose="02020603050405020304" pitchFamily="18" charset="0"/>
            </a:endParaRPr>
          </a:p>
          <a:p>
            <a:endParaRPr lang="en-GB" sz="1200" i="1" dirty="0">
              <a:solidFill>
                <a:schemeClr val="accent1"/>
              </a:solidFill>
              <a:latin typeface="Arial" panose="020B060402020202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058561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35927FE-E68F-B143-A6DD-76F098377766}"/>
              </a:ext>
            </a:extLst>
          </p:cNvPr>
          <p:cNvSpPr>
            <a:spLocks noGrp="1"/>
          </p:cNvSpPr>
          <p:nvPr>
            <p:ph type="title"/>
          </p:nvPr>
        </p:nvSpPr>
        <p:spPr>
          <a:xfrm>
            <a:off x="539750" y="-1"/>
            <a:ext cx="7632700" cy="666103"/>
          </a:xfrm>
        </p:spPr>
        <p:txBody>
          <a:bodyPr lIns="0" tIns="0" rIns="0" bIns="0"/>
          <a:lstStyle/>
          <a:p>
            <a:r>
              <a:rPr lang="en-US" sz="2400">
                <a:solidFill>
                  <a:schemeClr val="accent1"/>
                </a:solidFill>
              </a:rPr>
              <a:t>Risk prevention</a:t>
            </a:r>
            <a:endParaRPr lang="en-US" sz="2000"/>
          </a:p>
        </p:txBody>
      </p:sp>
      <p:sp>
        <p:nvSpPr>
          <p:cNvPr id="2" name="TextBox 1"/>
          <p:cNvSpPr txBox="1"/>
          <p:nvPr/>
        </p:nvSpPr>
        <p:spPr>
          <a:xfrm>
            <a:off x="467544" y="915988"/>
            <a:ext cx="7560840" cy="2862322"/>
          </a:xfrm>
          <a:prstGeom prst="rect">
            <a:avLst/>
          </a:prstGeom>
          <a:noFill/>
        </p:spPr>
        <p:txBody>
          <a:bodyPr wrap="square" rtlCol="0">
            <a:spAutoFit/>
          </a:bodyPr>
          <a:lstStyle/>
          <a:p>
            <a:pPr marL="285750" lvl="0" indent="-285750">
              <a:buFont typeface="Arial" panose="020B0604020202020204" pitchFamily="34" charset="0"/>
              <a:buChar char="•"/>
            </a:pPr>
            <a:r>
              <a:rPr lang="en-GB" b="1">
                <a:solidFill>
                  <a:schemeClr val="accent1"/>
                </a:solidFill>
              </a:rPr>
              <a:t>Human-centred approach </a:t>
            </a:r>
          </a:p>
          <a:p>
            <a:pPr lvl="0"/>
            <a:endParaRPr lang="el-GR" b="1">
              <a:solidFill>
                <a:schemeClr val="accent1"/>
              </a:solidFill>
            </a:endParaRPr>
          </a:p>
          <a:p>
            <a:pPr marL="285750" lvl="0" indent="-285750">
              <a:buFont typeface="Arial" panose="020B0604020202020204" pitchFamily="34" charset="0"/>
              <a:buChar char="•"/>
            </a:pPr>
            <a:r>
              <a:rPr lang="en-GB" b="1">
                <a:solidFill>
                  <a:schemeClr val="accent1"/>
                </a:solidFill>
              </a:rPr>
              <a:t>Equal access to information of all stakeholders</a:t>
            </a:r>
          </a:p>
          <a:p>
            <a:pPr lvl="0"/>
            <a:endParaRPr lang="el-GR" b="1">
              <a:solidFill>
                <a:schemeClr val="accent1"/>
              </a:solidFill>
            </a:endParaRPr>
          </a:p>
          <a:p>
            <a:pPr marL="285750" lvl="0" indent="-285750">
              <a:buFont typeface="Arial" panose="020B0604020202020204" pitchFamily="34" charset="0"/>
              <a:buChar char="•"/>
            </a:pPr>
            <a:r>
              <a:rPr lang="en-GB" b="1">
                <a:solidFill>
                  <a:schemeClr val="accent1"/>
                </a:solidFill>
              </a:rPr>
              <a:t>Worker consultation/participation in the development, implementation and use of digital technologies and systems </a:t>
            </a:r>
          </a:p>
          <a:p>
            <a:pPr marL="285750" lvl="0" indent="-285750">
              <a:buFont typeface="Arial" panose="020B0604020202020204" pitchFamily="34" charset="0"/>
              <a:buChar char="•"/>
            </a:pPr>
            <a:endParaRPr lang="el-GR" b="1">
              <a:solidFill>
                <a:schemeClr val="accent1"/>
              </a:solidFill>
            </a:endParaRPr>
          </a:p>
          <a:p>
            <a:pPr marL="285750" lvl="0" indent="-285750">
              <a:buFont typeface="Arial" panose="020B0604020202020204" pitchFamily="34" charset="0"/>
              <a:buChar char="•"/>
            </a:pPr>
            <a:r>
              <a:rPr lang="en-GB" b="1">
                <a:solidFill>
                  <a:schemeClr val="accent1"/>
                </a:solidFill>
              </a:rPr>
              <a:t>Transparency about the way a digital tool operates </a:t>
            </a:r>
          </a:p>
          <a:p>
            <a:pPr marL="285750" lvl="0" indent="-285750">
              <a:buFont typeface="Arial" panose="020B0604020202020204" pitchFamily="34" charset="0"/>
              <a:buChar char="•"/>
            </a:pPr>
            <a:endParaRPr lang="el-GR" b="1">
              <a:solidFill>
                <a:schemeClr val="accent1"/>
              </a:solidFill>
            </a:endParaRPr>
          </a:p>
          <a:p>
            <a:pPr marL="285750" indent="-285750">
              <a:buFont typeface="Arial" panose="020B0604020202020204" pitchFamily="34" charset="0"/>
              <a:buChar char="•"/>
            </a:pPr>
            <a:r>
              <a:rPr lang="en-GB" b="1">
                <a:solidFill>
                  <a:schemeClr val="accent1"/>
                </a:solidFill>
              </a:rPr>
              <a:t>Holistic approach to evaluating digital technologies and systems</a:t>
            </a:r>
            <a:endParaRPr lang="el-GR" b="1">
              <a:solidFill>
                <a:schemeClr val="accent1"/>
              </a:solidFill>
            </a:endParaRPr>
          </a:p>
        </p:txBody>
      </p:sp>
    </p:spTree>
    <p:extLst>
      <p:ext uri="{BB962C8B-B14F-4D97-AF65-F5344CB8AC3E}">
        <p14:creationId xmlns:p14="http://schemas.microsoft.com/office/powerpoint/2010/main" val="1749694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7901DF98-FA09-AD45-BC85-F22873B9E4C0}"/>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651301" y="771550"/>
            <a:ext cx="7272610" cy="3863506"/>
          </a:xfrm>
          <a:prstGeom prst="rect">
            <a:avLst/>
          </a:prstGeom>
          <a:effectLst>
            <a:softEdge rad="0"/>
          </a:effectLst>
        </p:spPr>
      </p:pic>
      <p:sp>
        <p:nvSpPr>
          <p:cNvPr id="2" name="Title 1"/>
          <p:cNvSpPr>
            <a:spLocks noGrp="1"/>
          </p:cNvSpPr>
          <p:nvPr>
            <p:ph type="title"/>
          </p:nvPr>
        </p:nvSpPr>
        <p:spPr>
          <a:xfrm>
            <a:off x="539750" y="0"/>
            <a:ext cx="7415532" cy="627534"/>
          </a:xfrm>
        </p:spPr>
        <p:txBody>
          <a:bodyPr lIns="0" tIns="0" rIns="0" bIns="0"/>
          <a:lstStyle/>
          <a:p>
            <a:r>
              <a:rPr lang="en-US" sz="2400" dirty="0"/>
              <a:t>EU-OSHA and campaign partners</a:t>
            </a:r>
          </a:p>
        </p:txBody>
      </p:sp>
      <p:grpSp>
        <p:nvGrpSpPr>
          <p:cNvPr id="93" name="Gruppo 92">
            <a:extLst>
              <a:ext uri="{FF2B5EF4-FFF2-40B4-BE49-F238E27FC236}">
                <a16:creationId xmlns:a16="http://schemas.microsoft.com/office/drawing/2014/main" id="{BDB5431B-DE21-A34A-BA10-6C5F251528CF}"/>
              </a:ext>
            </a:extLst>
          </p:cNvPr>
          <p:cNvGrpSpPr/>
          <p:nvPr/>
        </p:nvGrpSpPr>
        <p:grpSpPr>
          <a:xfrm>
            <a:off x="484292" y="1127815"/>
            <a:ext cx="7902713" cy="3069360"/>
            <a:chOff x="523157" y="1121555"/>
            <a:chExt cx="7902713" cy="3069360"/>
          </a:xfrm>
        </p:grpSpPr>
        <p:sp>
          <p:nvSpPr>
            <p:cNvPr id="13" name="CasellaDiTesto 12">
              <a:extLst>
                <a:ext uri="{FF2B5EF4-FFF2-40B4-BE49-F238E27FC236}">
                  <a16:creationId xmlns:a16="http://schemas.microsoft.com/office/drawing/2014/main" id="{FD39340F-D71A-974A-B178-5BB413CC67B1}"/>
                </a:ext>
              </a:extLst>
            </p:cNvPr>
            <p:cNvSpPr txBox="1"/>
            <p:nvPr/>
          </p:nvSpPr>
          <p:spPr>
            <a:xfrm>
              <a:off x="523157" y="3113053"/>
              <a:ext cx="2592533"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en-GB" sz="1100" b="1" dirty="0">
                  <a:solidFill>
                    <a:schemeClr val="tx2"/>
                  </a:solidFill>
                  <a:hlinkClick r:id="rId4"/>
                </a:rPr>
                <a:t>OFFICIAL CAMPAIGN PARTNERS</a:t>
              </a:r>
              <a:endParaRPr lang="en-GB" sz="1100" b="1" dirty="0">
                <a:solidFill>
                  <a:schemeClr val="tx2"/>
                </a:solidFill>
              </a:endParaRPr>
            </a:p>
          </p:txBody>
        </p:sp>
        <p:sp>
          <p:nvSpPr>
            <p:cNvPr id="12" name="CasellaDiTesto 11">
              <a:extLst>
                <a:ext uri="{FF2B5EF4-FFF2-40B4-BE49-F238E27FC236}">
                  <a16:creationId xmlns:a16="http://schemas.microsoft.com/office/drawing/2014/main" id="{EEB6659C-0922-C54F-A68C-B285E024FA1B}"/>
                </a:ext>
              </a:extLst>
            </p:cNvPr>
            <p:cNvSpPr txBox="1"/>
            <p:nvPr/>
          </p:nvSpPr>
          <p:spPr>
            <a:xfrm>
              <a:off x="5360242" y="1121555"/>
              <a:ext cx="2505952"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en-GB" sz="1100" b="1" dirty="0">
                  <a:solidFill>
                    <a:schemeClr val="tx2"/>
                  </a:solidFill>
                  <a:hlinkClick r:id="rId5"/>
                </a:rPr>
                <a:t>EUROPEAN SOCIAL PARTNERS</a:t>
              </a:r>
              <a:endParaRPr lang="en-GB" sz="1100" b="1" dirty="0">
                <a:solidFill>
                  <a:schemeClr val="tx2"/>
                </a:solidFill>
              </a:endParaRPr>
            </a:p>
          </p:txBody>
        </p:sp>
        <p:sp>
          <p:nvSpPr>
            <p:cNvPr id="15" name="CasellaDiTesto 14">
              <a:extLst>
                <a:ext uri="{FF2B5EF4-FFF2-40B4-BE49-F238E27FC236}">
                  <a16:creationId xmlns:a16="http://schemas.microsoft.com/office/drawing/2014/main" id="{6E8482F4-3554-0E45-A1DC-3A439C8BD480}"/>
                </a:ext>
              </a:extLst>
            </p:cNvPr>
            <p:cNvSpPr txBox="1"/>
            <p:nvPr/>
          </p:nvSpPr>
          <p:spPr>
            <a:xfrm>
              <a:off x="1489737" y="1188731"/>
              <a:ext cx="2627498"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en-GB" sz="1100" b="1" dirty="0">
                  <a:solidFill>
                    <a:schemeClr val="tx2"/>
                  </a:solidFill>
                  <a:hlinkClick r:id="rId6"/>
                </a:rPr>
                <a:t>ENTERPRISE EUROPE NETWORK</a:t>
              </a:r>
              <a:endParaRPr lang="en-GB" sz="1100" b="1" dirty="0">
                <a:solidFill>
                  <a:schemeClr val="tx2"/>
                </a:solidFill>
              </a:endParaRPr>
            </a:p>
          </p:txBody>
        </p:sp>
        <p:sp>
          <p:nvSpPr>
            <p:cNvPr id="14" name="CasellaDiTesto 13">
              <a:extLst>
                <a:ext uri="{FF2B5EF4-FFF2-40B4-BE49-F238E27FC236}">
                  <a16:creationId xmlns:a16="http://schemas.microsoft.com/office/drawing/2014/main" id="{44A8D296-5F3C-DB47-A5D0-BB3F64285963}"/>
                </a:ext>
              </a:extLst>
            </p:cNvPr>
            <p:cNvSpPr txBox="1"/>
            <p:nvPr/>
          </p:nvSpPr>
          <p:spPr>
            <a:xfrm>
              <a:off x="6846768" y="3812760"/>
              <a:ext cx="1579102"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en-GB" sz="1100" b="1" dirty="0">
                  <a:solidFill>
                    <a:schemeClr val="tx2"/>
                  </a:solidFill>
                  <a:hlinkClick r:id="rId7"/>
                </a:rPr>
                <a:t>MEDIA PARTNERS</a:t>
              </a:r>
              <a:endParaRPr lang="en-GB" sz="1100" b="1" dirty="0">
                <a:solidFill>
                  <a:schemeClr val="tx2"/>
                </a:solidFill>
              </a:endParaRPr>
            </a:p>
          </p:txBody>
        </p:sp>
        <p:sp>
          <p:nvSpPr>
            <p:cNvPr id="17" name="CasellaDiTesto 16">
              <a:extLst>
                <a:ext uri="{FF2B5EF4-FFF2-40B4-BE49-F238E27FC236}">
                  <a16:creationId xmlns:a16="http://schemas.microsoft.com/office/drawing/2014/main" id="{AEB49CE0-8E5B-5740-9760-F7DDF391014A}"/>
                </a:ext>
              </a:extLst>
            </p:cNvPr>
            <p:cNvSpPr txBox="1"/>
            <p:nvPr/>
          </p:nvSpPr>
          <p:spPr>
            <a:xfrm>
              <a:off x="6473745" y="3033229"/>
              <a:ext cx="1531922"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en-GB" sz="1100" b="1">
                  <a:solidFill>
                    <a:schemeClr val="tx2"/>
                  </a:solidFill>
                  <a:hlinkClick r:id="rId8"/>
                </a:rPr>
                <a:t>EU INSTITUTIONS</a:t>
              </a:r>
              <a:endParaRPr lang="en-GB" sz="1100" b="1">
                <a:solidFill>
                  <a:schemeClr val="tx2"/>
                </a:solidFill>
              </a:endParaRPr>
            </a:p>
          </p:txBody>
        </p:sp>
        <p:sp>
          <p:nvSpPr>
            <p:cNvPr id="9" name="CasellaDiTesto 8">
              <a:extLst>
                <a:ext uri="{FF2B5EF4-FFF2-40B4-BE49-F238E27FC236}">
                  <a16:creationId xmlns:a16="http://schemas.microsoft.com/office/drawing/2014/main" id="{D6367E99-029F-9341-890E-FF4C19640AD9}"/>
                </a:ext>
              </a:extLst>
            </p:cNvPr>
            <p:cNvSpPr txBox="1"/>
            <p:nvPr/>
          </p:nvSpPr>
          <p:spPr>
            <a:xfrm>
              <a:off x="3043018" y="3850645"/>
              <a:ext cx="2809223" cy="340270"/>
            </a:xfrm>
            <a:prstGeom prst="roundRect">
              <a:avLst>
                <a:gd name="adj" fmla="val 50000"/>
              </a:avLst>
            </a:prstGeom>
            <a:solidFill>
              <a:srgbClr val="E64715">
                <a:alpha val="40000"/>
              </a:srgbClr>
            </a:solidFill>
          </p:spPr>
          <p:txBody>
            <a:bodyPr wrap="none" lIns="108000" tIns="36000" rIns="108000" bIns="36000" rtlCol="0" anchor="ctr" anchorCtr="0">
              <a:spAutoFit/>
            </a:bodyPr>
            <a:lstStyle/>
            <a:p>
              <a:r>
                <a:rPr lang="it-IT" sz="1100" b="1" dirty="0">
                  <a:solidFill>
                    <a:schemeClr val="tx2"/>
                  </a:solidFill>
                  <a:latin typeface="+mj-lt"/>
                  <a:ea typeface="+mj-ea"/>
                  <a:hlinkClick r:id="rId9"/>
                </a:rPr>
                <a:t>EU-OSHA NATIONAL FOCAL POINTS</a:t>
              </a:r>
              <a:endParaRPr lang="it-IT" sz="1100" b="1" dirty="0">
                <a:solidFill>
                  <a:schemeClr val="tx2"/>
                </a:solidFill>
                <a:latin typeface="+mj-lt"/>
                <a:ea typeface="+mj-ea"/>
              </a:endParaRPr>
            </a:p>
          </p:txBody>
        </p:sp>
        <p:sp>
          <p:nvSpPr>
            <p:cNvPr id="18" name="CasellaDiTesto 17">
              <a:extLst>
                <a:ext uri="{FF2B5EF4-FFF2-40B4-BE49-F238E27FC236}">
                  <a16:creationId xmlns:a16="http://schemas.microsoft.com/office/drawing/2014/main" id="{B247956C-04DA-0F41-9857-E431205F6850}"/>
                </a:ext>
              </a:extLst>
            </p:cNvPr>
            <p:cNvSpPr txBox="1"/>
            <p:nvPr/>
          </p:nvSpPr>
          <p:spPr>
            <a:xfrm>
              <a:off x="843625" y="1968900"/>
              <a:ext cx="1285016"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en-GB" sz="1100" b="1">
                  <a:solidFill>
                    <a:schemeClr val="tx2"/>
                  </a:solidFill>
                  <a:hlinkClick r:id="rId10"/>
                </a:rPr>
                <a:t>EU AGENCIES</a:t>
              </a:r>
              <a:endParaRPr lang="en-GB" sz="1100" b="1">
                <a:solidFill>
                  <a:schemeClr val="tx2"/>
                </a:solidFill>
              </a:endParaRPr>
            </a:p>
          </p:txBody>
        </p:sp>
        <p:cxnSp>
          <p:nvCxnSpPr>
            <p:cNvPr id="23" name="Connettore 1 22">
              <a:extLst>
                <a:ext uri="{FF2B5EF4-FFF2-40B4-BE49-F238E27FC236}">
                  <a16:creationId xmlns:a16="http://schemas.microsoft.com/office/drawing/2014/main" id="{AC8FD8DA-257C-2148-BD25-C643C79C9ECD}"/>
                </a:ext>
              </a:extLst>
            </p:cNvPr>
            <p:cNvCxnSpPr>
              <a:cxnSpLocks/>
              <a:stCxn id="14" idx="3"/>
              <a:endCxn id="15" idx="1"/>
            </p:cNvCxnSpPr>
            <p:nvPr/>
          </p:nvCxnSpPr>
          <p:spPr>
            <a:xfrm flipH="1" flipV="1">
              <a:off x="1489737" y="1358866"/>
              <a:ext cx="6936133" cy="2624029"/>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24" name="Connettore 1 23">
              <a:extLst>
                <a:ext uri="{FF2B5EF4-FFF2-40B4-BE49-F238E27FC236}">
                  <a16:creationId xmlns:a16="http://schemas.microsoft.com/office/drawing/2014/main" id="{A3172512-8AFE-8842-926B-C0CA9FCC6343}"/>
                </a:ext>
              </a:extLst>
            </p:cNvPr>
            <p:cNvCxnSpPr>
              <a:cxnSpLocks/>
              <a:stCxn id="14" idx="2"/>
              <a:endCxn id="18" idx="0"/>
            </p:cNvCxnSpPr>
            <p:nvPr/>
          </p:nvCxnSpPr>
          <p:spPr>
            <a:xfrm flipH="1" flipV="1">
              <a:off x="1486133" y="1968900"/>
              <a:ext cx="6150186" cy="2184130"/>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27" name="Connettore 1 26">
              <a:extLst>
                <a:ext uri="{FF2B5EF4-FFF2-40B4-BE49-F238E27FC236}">
                  <a16:creationId xmlns:a16="http://schemas.microsoft.com/office/drawing/2014/main" id="{566F63BB-99E1-8B4D-9812-E8B9C80FCC6C}"/>
                </a:ext>
              </a:extLst>
            </p:cNvPr>
            <p:cNvCxnSpPr>
              <a:cxnSpLocks/>
              <a:stCxn id="14" idx="2"/>
              <a:endCxn id="9" idx="3"/>
            </p:cNvCxnSpPr>
            <p:nvPr/>
          </p:nvCxnSpPr>
          <p:spPr>
            <a:xfrm flipH="1" flipV="1">
              <a:off x="5852241" y="4020780"/>
              <a:ext cx="1784078" cy="132250"/>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32" name="Connettore 1 31">
              <a:extLst>
                <a:ext uri="{FF2B5EF4-FFF2-40B4-BE49-F238E27FC236}">
                  <a16:creationId xmlns:a16="http://schemas.microsoft.com/office/drawing/2014/main" id="{560FC124-6F04-1747-A0FB-80B2B4C898B0}"/>
                </a:ext>
              </a:extLst>
            </p:cNvPr>
            <p:cNvCxnSpPr>
              <a:cxnSpLocks/>
              <a:stCxn id="14" idx="2"/>
              <a:endCxn id="13" idx="0"/>
            </p:cNvCxnSpPr>
            <p:nvPr/>
          </p:nvCxnSpPr>
          <p:spPr>
            <a:xfrm flipH="1" flipV="1">
              <a:off x="1819424" y="3113053"/>
              <a:ext cx="5816895" cy="1039977"/>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37" name="Connettore 1 36">
              <a:extLst>
                <a:ext uri="{FF2B5EF4-FFF2-40B4-BE49-F238E27FC236}">
                  <a16:creationId xmlns:a16="http://schemas.microsoft.com/office/drawing/2014/main" id="{DCB0C9FC-8AB2-7D43-9071-924EE8BE2990}"/>
                </a:ext>
              </a:extLst>
            </p:cNvPr>
            <p:cNvCxnSpPr>
              <a:cxnSpLocks/>
              <a:stCxn id="12" idx="2"/>
              <a:endCxn id="13" idx="0"/>
            </p:cNvCxnSpPr>
            <p:nvPr/>
          </p:nvCxnSpPr>
          <p:spPr>
            <a:xfrm flipH="1">
              <a:off x="1819424" y="1461825"/>
              <a:ext cx="4793794" cy="1651228"/>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0" name="Connettore 1 39">
              <a:extLst>
                <a:ext uri="{FF2B5EF4-FFF2-40B4-BE49-F238E27FC236}">
                  <a16:creationId xmlns:a16="http://schemas.microsoft.com/office/drawing/2014/main" id="{6113E36D-D350-1A4C-A58F-802871DA16EE}"/>
                </a:ext>
              </a:extLst>
            </p:cNvPr>
            <p:cNvCxnSpPr>
              <a:cxnSpLocks/>
              <a:stCxn id="17" idx="1"/>
              <a:endCxn id="13" idx="0"/>
            </p:cNvCxnSpPr>
            <p:nvPr/>
          </p:nvCxnSpPr>
          <p:spPr>
            <a:xfrm flipH="1" flipV="1">
              <a:off x="1819424" y="3113053"/>
              <a:ext cx="4654321" cy="90311"/>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3" name="Connettore 1 42">
              <a:extLst>
                <a:ext uri="{FF2B5EF4-FFF2-40B4-BE49-F238E27FC236}">
                  <a16:creationId xmlns:a16="http://schemas.microsoft.com/office/drawing/2014/main" id="{8EEEBDB2-2583-7342-B54E-B88BB61451E2}"/>
                </a:ext>
              </a:extLst>
            </p:cNvPr>
            <p:cNvCxnSpPr>
              <a:cxnSpLocks/>
              <a:stCxn id="15" idx="1"/>
              <a:endCxn id="13" idx="0"/>
            </p:cNvCxnSpPr>
            <p:nvPr/>
          </p:nvCxnSpPr>
          <p:spPr>
            <a:xfrm>
              <a:off x="1489737" y="1358866"/>
              <a:ext cx="329687" cy="1754187"/>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6" name="Connettore 1 45">
              <a:extLst>
                <a:ext uri="{FF2B5EF4-FFF2-40B4-BE49-F238E27FC236}">
                  <a16:creationId xmlns:a16="http://schemas.microsoft.com/office/drawing/2014/main" id="{7EADE142-57C2-B444-8C62-99D42B1FF70B}"/>
                </a:ext>
              </a:extLst>
            </p:cNvPr>
            <p:cNvCxnSpPr>
              <a:cxnSpLocks/>
              <a:stCxn id="12" idx="1"/>
              <a:endCxn id="14" idx="3"/>
            </p:cNvCxnSpPr>
            <p:nvPr/>
          </p:nvCxnSpPr>
          <p:spPr>
            <a:xfrm>
              <a:off x="5360242" y="1291690"/>
              <a:ext cx="3065628" cy="2691205"/>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9" name="Connettore 1 48">
              <a:extLst>
                <a:ext uri="{FF2B5EF4-FFF2-40B4-BE49-F238E27FC236}">
                  <a16:creationId xmlns:a16="http://schemas.microsoft.com/office/drawing/2014/main" id="{3D9F1B33-5D75-8E44-94E6-F2C07A95008E}"/>
                </a:ext>
              </a:extLst>
            </p:cNvPr>
            <p:cNvCxnSpPr>
              <a:cxnSpLocks/>
              <a:stCxn id="12" idx="1"/>
              <a:endCxn id="18" idx="3"/>
            </p:cNvCxnSpPr>
            <p:nvPr/>
          </p:nvCxnSpPr>
          <p:spPr>
            <a:xfrm flipH="1">
              <a:off x="2128641" y="1291690"/>
              <a:ext cx="3231601" cy="847345"/>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53" name="Connettore 1 52">
              <a:extLst>
                <a:ext uri="{FF2B5EF4-FFF2-40B4-BE49-F238E27FC236}">
                  <a16:creationId xmlns:a16="http://schemas.microsoft.com/office/drawing/2014/main" id="{68290C8D-D0EE-4542-B586-A4ABC370A90B}"/>
                </a:ext>
              </a:extLst>
            </p:cNvPr>
            <p:cNvCxnSpPr>
              <a:cxnSpLocks/>
              <a:stCxn id="18" idx="2"/>
              <a:endCxn id="9" idx="0"/>
            </p:cNvCxnSpPr>
            <p:nvPr/>
          </p:nvCxnSpPr>
          <p:spPr>
            <a:xfrm>
              <a:off x="1486133" y="2309170"/>
              <a:ext cx="2961497" cy="1541475"/>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56" name="Connettore 1 55">
              <a:extLst>
                <a:ext uri="{FF2B5EF4-FFF2-40B4-BE49-F238E27FC236}">
                  <a16:creationId xmlns:a16="http://schemas.microsoft.com/office/drawing/2014/main" id="{A5864B9C-6A13-EB47-A96C-0E7B54F5B9D2}"/>
                </a:ext>
              </a:extLst>
            </p:cNvPr>
            <p:cNvCxnSpPr>
              <a:cxnSpLocks/>
              <a:stCxn id="9" idx="3"/>
              <a:endCxn id="13" idx="0"/>
            </p:cNvCxnSpPr>
            <p:nvPr/>
          </p:nvCxnSpPr>
          <p:spPr>
            <a:xfrm flipH="1" flipV="1">
              <a:off x="1819424" y="3113053"/>
              <a:ext cx="4032817" cy="907727"/>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63" name="Connettore 1 62">
              <a:extLst>
                <a:ext uri="{FF2B5EF4-FFF2-40B4-BE49-F238E27FC236}">
                  <a16:creationId xmlns:a16="http://schemas.microsoft.com/office/drawing/2014/main" id="{A9DBF00D-CA07-7D41-8544-F64103B7E8CC}"/>
                </a:ext>
              </a:extLst>
            </p:cNvPr>
            <p:cNvCxnSpPr>
              <a:cxnSpLocks/>
              <a:stCxn id="12" idx="2"/>
              <a:endCxn id="17" idx="0"/>
            </p:cNvCxnSpPr>
            <p:nvPr/>
          </p:nvCxnSpPr>
          <p:spPr>
            <a:xfrm>
              <a:off x="6613218" y="1461825"/>
              <a:ext cx="626488" cy="1571404"/>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66" name="Connettore 1 65">
              <a:extLst>
                <a:ext uri="{FF2B5EF4-FFF2-40B4-BE49-F238E27FC236}">
                  <a16:creationId xmlns:a16="http://schemas.microsoft.com/office/drawing/2014/main" id="{D1BF0A2B-2AB9-9643-8EC9-6D0B8CA4C9E7}"/>
                </a:ext>
              </a:extLst>
            </p:cNvPr>
            <p:cNvCxnSpPr>
              <a:cxnSpLocks/>
              <a:stCxn id="17" idx="2"/>
              <a:endCxn id="15" idx="0"/>
            </p:cNvCxnSpPr>
            <p:nvPr/>
          </p:nvCxnSpPr>
          <p:spPr>
            <a:xfrm flipH="1" flipV="1">
              <a:off x="2803486" y="1188731"/>
              <a:ext cx="4436220" cy="2184768"/>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72" name="Connettore 1 71">
              <a:extLst>
                <a:ext uri="{FF2B5EF4-FFF2-40B4-BE49-F238E27FC236}">
                  <a16:creationId xmlns:a16="http://schemas.microsoft.com/office/drawing/2014/main" id="{D389B7E2-1AF1-DD4D-B5D9-21EDD2284F4A}"/>
                </a:ext>
              </a:extLst>
            </p:cNvPr>
            <p:cNvCxnSpPr>
              <a:cxnSpLocks/>
              <a:stCxn id="17" idx="1"/>
              <a:endCxn id="18" idx="3"/>
            </p:cNvCxnSpPr>
            <p:nvPr/>
          </p:nvCxnSpPr>
          <p:spPr>
            <a:xfrm flipH="1" flipV="1">
              <a:off x="2128641" y="2139035"/>
              <a:ext cx="4345104" cy="1064329"/>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75" name="Connettore 1 74">
              <a:extLst>
                <a:ext uri="{FF2B5EF4-FFF2-40B4-BE49-F238E27FC236}">
                  <a16:creationId xmlns:a16="http://schemas.microsoft.com/office/drawing/2014/main" id="{8B6350D5-AF91-5143-8239-3C9C22AE3CA3}"/>
                </a:ext>
              </a:extLst>
            </p:cNvPr>
            <p:cNvCxnSpPr>
              <a:cxnSpLocks/>
              <a:stCxn id="15" idx="1"/>
              <a:endCxn id="9" idx="3"/>
            </p:cNvCxnSpPr>
            <p:nvPr/>
          </p:nvCxnSpPr>
          <p:spPr>
            <a:xfrm>
              <a:off x="1489737" y="1358866"/>
              <a:ext cx="4362504" cy="2661914"/>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80" name="Connettore 1 79">
              <a:extLst>
                <a:ext uri="{FF2B5EF4-FFF2-40B4-BE49-F238E27FC236}">
                  <a16:creationId xmlns:a16="http://schemas.microsoft.com/office/drawing/2014/main" id="{1ECF7AB8-5737-FF43-B444-77C902E711EA}"/>
                </a:ext>
              </a:extLst>
            </p:cNvPr>
            <p:cNvCxnSpPr>
              <a:cxnSpLocks/>
              <a:stCxn id="17" idx="1"/>
              <a:endCxn id="9" idx="3"/>
            </p:cNvCxnSpPr>
            <p:nvPr/>
          </p:nvCxnSpPr>
          <p:spPr>
            <a:xfrm flipH="1">
              <a:off x="5852241" y="3203364"/>
              <a:ext cx="621504" cy="817416"/>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83" name="Connettore 1 82">
              <a:extLst>
                <a:ext uri="{FF2B5EF4-FFF2-40B4-BE49-F238E27FC236}">
                  <a16:creationId xmlns:a16="http://schemas.microsoft.com/office/drawing/2014/main" id="{2A87ABBD-2018-D44A-9A6A-BC52F02887DC}"/>
                </a:ext>
              </a:extLst>
            </p:cNvPr>
            <p:cNvCxnSpPr>
              <a:cxnSpLocks/>
              <a:stCxn id="12" idx="2"/>
              <a:endCxn id="9" idx="3"/>
            </p:cNvCxnSpPr>
            <p:nvPr/>
          </p:nvCxnSpPr>
          <p:spPr>
            <a:xfrm flipH="1">
              <a:off x="5852241" y="1461825"/>
              <a:ext cx="760977" cy="2558955"/>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87" name="Connettore 1 86">
              <a:extLst>
                <a:ext uri="{FF2B5EF4-FFF2-40B4-BE49-F238E27FC236}">
                  <a16:creationId xmlns:a16="http://schemas.microsoft.com/office/drawing/2014/main" id="{6EB6CC5A-6A9F-D945-8A02-4C1973739C3B}"/>
                </a:ext>
              </a:extLst>
            </p:cNvPr>
            <p:cNvCxnSpPr>
              <a:cxnSpLocks/>
              <a:stCxn id="18" idx="3"/>
              <a:endCxn id="15" idx="1"/>
            </p:cNvCxnSpPr>
            <p:nvPr/>
          </p:nvCxnSpPr>
          <p:spPr>
            <a:xfrm flipH="1" flipV="1">
              <a:off x="1489737" y="1358866"/>
              <a:ext cx="638904" cy="780169"/>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90" name="Connettore 1 89">
              <a:extLst>
                <a:ext uri="{FF2B5EF4-FFF2-40B4-BE49-F238E27FC236}">
                  <a16:creationId xmlns:a16="http://schemas.microsoft.com/office/drawing/2014/main" id="{9E594586-F18B-C945-B1A4-4ADC46250C2D}"/>
                </a:ext>
              </a:extLst>
            </p:cNvPr>
            <p:cNvCxnSpPr>
              <a:cxnSpLocks/>
              <a:stCxn id="14" idx="3"/>
              <a:endCxn id="17" idx="1"/>
            </p:cNvCxnSpPr>
            <p:nvPr/>
          </p:nvCxnSpPr>
          <p:spPr>
            <a:xfrm flipH="1" flipV="1">
              <a:off x="6473745" y="3203364"/>
              <a:ext cx="1952125" cy="779531"/>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grpSp>
      <p:pic>
        <p:nvPicPr>
          <p:cNvPr id="8" name="Immagine 7">
            <a:extLst>
              <a:ext uri="{FF2B5EF4-FFF2-40B4-BE49-F238E27FC236}">
                <a16:creationId xmlns:a16="http://schemas.microsoft.com/office/drawing/2014/main" id="{D8EE1828-E284-9447-868E-F87FF58488C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141500" y="1896519"/>
            <a:ext cx="2125171" cy="1344170"/>
          </a:xfrm>
          <a:prstGeom prst="rect">
            <a:avLst/>
          </a:prstGeom>
          <a:effectLst>
            <a:glow rad="762000">
              <a:schemeClr val="bg1">
                <a:alpha val="67000"/>
              </a:schemeClr>
            </a:glow>
          </a:effectLst>
        </p:spPr>
      </p:pic>
      <p:pic>
        <p:nvPicPr>
          <p:cNvPr id="4" name="Εικόνα 3">
            <a:hlinkClick r:id="rId12"/>
          </p:cNvPr>
          <p:cNvPicPr>
            <a:picLocks noChangeAspect="1"/>
          </p:cNvPicPr>
          <p:nvPr/>
        </p:nvPicPr>
        <p:blipFill>
          <a:blip r:embed="rId13"/>
          <a:stretch>
            <a:fillRect/>
          </a:stretch>
        </p:blipFill>
        <p:spPr>
          <a:xfrm>
            <a:off x="6004277" y="2104011"/>
            <a:ext cx="1713124" cy="341406"/>
          </a:xfrm>
          <a:prstGeom prst="rect">
            <a:avLst/>
          </a:prstGeom>
        </p:spPr>
      </p:pic>
    </p:spTree>
    <p:extLst>
      <p:ext uri="{BB962C8B-B14F-4D97-AF65-F5344CB8AC3E}">
        <p14:creationId xmlns:p14="http://schemas.microsoft.com/office/powerpoint/2010/main" val="233717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745"/>
            <a:ext cx="7559873" cy="640690"/>
          </a:xfrm>
        </p:spPr>
        <p:txBody>
          <a:bodyPr lIns="0" tIns="0" rIns="0" bIns="0"/>
          <a:lstStyle/>
          <a:p>
            <a:r>
              <a:rPr lang="en-GB" sz="2400"/>
              <a:t>Campaign resources</a:t>
            </a:r>
          </a:p>
        </p:txBody>
      </p:sp>
      <p:sp>
        <p:nvSpPr>
          <p:cNvPr id="54" name="TextBox 3">
            <a:extLst>
              <a:ext uri="{FF2B5EF4-FFF2-40B4-BE49-F238E27FC236}">
                <a16:creationId xmlns:a16="http://schemas.microsoft.com/office/drawing/2014/main" id="{641A4D49-063B-2945-873E-FABD123404C8}"/>
              </a:ext>
            </a:extLst>
          </p:cNvPr>
          <p:cNvSpPr txBox="1"/>
          <p:nvPr/>
        </p:nvSpPr>
        <p:spPr>
          <a:xfrm>
            <a:off x="279730" y="2418315"/>
            <a:ext cx="1667796" cy="268976"/>
          </a:xfrm>
          <a:prstGeom prst="rect">
            <a:avLst/>
          </a:prstGeom>
          <a:noFill/>
        </p:spPr>
        <p:txBody>
          <a:bodyPr wrap="square" lIns="0" tIns="0" rIns="0" bIns="0" rtlCol="0" anchor="ctr" anchorCtr="0">
            <a:noAutofit/>
          </a:bodyPr>
          <a:lstStyle/>
          <a:p>
            <a:pPr algn="ctr"/>
            <a:r>
              <a:rPr lang="en-GB" sz="1200" b="1" dirty="0">
                <a:solidFill>
                  <a:schemeClr val="accent1"/>
                </a:solidFill>
                <a:cs typeface="Trebuchet MS"/>
                <a:hlinkClick r:id="rId3"/>
              </a:rPr>
              <a:t>Publications</a:t>
            </a:r>
            <a:endParaRPr lang="en-GB" sz="1200" b="1" dirty="0">
              <a:solidFill>
                <a:schemeClr val="accent1"/>
              </a:solidFill>
              <a:cs typeface="Trebuchet MS"/>
            </a:endParaRPr>
          </a:p>
        </p:txBody>
      </p:sp>
      <p:sp>
        <p:nvSpPr>
          <p:cNvPr id="57" name="TextBox 3">
            <a:extLst>
              <a:ext uri="{FF2B5EF4-FFF2-40B4-BE49-F238E27FC236}">
                <a16:creationId xmlns:a16="http://schemas.microsoft.com/office/drawing/2014/main" id="{98F7926A-C38F-3B49-82B8-FF6177DDCDBE}"/>
              </a:ext>
            </a:extLst>
          </p:cNvPr>
          <p:cNvSpPr txBox="1"/>
          <p:nvPr/>
        </p:nvSpPr>
        <p:spPr>
          <a:xfrm>
            <a:off x="1972872" y="2418315"/>
            <a:ext cx="1667796" cy="268976"/>
          </a:xfrm>
          <a:prstGeom prst="rect">
            <a:avLst/>
          </a:prstGeom>
          <a:noFill/>
        </p:spPr>
        <p:txBody>
          <a:bodyPr wrap="square" lIns="0" tIns="0" rIns="0" bIns="0" rtlCol="0" anchor="ctr" anchorCtr="0">
            <a:noAutofit/>
          </a:bodyPr>
          <a:lstStyle/>
          <a:p>
            <a:pPr algn="ctr"/>
            <a:r>
              <a:rPr lang="en-GB" sz="1200" b="1" dirty="0">
                <a:solidFill>
                  <a:schemeClr val="accent1"/>
                </a:solidFill>
                <a:cs typeface="Trebuchet MS"/>
                <a:hlinkClick r:id="rId4"/>
              </a:rPr>
              <a:t>Campaign materials</a:t>
            </a:r>
            <a:endParaRPr lang="en-GB" sz="1200" b="1" dirty="0">
              <a:solidFill>
                <a:schemeClr val="accent1"/>
              </a:solidFill>
              <a:cs typeface="Trebuchet MS"/>
            </a:endParaRPr>
          </a:p>
        </p:txBody>
      </p:sp>
      <p:sp>
        <p:nvSpPr>
          <p:cNvPr id="60" name="TextBox 3">
            <a:extLst>
              <a:ext uri="{FF2B5EF4-FFF2-40B4-BE49-F238E27FC236}">
                <a16:creationId xmlns:a16="http://schemas.microsoft.com/office/drawing/2014/main" id="{690F9809-BB40-C341-ACC1-FEAA13662006}"/>
              </a:ext>
            </a:extLst>
          </p:cNvPr>
          <p:cNvSpPr txBox="1"/>
          <p:nvPr/>
        </p:nvSpPr>
        <p:spPr>
          <a:xfrm>
            <a:off x="3666014" y="2411918"/>
            <a:ext cx="1667796" cy="268976"/>
          </a:xfrm>
          <a:prstGeom prst="rect">
            <a:avLst/>
          </a:prstGeom>
          <a:noFill/>
        </p:spPr>
        <p:txBody>
          <a:bodyPr wrap="square" lIns="0" tIns="0" rIns="0" bIns="0" rtlCol="0" anchor="ctr" anchorCtr="0">
            <a:noAutofit/>
          </a:bodyPr>
          <a:lstStyle/>
          <a:p>
            <a:pPr algn="ctr"/>
            <a:r>
              <a:rPr lang="en-GB" sz="1200" b="1" dirty="0">
                <a:solidFill>
                  <a:schemeClr val="accent1"/>
                </a:solidFill>
                <a:cs typeface="Trebuchet MS"/>
                <a:hlinkClick r:id="rId5"/>
              </a:rPr>
              <a:t>Campaign toolkit</a:t>
            </a:r>
            <a:endParaRPr lang="en-GB" sz="1200" b="1" dirty="0">
              <a:solidFill>
                <a:schemeClr val="accent1"/>
              </a:solidFill>
              <a:cs typeface="Trebuchet MS"/>
            </a:endParaRPr>
          </a:p>
        </p:txBody>
      </p:sp>
      <p:sp>
        <p:nvSpPr>
          <p:cNvPr id="63" name="TextBox 3">
            <a:extLst>
              <a:ext uri="{FF2B5EF4-FFF2-40B4-BE49-F238E27FC236}">
                <a16:creationId xmlns:a16="http://schemas.microsoft.com/office/drawing/2014/main" id="{1B5927A5-70D5-844A-ADD7-76625FDD4CB4}"/>
              </a:ext>
            </a:extLst>
          </p:cNvPr>
          <p:cNvSpPr txBox="1"/>
          <p:nvPr/>
        </p:nvSpPr>
        <p:spPr>
          <a:xfrm>
            <a:off x="7167460" y="2411918"/>
            <a:ext cx="1667796" cy="268976"/>
          </a:xfrm>
          <a:prstGeom prst="rect">
            <a:avLst/>
          </a:prstGeom>
          <a:noFill/>
        </p:spPr>
        <p:txBody>
          <a:bodyPr wrap="square" lIns="0" tIns="0" rIns="0" bIns="0" rtlCol="0" anchor="ctr" anchorCtr="0">
            <a:noAutofit/>
          </a:bodyPr>
          <a:lstStyle/>
          <a:p>
            <a:pPr algn="ctr"/>
            <a:r>
              <a:rPr lang="en-GB" sz="1200" b="1" dirty="0">
                <a:solidFill>
                  <a:schemeClr val="accent1"/>
                </a:solidFill>
                <a:cs typeface="Trebuchet MS"/>
                <a:hlinkClick r:id="rId6"/>
              </a:rPr>
              <a:t>Napo films</a:t>
            </a:r>
            <a:endParaRPr lang="en-GB" sz="1200" b="1" dirty="0">
              <a:solidFill>
                <a:schemeClr val="accent1"/>
              </a:solidFill>
              <a:cs typeface="Trebuchet MS"/>
            </a:endParaRPr>
          </a:p>
        </p:txBody>
      </p:sp>
      <p:sp>
        <p:nvSpPr>
          <p:cNvPr id="64" name="Rettangolo con angoli arrotondati 63">
            <a:hlinkClick r:id="rId7"/>
            <a:extLst>
              <a:ext uri="{FF2B5EF4-FFF2-40B4-BE49-F238E27FC236}">
                <a16:creationId xmlns:a16="http://schemas.microsoft.com/office/drawing/2014/main" id="{8F5E9510-F1D8-8F4D-A14F-AB3EADA8DCA5}"/>
              </a:ext>
            </a:extLst>
          </p:cNvPr>
          <p:cNvSpPr/>
          <p:nvPr/>
        </p:nvSpPr>
        <p:spPr>
          <a:xfrm>
            <a:off x="7237722" y="1340171"/>
            <a:ext cx="1440000" cy="973423"/>
          </a:xfrm>
          <a:prstGeom prst="rect">
            <a:avLst/>
          </a:prstGeom>
          <a:blipFill>
            <a:blip r:embed="rId8"/>
            <a:stretch>
              <a:fillRect/>
            </a:stretch>
          </a:blipFill>
          <a:ln w="38100">
            <a:solidFill>
              <a:srgbClr val="ACC7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6" name="TextBox 3">
            <a:extLst>
              <a:ext uri="{FF2B5EF4-FFF2-40B4-BE49-F238E27FC236}">
                <a16:creationId xmlns:a16="http://schemas.microsoft.com/office/drawing/2014/main" id="{252EDFDC-DD85-7B4D-A2E4-5EE3AD9119D0}"/>
              </a:ext>
            </a:extLst>
          </p:cNvPr>
          <p:cNvSpPr txBox="1"/>
          <p:nvPr/>
        </p:nvSpPr>
        <p:spPr>
          <a:xfrm>
            <a:off x="828685" y="4133510"/>
            <a:ext cx="1667796" cy="268976"/>
          </a:xfrm>
          <a:prstGeom prst="rect">
            <a:avLst/>
          </a:prstGeom>
          <a:noFill/>
        </p:spPr>
        <p:txBody>
          <a:bodyPr wrap="square" lIns="0" tIns="0" rIns="0" bIns="0" rtlCol="0" anchor="ctr" anchorCtr="0">
            <a:noAutofit/>
          </a:bodyPr>
          <a:lstStyle/>
          <a:p>
            <a:pPr algn="ctr"/>
            <a:r>
              <a:rPr lang="en-GB" sz="1200" b="1" dirty="0">
                <a:solidFill>
                  <a:schemeClr val="accent1"/>
                </a:solidFill>
                <a:cs typeface="Trebuchet MS"/>
                <a:hlinkClick r:id="rId9"/>
              </a:rPr>
              <a:t>OSHwiki</a:t>
            </a:r>
            <a:endParaRPr lang="en-GB" sz="1200" b="1" dirty="0">
              <a:solidFill>
                <a:schemeClr val="accent1"/>
              </a:solidFill>
              <a:cs typeface="Trebuchet MS"/>
            </a:endParaRPr>
          </a:p>
        </p:txBody>
      </p:sp>
      <p:sp>
        <p:nvSpPr>
          <p:cNvPr id="67" name="Rettangolo con angoli arrotondati 66">
            <a:hlinkClick r:id="rId10"/>
            <a:extLst>
              <a:ext uri="{FF2B5EF4-FFF2-40B4-BE49-F238E27FC236}">
                <a16:creationId xmlns:a16="http://schemas.microsoft.com/office/drawing/2014/main" id="{393E5697-88AB-1543-84E9-545014E09E6E}"/>
              </a:ext>
            </a:extLst>
          </p:cNvPr>
          <p:cNvSpPr/>
          <p:nvPr/>
        </p:nvSpPr>
        <p:spPr>
          <a:xfrm>
            <a:off x="942583" y="3067234"/>
            <a:ext cx="1440000" cy="973423"/>
          </a:xfrm>
          <a:prstGeom prst="rect">
            <a:avLst/>
          </a:prstGeom>
          <a:blipFill>
            <a:blip r:embed="rId11"/>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9" name="TextBox 3">
            <a:extLst>
              <a:ext uri="{FF2B5EF4-FFF2-40B4-BE49-F238E27FC236}">
                <a16:creationId xmlns:a16="http://schemas.microsoft.com/office/drawing/2014/main" id="{2DCF56B5-47AC-8B49-9297-751FD8A12126}"/>
              </a:ext>
            </a:extLst>
          </p:cNvPr>
          <p:cNvSpPr txBox="1"/>
          <p:nvPr/>
        </p:nvSpPr>
        <p:spPr>
          <a:xfrm>
            <a:off x="5363611" y="2411918"/>
            <a:ext cx="1667796" cy="268976"/>
          </a:xfrm>
          <a:prstGeom prst="rect">
            <a:avLst/>
          </a:prstGeom>
          <a:noFill/>
        </p:spPr>
        <p:txBody>
          <a:bodyPr wrap="square" lIns="0" tIns="0" rIns="0" bIns="0" rtlCol="0" anchor="ctr" anchorCtr="0">
            <a:noAutofit/>
          </a:bodyPr>
          <a:lstStyle/>
          <a:p>
            <a:pPr algn="ctr"/>
            <a:r>
              <a:rPr lang="en-GB" sz="1200" b="1" dirty="0">
                <a:solidFill>
                  <a:schemeClr val="accent1"/>
                </a:solidFill>
                <a:cs typeface="Trebuchet MS"/>
                <a:hlinkClick r:id="rId12"/>
              </a:rPr>
              <a:t>Social media kit</a:t>
            </a:r>
            <a:endParaRPr lang="en-GB" sz="1200" b="1" dirty="0">
              <a:solidFill>
                <a:schemeClr val="accent1"/>
              </a:solidFill>
              <a:cs typeface="Trebuchet MS"/>
            </a:endParaRPr>
          </a:p>
        </p:txBody>
      </p:sp>
      <p:sp>
        <p:nvSpPr>
          <p:cNvPr id="72" name="TextBox 3">
            <a:extLst>
              <a:ext uri="{FF2B5EF4-FFF2-40B4-BE49-F238E27FC236}">
                <a16:creationId xmlns:a16="http://schemas.microsoft.com/office/drawing/2014/main" id="{7C00CD0A-98F9-CB49-9F1F-1D053DD78889}"/>
              </a:ext>
            </a:extLst>
          </p:cNvPr>
          <p:cNvSpPr txBox="1"/>
          <p:nvPr/>
        </p:nvSpPr>
        <p:spPr>
          <a:xfrm>
            <a:off x="2576095" y="4124497"/>
            <a:ext cx="1667796" cy="268976"/>
          </a:xfrm>
          <a:prstGeom prst="rect">
            <a:avLst/>
          </a:prstGeom>
          <a:noFill/>
        </p:spPr>
        <p:txBody>
          <a:bodyPr wrap="square" lIns="0" tIns="0" rIns="0" bIns="0" rtlCol="0" anchor="ctr" anchorCtr="0">
            <a:noAutofit/>
          </a:bodyPr>
          <a:lstStyle/>
          <a:p>
            <a:pPr algn="ctr"/>
            <a:r>
              <a:rPr lang="en-GB" sz="1200" b="1" dirty="0">
                <a:solidFill>
                  <a:schemeClr val="accent1"/>
                </a:solidFill>
                <a:cs typeface="Trebuchet MS"/>
                <a:hlinkClick r:id="rId13"/>
              </a:rPr>
              <a:t>Case studies</a:t>
            </a:r>
            <a:endParaRPr lang="en-GB" sz="1200" b="1" dirty="0">
              <a:solidFill>
                <a:schemeClr val="accent1"/>
              </a:solidFill>
              <a:cs typeface="Trebuchet MS"/>
            </a:endParaRPr>
          </a:p>
        </p:txBody>
      </p:sp>
      <p:sp>
        <p:nvSpPr>
          <p:cNvPr id="75" name="TextBox 3">
            <a:extLst>
              <a:ext uri="{FF2B5EF4-FFF2-40B4-BE49-F238E27FC236}">
                <a16:creationId xmlns:a16="http://schemas.microsoft.com/office/drawing/2014/main" id="{64E9984E-5735-8C4C-BC73-6A6C18D88CCB}"/>
              </a:ext>
            </a:extLst>
          </p:cNvPr>
          <p:cNvSpPr txBox="1"/>
          <p:nvPr/>
        </p:nvSpPr>
        <p:spPr>
          <a:xfrm>
            <a:off x="4235733" y="4220440"/>
            <a:ext cx="1667796" cy="268976"/>
          </a:xfrm>
          <a:prstGeom prst="rect">
            <a:avLst/>
          </a:prstGeom>
          <a:noFill/>
        </p:spPr>
        <p:txBody>
          <a:bodyPr wrap="square" lIns="0" tIns="0" rIns="0" bIns="0" rtlCol="0" anchor="ctr" anchorCtr="0">
            <a:noAutofit/>
          </a:bodyPr>
          <a:lstStyle/>
          <a:p>
            <a:pPr algn="ctr"/>
            <a:r>
              <a:rPr lang="en-GB" sz="1200" b="1" dirty="0">
                <a:solidFill>
                  <a:schemeClr val="accent1"/>
                </a:solidFill>
                <a:cs typeface="Trebuchet MS"/>
                <a:hlinkClick r:id="rId14"/>
              </a:rPr>
              <a:t>Legislation and regulations</a:t>
            </a:r>
            <a:endParaRPr lang="en-GB" sz="1200" b="1" dirty="0">
              <a:solidFill>
                <a:schemeClr val="accent1"/>
              </a:solidFill>
              <a:cs typeface="Trebuchet MS"/>
            </a:endParaRPr>
          </a:p>
        </p:txBody>
      </p:sp>
      <p:sp>
        <p:nvSpPr>
          <p:cNvPr id="76" name="Rettangolo con angoli arrotondati 75">
            <a:hlinkClick r:id="rId15"/>
            <a:extLst>
              <a:ext uri="{FF2B5EF4-FFF2-40B4-BE49-F238E27FC236}">
                <a16:creationId xmlns:a16="http://schemas.microsoft.com/office/drawing/2014/main" id="{64EB01B3-5F3C-DC4B-97C3-0F5BE824D861}"/>
              </a:ext>
            </a:extLst>
          </p:cNvPr>
          <p:cNvSpPr/>
          <p:nvPr/>
        </p:nvSpPr>
        <p:spPr>
          <a:xfrm>
            <a:off x="4355976" y="3067234"/>
            <a:ext cx="1440000" cy="973423"/>
          </a:xfrm>
          <a:prstGeom prst="rect">
            <a:avLst/>
          </a:prstGeom>
          <a:blipFill>
            <a:blip r:embed="rId16"/>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9" name="Picture 1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086770" y="1326326"/>
            <a:ext cx="1440000" cy="972000"/>
          </a:xfrm>
          <a:prstGeom prst="rect">
            <a:avLst/>
          </a:prstGeom>
          <a:blipFill>
            <a:blip r:embed="rId18"/>
            <a:stretch>
              <a:fillRect/>
            </a:stretch>
          </a:blipFill>
          <a:ln w="38100">
            <a:solidFill>
              <a:srgbClr val="ACC700"/>
            </a:solidFill>
          </a:ln>
        </p:spPr>
      </p:pic>
      <p:pic>
        <p:nvPicPr>
          <p:cNvPr id="20" name="Picture 1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779912" y="1318506"/>
            <a:ext cx="1441264" cy="973423"/>
          </a:xfrm>
          <a:prstGeom prst="rect">
            <a:avLst/>
          </a:prstGeom>
          <a:blipFill>
            <a:blip r:embed="rId20"/>
            <a:stretch>
              <a:fillRect/>
            </a:stretch>
          </a:blipFill>
          <a:ln w="38100">
            <a:solidFill>
              <a:srgbClr val="ACC700"/>
            </a:solidFill>
          </a:ln>
        </p:spPr>
      </p:pic>
      <p:pic>
        <p:nvPicPr>
          <p:cNvPr id="3" name="Picture 2"/>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700283" y="3068657"/>
            <a:ext cx="1440000" cy="972000"/>
          </a:xfrm>
          <a:prstGeom prst="rect">
            <a:avLst/>
          </a:prstGeom>
          <a:blipFill>
            <a:blip r:embed="rId18"/>
            <a:stretch>
              <a:fillRect/>
            </a:stretch>
          </a:blipFill>
          <a:ln w="38100">
            <a:solidFill>
              <a:srgbClr val="ACC700"/>
            </a:solidFill>
          </a:ln>
        </p:spPr>
      </p:pic>
      <p:pic>
        <p:nvPicPr>
          <p:cNvPr id="4" name="Picture 3"/>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6084249" y="3067234"/>
            <a:ext cx="1440000" cy="972000"/>
          </a:xfrm>
          <a:prstGeom prst="rect">
            <a:avLst/>
          </a:prstGeom>
          <a:blipFill>
            <a:blip r:embed="rId20"/>
            <a:stretch>
              <a:fillRect/>
            </a:stretch>
          </a:blipFill>
          <a:ln w="38100">
            <a:solidFill>
              <a:srgbClr val="ACC700"/>
            </a:solidFill>
          </a:ln>
        </p:spPr>
      </p:pic>
      <p:sp>
        <p:nvSpPr>
          <p:cNvPr id="25" name="TextBox 3">
            <a:extLst>
              <a:ext uri="{FF2B5EF4-FFF2-40B4-BE49-F238E27FC236}">
                <a16:creationId xmlns:a16="http://schemas.microsoft.com/office/drawing/2014/main" id="{64E9984E-5735-8C4C-BC73-6A6C18D88CCB}"/>
              </a:ext>
            </a:extLst>
          </p:cNvPr>
          <p:cNvSpPr txBox="1"/>
          <p:nvPr/>
        </p:nvSpPr>
        <p:spPr>
          <a:xfrm>
            <a:off x="5974985" y="4183420"/>
            <a:ext cx="1667796" cy="268976"/>
          </a:xfrm>
          <a:prstGeom prst="rect">
            <a:avLst/>
          </a:prstGeom>
          <a:noFill/>
        </p:spPr>
        <p:txBody>
          <a:bodyPr wrap="square" lIns="0" tIns="0" rIns="0" bIns="0" rtlCol="0" anchor="ctr" anchorCtr="0">
            <a:noAutofit/>
          </a:bodyPr>
          <a:lstStyle/>
          <a:p>
            <a:pPr algn="ctr"/>
            <a:r>
              <a:rPr lang="en-GB" sz="1200" b="1" dirty="0">
                <a:solidFill>
                  <a:schemeClr val="accent1"/>
                </a:solidFill>
                <a:cs typeface="Trebuchet MS"/>
                <a:hlinkClick r:id="rId23"/>
              </a:rPr>
              <a:t>Infographics</a:t>
            </a:r>
            <a:endParaRPr lang="en-GB" sz="1200" b="1" dirty="0">
              <a:solidFill>
                <a:schemeClr val="accent1"/>
              </a:solidFill>
              <a:cs typeface="Trebuchet MS"/>
            </a:endParaRPr>
          </a:p>
        </p:txBody>
      </p:sp>
      <p:pic>
        <p:nvPicPr>
          <p:cNvPr id="5" name="Picture 4"/>
          <p:cNvPicPr>
            <a:picLocks/>
          </p:cNvPicPr>
          <p:nvPr/>
        </p:nvPicPr>
        <p:blipFill rotWithShape="1">
          <a:blip r:embed="rId24"/>
          <a:srcRect b="40720"/>
          <a:stretch/>
        </p:blipFill>
        <p:spPr>
          <a:xfrm>
            <a:off x="5547196" y="1339047"/>
            <a:ext cx="1440000" cy="972000"/>
          </a:xfrm>
          <a:prstGeom prst="rect">
            <a:avLst/>
          </a:prstGeom>
          <a:ln w="38100">
            <a:solidFill>
              <a:srgbClr val="ACC700"/>
            </a:solidFill>
          </a:ln>
        </p:spPr>
      </p:pic>
      <p:pic>
        <p:nvPicPr>
          <p:cNvPr id="6" name="Picture 5"/>
          <p:cNvPicPr>
            <a:picLocks/>
          </p:cNvPicPr>
          <p:nvPr/>
        </p:nvPicPr>
        <p:blipFill>
          <a:blip r:embed="rId25"/>
          <a:stretch>
            <a:fillRect/>
          </a:stretch>
        </p:blipFill>
        <p:spPr>
          <a:xfrm>
            <a:off x="407037" y="1326326"/>
            <a:ext cx="1440000" cy="972000"/>
          </a:xfrm>
          <a:prstGeom prst="rect">
            <a:avLst/>
          </a:prstGeom>
          <a:ln w="38100">
            <a:solidFill>
              <a:srgbClr val="ACC700"/>
            </a:solidFill>
          </a:ln>
        </p:spPr>
      </p:pic>
    </p:spTree>
    <p:extLst>
      <p:ext uri="{BB962C8B-B14F-4D97-AF65-F5344CB8AC3E}">
        <p14:creationId xmlns:p14="http://schemas.microsoft.com/office/powerpoint/2010/main" val="40742397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939" y="-1"/>
            <a:ext cx="7481935" cy="635945"/>
          </a:xfrm>
        </p:spPr>
        <p:txBody>
          <a:bodyPr lIns="0" tIns="0" rIns="0" bIns="0"/>
          <a:lstStyle/>
          <a:p>
            <a:r>
              <a:rPr lang="en-GB" sz="2400"/>
              <a:t>How to get involved</a:t>
            </a:r>
          </a:p>
        </p:txBody>
      </p:sp>
      <p:sp>
        <p:nvSpPr>
          <p:cNvPr id="23" name="TextBox 3">
            <a:extLst>
              <a:ext uri="{FF2B5EF4-FFF2-40B4-BE49-F238E27FC236}">
                <a16:creationId xmlns:a16="http://schemas.microsoft.com/office/drawing/2014/main" id="{AACEA93C-4F34-8647-9D05-C55D7036EF4C}"/>
              </a:ext>
            </a:extLst>
          </p:cNvPr>
          <p:cNvSpPr txBox="1"/>
          <p:nvPr/>
        </p:nvSpPr>
        <p:spPr>
          <a:xfrm>
            <a:off x="539750" y="2151634"/>
            <a:ext cx="1667796" cy="268976"/>
          </a:xfrm>
          <a:prstGeom prst="rect">
            <a:avLst/>
          </a:prstGeom>
          <a:noFill/>
        </p:spPr>
        <p:txBody>
          <a:bodyPr wrap="square" lIns="0" tIns="0" rIns="0" bIns="0" rtlCol="0" anchor="ctr" anchorCtr="0">
            <a:noAutofit/>
          </a:bodyPr>
          <a:lstStyle/>
          <a:p>
            <a:pPr algn="ctr"/>
            <a:r>
              <a:rPr lang="en-GB" sz="1200" b="1" dirty="0">
                <a:solidFill>
                  <a:schemeClr val="accent1"/>
                </a:solidFill>
                <a:cs typeface="Trebuchet MS"/>
                <a:hlinkClick r:id="rId3"/>
              </a:rPr>
              <a:t>European Week</a:t>
            </a:r>
            <a:endParaRPr lang="en-GB" sz="1200" b="1" dirty="0">
              <a:solidFill>
                <a:schemeClr val="accent1"/>
              </a:solidFill>
              <a:cs typeface="Trebuchet MS"/>
            </a:endParaRPr>
          </a:p>
        </p:txBody>
      </p:sp>
      <p:sp>
        <p:nvSpPr>
          <p:cNvPr id="24" name="Rettangolo con angoli arrotondati 23">
            <a:hlinkClick r:id="rId4"/>
            <a:extLst>
              <a:ext uri="{FF2B5EF4-FFF2-40B4-BE49-F238E27FC236}">
                <a16:creationId xmlns:a16="http://schemas.microsoft.com/office/drawing/2014/main" id="{5AB30924-049C-754A-85DB-28FDEBBF444E}"/>
              </a:ext>
            </a:extLst>
          </p:cNvPr>
          <p:cNvSpPr/>
          <p:nvPr/>
        </p:nvSpPr>
        <p:spPr>
          <a:xfrm>
            <a:off x="564005" y="1095572"/>
            <a:ext cx="1667796" cy="973423"/>
          </a:xfrm>
          <a:prstGeom prst="roundRect">
            <a:avLst>
              <a:gd name="adj" fmla="val 11563"/>
            </a:avLst>
          </a:prstGeom>
          <a:blipFill>
            <a:blip r:embed="rId5"/>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TextBox 3">
            <a:extLst>
              <a:ext uri="{FF2B5EF4-FFF2-40B4-BE49-F238E27FC236}">
                <a16:creationId xmlns:a16="http://schemas.microsoft.com/office/drawing/2014/main" id="{9E26C0B7-D8D4-1A45-8EF6-5E10DFF345A8}"/>
              </a:ext>
            </a:extLst>
          </p:cNvPr>
          <p:cNvSpPr txBox="1"/>
          <p:nvPr/>
        </p:nvSpPr>
        <p:spPr>
          <a:xfrm>
            <a:off x="2510363" y="2166247"/>
            <a:ext cx="1667796" cy="268976"/>
          </a:xfrm>
          <a:prstGeom prst="rect">
            <a:avLst/>
          </a:prstGeom>
          <a:noFill/>
        </p:spPr>
        <p:txBody>
          <a:bodyPr wrap="square" lIns="0" tIns="0" rIns="0" bIns="0" rtlCol="0" anchor="ctr" anchorCtr="0">
            <a:noAutofit/>
          </a:bodyPr>
          <a:lstStyle/>
          <a:p>
            <a:pPr algn="ctr"/>
            <a:r>
              <a:rPr lang="en-GB" sz="1200" b="1" dirty="0">
                <a:solidFill>
                  <a:schemeClr val="accent1"/>
                </a:solidFill>
                <a:cs typeface="Trebuchet MS"/>
                <a:hlinkClick r:id="rId6"/>
              </a:rPr>
              <a:t>Campaign partnership</a:t>
            </a:r>
            <a:endParaRPr lang="en-GB" sz="1200" b="1" dirty="0">
              <a:solidFill>
                <a:schemeClr val="accent1"/>
              </a:solidFill>
              <a:cs typeface="Trebuchet MS"/>
            </a:endParaRPr>
          </a:p>
        </p:txBody>
      </p:sp>
      <p:sp>
        <p:nvSpPr>
          <p:cNvPr id="27" name="TextBox 3">
            <a:extLst>
              <a:ext uri="{FF2B5EF4-FFF2-40B4-BE49-F238E27FC236}">
                <a16:creationId xmlns:a16="http://schemas.microsoft.com/office/drawing/2014/main" id="{BC3D7309-1FAD-C248-860C-FFF503EBA0D6}"/>
              </a:ext>
            </a:extLst>
          </p:cNvPr>
          <p:cNvSpPr txBox="1"/>
          <p:nvPr/>
        </p:nvSpPr>
        <p:spPr>
          <a:xfrm>
            <a:off x="4529665" y="2166247"/>
            <a:ext cx="1667796" cy="268976"/>
          </a:xfrm>
          <a:prstGeom prst="rect">
            <a:avLst/>
          </a:prstGeom>
          <a:noFill/>
        </p:spPr>
        <p:txBody>
          <a:bodyPr wrap="square" lIns="0" tIns="0" rIns="0" bIns="0" rtlCol="0" anchor="ctr" anchorCtr="0">
            <a:noAutofit/>
          </a:bodyPr>
          <a:lstStyle/>
          <a:p>
            <a:pPr algn="ctr"/>
            <a:r>
              <a:rPr lang="en-GB" sz="1200" b="1" dirty="0">
                <a:solidFill>
                  <a:schemeClr val="accent1"/>
                </a:solidFill>
                <a:cs typeface="Trebuchet MS"/>
                <a:hlinkClick r:id="rId7"/>
              </a:rPr>
              <a:t>Good Practice Awards</a:t>
            </a:r>
            <a:endParaRPr lang="en-GB" sz="1200" b="1" dirty="0">
              <a:solidFill>
                <a:schemeClr val="accent1"/>
              </a:solidFill>
              <a:cs typeface="Trebuchet MS"/>
            </a:endParaRPr>
          </a:p>
        </p:txBody>
      </p:sp>
      <p:sp>
        <p:nvSpPr>
          <p:cNvPr id="29" name="TextBox 3">
            <a:extLst>
              <a:ext uri="{FF2B5EF4-FFF2-40B4-BE49-F238E27FC236}">
                <a16:creationId xmlns:a16="http://schemas.microsoft.com/office/drawing/2014/main" id="{C45F702A-F941-2242-B4CC-5E135CA46652}"/>
              </a:ext>
            </a:extLst>
          </p:cNvPr>
          <p:cNvSpPr txBox="1"/>
          <p:nvPr/>
        </p:nvSpPr>
        <p:spPr>
          <a:xfrm>
            <a:off x="6548967" y="2151634"/>
            <a:ext cx="1667796" cy="268976"/>
          </a:xfrm>
          <a:prstGeom prst="rect">
            <a:avLst/>
          </a:prstGeom>
          <a:noFill/>
        </p:spPr>
        <p:txBody>
          <a:bodyPr wrap="square" lIns="0" tIns="0" rIns="0" bIns="0" rtlCol="0" anchor="ctr" anchorCtr="0">
            <a:noAutofit/>
          </a:bodyPr>
          <a:lstStyle/>
          <a:p>
            <a:pPr algn="ctr"/>
            <a:r>
              <a:rPr lang="en-GB" sz="1200" b="1" dirty="0">
                <a:solidFill>
                  <a:schemeClr val="accent1"/>
                </a:solidFill>
                <a:cs typeface="Trebuchet MS"/>
                <a:hlinkClick r:id="rId8"/>
              </a:rPr>
              <a:t>Campaign toolkit</a:t>
            </a:r>
            <a:endParaRPr lang="en-GB" sz="1200" b="1" dirty="0">
              <a:solidFill>
                <a:schemeClr val="accent1"/>
              </a:solidFill>
              <a:cs typeface="Trebuchet MS"/>
            </a:endParaRPr>
          </a:p>
        </p:txBody>
      </p:sp>
      <p:sp>
        <p:nvSpPr>
          <p:cNvPr id="31" name="TextBox 3">
            <a:extLst>
              <a:ext uri="{FF2B5EF4-FFF2-40B4-BE49-F238E27FC236}">
                <a16:creationId xmlns:a16="http://schemas.microsoft.com/office/drawing/2014/main" id="{F682761C-A262-B542-A175-60A9B90879FF}"/>
              </a:ext>
            </a:extLst>
          </p:cNvPr>
          <p:cNvSpPr txBox="1"/>
          <p:nvPr/>
        </p:nvSpPr>
        <p:spPr>
          <a:xfrm>
            <a:off x="564005" y="3936300"/>
            <a:ext cx="1667796" cy="268976"/>
          </a:xfrm>
          <a:prstGeom prst="rect">
            <a:avLst/>
          </a:prstGeom>
          <a:noFill/>
        </p:spPr>
        <p:txBody>
          <a:bodyPr wrap="square" lIns="0" tIns="0" rIns="0" bIns="0" rtlCol="0" anchor="ctr" anchorCtr="0">
            <a:noAutofit/>
          </a:bodyPr>
          <a:lstStyle/>
          <a:p>
            <a:pPr algn="ctr"/>
            <a:r>
              <a:rPr lang="en-GB" sz="1200" b="1" dirty="0">
                <a:solidFill>
                  <a:schemeClr val="accent1"/>
                </a:solidFill>
                <a:cs typeface="Trebuchet MS"/>
                <a:hlinkClick r:id="rId9"/>
              </a:rPr>
              <a:t>Campaign materials</a:t>
            </a:r>
            <a:endParaRPr lang="en-GB" sz="1200" b="1" dirty="0">
              <a:solidFill>
                <a:schemeClr val="accent1"/>
              </a:solidFill>
              <a:cs typeface="Trebuchet MS"/>
            </a:endParaRPr>
          </a:p>
        </p:txBody>
      </p:sp>
      <p:sp>
        <p:nvSpPr>
          <p:cNvPr id="33" name="TextBox 3">
            <a:extLst>
              <a:ext uri="{FF2B5EF4-FFF2-40B4-BE49-F238E27FC236}">
                <a16:creationId xmlns:a16="http://schemas.microsoft.com/office/drawing/2014/main" id="{A218E24A-669C-8443-A2D1-EE4317507E6F}"/>
              </a:ext>
            </a:extLst>
          </p:cNvPr>
          <p:cNvSpPr txBox="1"/>
          <p:nvPr/>
        </p:nvSpPr>
        <p:spPr>
          <a:xfrm>
            <a:off x="4492787" y="3936300"/>
            <a:ext cx="1667796" cy="268976"/>
          </a:xfrm>
          <a:prstGeom prst="rect">
            <a:avLst/>
          </a:prstGeom>
          <a:noFill/>
        </p:spPr>
        <p:txBody>
          <a:bodyPr wrap="square" lIns="0" tIns="0" rIns="0" bIns="0" rtlCol="0" anchor="ctr" anchorCtr="0">
            <a:noAutofit/>
          </a:bodyPr>
          <a:lstStyle/>
          <a:p>
            <a:pPr algn="ctr"/>
            <a:r>
              <a:rPr lang="en-GB" sz="1200" b="1" dirty="0">
                <a:solidFill>
                  <a:schemeClr val="accent1"/>
                </a:solidFill>
                <a:cs typeface="Trebuchet MS"/>
                <a:hlinkClick r:id="rId10"/>
              </a:rPr>
              <a:t>Events</a:t>
            </a:r>
            <a:endParaRPr lang="en-GB" sz="1200" b="1" dirty="0">
              <a:solidFill>
                <a:schemeClr val="accent1"/>
              </a:solidFill>
              <a:cs typeface="Trebuchet MS"/>
            </a:endParaRPr>
          </a:p>
        </p:txBody>
      </p:sp>
      <p:sp>
        <p:nvSpPr>
          <p:cNvPr id="35" name="TextBox 3">
            <a:extLst>
              <a:ext uri="{FF2B5EF4-FFF2-40B4-BE49-F238E27FC236}">
                <a16:creationId xmlns:a16="http://schemas.microsoft.com/office/drawing/2014/main" id="{D1F14980-EF38-9F43-BC06-25F35914E1E1}"/>
              </a:ext>
            </a:extLst>
          </p:cNvPr>
          <p:cNvSpPr txBox="1"/>
          <p:nvPr/>
        </p:nvSpPr>
        <p:spPr>
          <a:xfrm>
            <a:off x="6475212" y="3936300"/>
            <a:ext cx="1667796" cy="268976"/>
          </a:xfrm>
          <a:prstGeom prst="rect">
            <a:avLst/>
          </a:prstGeom>
          <a:noFill/>
        </p:spPr>
        <p:txBody>
          <a:bodyPr wrap="square" lIns="0" tIns="0" rIns="0" bIns="0" rtlCol="0" anchor="ctr" anchorCtr="0">
            <a:noAutofit/>
          </a:bodyPr>
          <a:lstStyle/>
          <a:p>
            <a:pPr algn="ctr"/>
            <a:r>
              <a:rPr lang="en-GB" sz="1200" b="1" dirty="0">
                <a:solidFill>
                  <a:schemeClr val="accent1"/>
                </a:solidFill>
                <a:cs typeface="Trebuchet MS"/>
                <a:hlinkClick r:id="rId11"/>
              </a:rPr>
              <a:t>Certificate of participation</a:t>
            </a:r>
            <a:endParaRPr lang="en-GB" sz="1200" b="1" dirty="0">
              <a:solidFill>
                <a:schemeClr val="accent1"/>
              </a:solidFill>
              <a:cs typeface="Trebuchet MS"/>
            </a:endParaRPr>
          </a:p>
        </p:txBody>
      </p:sp>
      <p:sp>
        <p:nvSpPr>
          <p:cNvPr id="4" name="TextBox 3"/>
          <p:cNvSpPr txBox="1"/>
          <p:nvPr/>
        </p:nvSpPr>
        <p:spPr>
          <a:xfrm>
            <a:off x="2669629" y="3928277"/>
            <a:ext cx="1449506" cy="276999"/>
          </a:xfrm>
          <a:prstGeom prst="rect">
            <a:avLst/>
          </a:prstGeom>
          <a:noFill/>
        </p:spPr>
        <p:txBody>
          <a:bodyPr wrap="square" rtlCol="0">
            <a:spAutoFit/>
          </a:bodyPr>
          <a:lstStyle/>
          <a:p>
            <a:r>
              <a:rPr lang="en-US" sz="1200" b="1" u="sng" dirty="0">
                <a:solidFill>
                  <a:schemeClr val="accent1"/>
                </a:solidFill>
                <a:hlinkClick r:id="rId12"/>
              </a:rPr>
              <a:t>Social media kit</a:t>
            </a:r>
            <a:endParaRPr lang="el-GR" sz="1200" b="1" u="sng" dirty="0">
              <a:solidFill>
                <a:schemeClr val="accent1"/>
              </a:solidFill>
            </a:endParaRPr>
          </a:p>
        </p:txBody>
      </p:sp>
      <p:pic>
        <p:nvPicPr>
          <p:cNvPr id="3" name="Picture 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582353" y="1091909"/>
            <a:ext cx="1441264" cy="973423"/>
          </a:xfrm>
          <a:prstGeom prst="rect">
            <a:avLst/>
          </a:prstGeom>
          <a:blipFill>
            <a:blip r:embed="rId14"/>
            <a:stretch>
              <a:fillRect/>
            </a:stretch>
          </a:blipFill>
          <a:ln w="38100">
            <a:solidFill>
              <a:srgbClr val="ACC700"/>
            </a:solidFill>
          </a:ln>
        </p:spPr>
      </p:pic>
      <p:pic>
        <p:nvPicPr>
          <p:cNvPr id="5" name="Picture 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53648" y="2821585"/>
            <a:ext cx="1440000" cy="972000"/>
          </a:xfrm>
          <a:prstGeom prst="rect">
            <a:avLst/>
          </a:prstGeom>
          <a:blipFill>
            <a:blip r:embed="rId5"/>
            <a:stretch>
              <a:fillRect/>
            </a:stretch>
          </a:blipFill>
          <a:ln w="38100">
            <a:solidFill>
              <a:srgbClr val="ACC700"/>
            </a:solidFill>
          </a:ln>
        </p:spPr>
      </p:pic>
      <p:pic>
        <p:nvPicPr>
          <p:cNvPr id="6" name="Picture 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643563" y="2821585"/>
            <a:ext cx="1440000" cy="972000"/>
          </a:xfrm>
          <a:prstGeom prst="rect">
            <a:avLst/>
          </a:prstGeom>
          <a:blipFill>
            <a:blip r:embed="rId5"/>
            <a:stretch>
              <a:fillRect/>
            </a:stretch>
          </a:blipFill>
          <a:ln w="38100">
            <a:solidFill>
              <a:srgbClr val="ACC700"/>
            </a:solidFill>
          </a:ln>
        </p:spPr>
      </p:pic>
      <p:pic>
        <p:nvPicPr>
          <p:cNvPr id="7" name="Picture 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662865" y="2821585"/>
            <a:ext cx="1440000" cy="972000"/>
          </a:xfrm>
          <a:prstGeom prst="rect">
            <a:avLst/>
          </a:prstGeom>
          <a:blipFill>
            <a:blip r:embed="rId5"/>
            <a:stretch>
              <a:fillRect/>
            </a:stretch>
          </a:blipFill>
          <a:ln w="38100">
            <a:solidFill>
              <a:srgbClr val="ACC700"/>
            </a:solidFill>
          </a:ln>
        </p:spPr>
      </p:pic>
      <p:pic>
        <p:nvPicPr>
          <p:cNvPr id="19" name="Picture 18"/>
          <p:cNvPicPr>
            <a:picLocks/>
          </p:cNvPicPr>
          <p:nvPr/>
        </p:nvPicPr>
        <p:blipFill rotWithShape="1">
          <a:blip r:embed="rId18"/>
          <a:srcRect b="40720"/>
          <a:stretch/>
        </p:blipFill>
        <p:spPr>
          <a:xfrm>
            <a:off x="2679135" y="2816533"/>
            <a:ext cx="1440000" cy="972000"/>
          </a:xfrm>
          <a:prstGeom prst="rect">
            <a:avLst/>
          </a:prstGeom>
          <a:ln w="38100">
            <a:solidFill>
              <a:srgbClr val="ACC700"/>
            </a:solidFill>
          </a:ln>
        </p:spPr>
      </p:pic>
      <p:pic>
        <p:nvPicPr>
          <p:cNvPr id="9" name="Picture 8"/>
          <p:cNvPicPr>
            <a:picLocks/>
          </p:cNvPicPr>
          <p:nvPr/>
        </p:nvPicPr>
        <p:blipFill>
          <a:blip r:embed="rId19"/>
          <a:stretch>
            <a:fillRect/>
          </a:stretch>
        </p:blipFill>
        <p:spPr>
          <a:xfrm>
            <a:off x="4628360" y="1099047"/>
            <a:ext cx="1440000" cy="972000"/>
          </a:xfrm>
          <a:prstGeom prst="rect">
            <a:avLst/>
          </a:prstGeom>
          <a:ln w="38100">
            <a:solidFill>
              <a:srgbClr val="ACC700"/>
            </a:solidFill>
          </a:ln>
        </p:spPr>
      </p:pic>
      <p:pic>
        <p:nvPicPr>
          <p:cNvPr id="10" name="Picture 9"/>
          <p:cNvPicPr>
            <a:picLocks/>
          </p:cNvPicPr>
          <p:nvPr/>
        </p:nvPicPr>
        <p:blipFill>
          <a:blip r:embed="rId20"/>
          <a:stretch>
            <a:fillRect/>
          </a:stretch>
        </p:blipFill>
        <p:spPr>
          <a:xfrm>
            <a:off x="2679135" y="1091909"/>
            <a:ext cx="1440000" cy="972000"/>
          </a:xfrm>
          <a:prstGeom prst="rect">
            <a:avLst/>
          </a:prstGeom>
          <a:ln w="38100">
            <a:solidFill>
              <a:srgbClr val="ACC700"/>
            </a:solidFill>
          </a:ln>
        </p:spPr>
      </p:pic>
    </p:spTree>
    <p:extLst>
      <p:ext uri="{BB962C8B-B14F-4D97-AF65-F5344CB8AC3E}">
        <p14:creationId xmlns:p14="http://schemas.microsoft.com/office/powerpoint/2010/main" val="24975098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0"/>
            <a:ext cx="7470124" cy="665308"/>
          </a:xfrm>
        </p:spPr>
        <p:txBody>
          <a:bodyPr lIns="0" tIns="0" rIns="0" bIns="0"/>
          <a:lstStyle/>
          <a:p>
            <a:r>
              <a:rPr lang="en-US" sz="2400">
                <a:solidFill>
                  <a:schemeClr val="accent1"/>
                </a:solidFill>
              </a:rPr>
              <a:t>Join us beyond the bits and bytes!</a:t>
            </a:r>
          </a:p>
        </p:txBody>
      </p:sp>
      <p:sp>
        <p:nvSpPr>
          <p:cNvPr id="3" name="Content Placeholder 2"/>
          <p:cNvSpPr>
            <a:spLocks noGrp="1"/>
          </p:cNvSpPr>
          <p:nvPr>
            <p:ph sz="half" idx="1"/>
          </p:nvPr>
        </p:nvSpPr>
        <p:spPr>
          <a:xfrm>
            <a:off x="450001" y="843558"/>
            <a:ext cx="7560000" cy="3645000"/>
          </a:xfrm>
        </p:spPr>
        <p:txBody>
          <a:bodyPr>
            <a:normAutofit/>
          </a:bodyPr>
          <a:lstStyle/>
          <a:p>
            <a:pPr>
              <a:buSzPct val="120000"/>
              <a:buBlip>
                <a:blip r:embed="rId3"/>
              </a:buBlip>
            </a:pPr>
            <a:r>
              <a:rPr lang="en-US" sz="1600" dirty="0">
                <a:solidFill>
                  <a:schemeClr val="accent1"/>
                </a:solidFill>
              </a:rPr>
              <a:t>Find out more on the campaign website:</a:t>
            </a:r>
          </a:p>
          <a:p>
            <a:pPr marL="189000" lvl="1" indent="0">
              <a:buSzPct val="120000"/>
              <a:buNone/>
            </a:pPr>
            <a:r>
              <a:rPr lang="en-US" sz="1600" b="1" dirty="0">
                <a:solidFill>
                  <a:schemeClr val="accent1"/>
                </a:solidFill>
                <a:hlinkClick r:id="rId4"/>
              </a:rPr>
              <a:t>www.healthy-workplaces.eu</a:t>
            </a:r>
            <a:endParaRPr lang="en-US" sz="1600" b="1" dirty="0">
              <a:solidFill>
                <a:schemeClr val="accent1"/>
              </a:solidFill>
            </a:endParaRPr>
          </a:p>
          <a:p>
            <a:pPr lvl="1">
              <a:buSzPct val="120000"/>
              <a:buBlip>
                <a:blip r:embed="rId3"/>
              </a:buBlip>
            </a:pPr>
            <a:endParaRPr lang="en-US" sz="1600" dirty="0">
              <a:solidFill>
                <a:schemeClr val="accent1"/>
              </a:solidFill>
            </a:endParaRPr>
          </a:p>
          <a:p>
            <a:pPr>
              <a:buSzPct val="120000"/>
              <a:buBlip>
                <a:blip r:embed="rId3"/>
              </a:buBlip>
            </a:pPr>
            <a:r>
              <a:rPr lang="en-US" sz="1600" dirty="0">
                <a:solidFill>
                  <a:schemeClr val="accent1"/>
                </a:solidFill>
              </a:rPr>
              <a:t>Subscribe to our campaign newsletter:</a:t>
            </a:r>
          </a:p>
          <a:p>
            <a:pPr marL="189000" lvl="1" indent="0">
              <a:buSzPct val="120000"/>
              <a:buNone/>
            </a:pPr>
            <a:r>
              <a:rPr lang="es-ES" sz="1600" b="1" u="sng" dirty="0">
                <a:solidFill>
                  <a:schemeClr val="accent1"/>
                </a:solidFill>
                <a:hlinkClick r:id="rId5">
                  <a:extLst>
                    <a:ext uri="{A12FA001-AC4F-418D-AE19-62706E023703}">
                      <ahyp:hlinkClr xmlns:ahyp="http://schemas.microsoft.com/office/drawing/2018/hyperlinkcolor" val="tx"/>
                    </a:ext>
                  </a:extLst>
                </a:hlinkClick>
              </a:rPr>
              <a:t>https://healthy-workplaces.osha.europa.eu/en/healthy-workplaces-newsletter</a:t>
            </a:r>
            <a:endParaRPr lang="es-ES" sz="1600" b="1" dirty="0">
              <a:solidFill>
                <a:schemeClr val="accent1"/>
              </a:solidFill>
            </a:endParaRPr>
          </a:p>
          <a:p>
            <a:pPr lvl="1">
              <a:buSzPct val="120000"/>
              <a:buBlip>
                <a:blip r:embed="rId3"/>
              </a:buBlip>
            </a:pPr>
            <a:endParaRPr lang="en-US" sz="1600" b="1" dirty="0">
              <a:solidFill>
                <a:schemeClr val="accent1"/>
              </a:solidFill>
            </a:endParaRPr>
          </a:p>
          <a:p>
            <a:pPr>
              <a:buSzPct val="120000"/>
              <a:buBlip>
                <a:blip r:embed="rId3"/>
              </a:buBlip>
            </a:pPr>
            <a:r>
              <a:rPr lang="en-US" sz="1600" dirty="0">
                <a:solidFill>
                  <a:schemeClr val="accent1"/>
                </a:solidFill>
              </a:rPr>
              <a:t>Keep up to date with activities and events through social media:</a:t>
            </a:r>
          </a:p>
          <a:p>
            <a:pPr marL="0" indent="0">
              <a:buSzPct val="120000"/>
              <a:buNone/>
            </a:pPr>
            <a:endParaRPr lang="en-US" sz="1600" dirty="0">
              <a:solidFill>
                <a:schemeClr val="accent1"/>
              </a:solidFill>
            </a:endParaRPr>
          </a:p>
          <a:p>
            <a:pPr marL="0" indent="0">
              <a:buSzPct val="120000"/>
              <a:buNone/>
            </a:pPr>
            <a:endParaRPr lang="en-US" sz="1600" dirty="0">
              <a:solidFill>
                <a:schemeClr val="accent1"/>
              </a:solidFill>
            </a:endParaRPr>
          </a:p>
          <a:p>
            <a:pPr>
              <a:buSzPct val="120000"/>
              <a:buBlip>
                <a:blip r:embed="rId3"/>
              </a:buBlip>
            </a:pPr>
            <a:r>
              <a:rPr lang="en-US" sz="1600" dirty="0">
                <a:solidFill>
                  <a:schemeClr val="accent1"/>
                </a:solidFill>
              </a:rPr>
              <a:t>Find out about events in your country from your national focal point:</a:t>
            </a:r>
          </a:p>
          <a:p>
            <a:pPr marL="189000" lvl="1" indent="0">
              <a:buSzPct val="120000"/>
              <a:buNone/>
            </a:pPr>
            <a:r>
              <a:rPr lang="en-GB" sz="1600" b="1" u="sng" dirty="0">
                <a:solidFill>
                  <a:schemeClr val="accent1"/>
                </a:solidFill>
              </a:rPr>
              <a:t>https://healthy-workplaces.osha.europa.eu/en/campaign-partners/national-focal-points</a:t>
            </a:r>
            <a:endParaRPr lang="en-US" sz="1600" dirty="0">
              <a:solidFill>
                <a:schemeClr val="accent1"/>
              </a:solidFill>
            </a:endParaRPr>
          </a:p>
        </p:txBody>
      </p:sp>
      <p:pic>
        <p:nvPicPr>
          <p:cNvPr id="6" name="Picture 14" descr="https://g.twimg.com/Twitter_logo_blue.png">
            <a:hlinkClick r:id="rId6"/>
            <a:extLst>
              <a:ext uri="{FF2B5EF4-FFF2-40B4-BE49-F238E27FC236}">
                <a16:creationId xmlns:a16="http://schemas.microsoft.com/office/drawing/2014/main" id="{D3E089A8-B42F-BE4F-A861-7BCC1F2CB12D}"/>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66464" y="3075806"/>
            <a:ext cx="354287" cy="2880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6" descr="https://fbcdn-sphotos-b-a.akamaihd.net/hphotos-ak-xap1/t31.0-8/1271084_10152203108461729_809245696_o.png?dl=1">
            <a:hlinkClick r:id="rId8"/>
            <a:extLst>
              <a:ext uri="{FF2B5EF4-FFF2-40B4-BE49-F238E27FC236}">
                <a16:creationId xmlns:a16="http://schemas.microsoft.com/office/drawing/2014/main" id="{58B762EE-C070-0F4F-B862-66BE1D7E685D}"/>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425271" y="3065933"/>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https://lh4.googleusercontent.com/9Difi9bypu9-FoUsfFWpX6odYLLjXQk_q0aPxZBSFynecMOSLoKRKWRWIfZdXRGOdXMZCahrLBG6vWrwIeT-A26iDjTucgFVCP0Fuzr79BHW5kLJ3sw">
            <a:hlinkClick r:id="rId10"/>
            <a:extLst>
              <a:ext uri="{FF2B5EF4-FFF2-40B4-BE49-F238E27FC236}">
                <a16:creationId xmlns:a16="http://schemas.microsoft.com/office/drawing/2014/main" id="{DE27942B-F58C-0648-B346-E78565C2BD2A}"/>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868824" y="3065933"/>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8" descr="http://cincoaescomunicacion.com/wp-content/uploads/2013/11/linkedin-3.jpg">
            <a:hlinkClick r:id="rId12"/>
            <a:extLst>
              <a:ext uri="{FF2B5EF4-FFF2-40B4-BE49-F238E27FC236}">
                <a16:creationId xmlns:a16="http://schemas.microsoft.com/office/drawing/2014/main" id="{C9029C70-40FF-9445-8577-70D817EA75C0}"/>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2364013" y="3075806"/>
            <a:ext cx="288032" cy="288032"/>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uppo 14">
            <a:extLst>
              <a:ext uri="{FF2B5EF4-FFF2-40B4-BE49-F238E27FC236}">
                <a16:creationId xmlns:a16="http://schemas.microsoft.com/office/drawing/2014/main" id="{0388CFF4-22DC-564E-AEE6-A3C3FAC44CCF}"/>
              </a:ext>
            </a:extLst>
          </p:cNvPr>
          <p:cNvGrpSpPr/>
          <p:nvPr/>
        </p:nvGrpSpPr>
        <p:grpSpPr>
          <a:xfrm rot="704466">
            <a:off x="7112136" y="189857"/>
            <a:ext cx="1699955" cy="1785428"/>
            <a:chOff x="4921269" y="-1388222"/>
            <a:chExt cx="2273300" cy="2387600"/>
          </a:xfrm>
        </p:grpSpPr>
        <p:pic>
          <p:nvPicPr>
            <p:cNvPr id="12" name="Immagine 11">
              <a:extLst>
                <a:ext uri="{FF2B5EF4-FFF2-40B4-BE49-F238E27FC236}">
                  <a16:creationId xmlns:a16="http://schemas.microsoft.com/office/drawing/2014/main" id="{221ACE0B-D1BE-F24B-8EAD-069F63F5742C}"/>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921269" y="-1388222"/>
              <a:ext cx="2273300" cy="2387600"/>
            </a:xfrm>
            <a:prstGeom prst="rect">
              <a:avLst/>
            </a:prstGeom>
          </p:spPr>
        </p:pic>
        <p:sp>
          <p:nvSpPr>
            <p:cNvPr id="13" name="CasellaDiTesto 12">
              <a:extLst>
                <a:ext uri="{FF2B5EF4-FFF2-40B4-BE49-F238E27FC236}">
                  <a16:creationId xmlns:a16="http://schemas.microsoft.com/office/drawing/2014/main" id="{4909E122-8126-7748-9F57-56B48E9DA9C5}"/>
                </a:ext>
              </a:extLst>
            </p:cNvPr>
            <p:cNvSpPr txBox="1"/>
            <p:nvPr/>
          </p:nvSpPr>
          <p:spPr>
            <a:xfrm>
              <a:off x="4932040" y="-351729"/>
              <a:ext cx="2016224" cy="558253"/>
            </a:xfrm>
            <a:prstGeom prst="rect">
              <a:avLst/>
            </a:prstGeom>
            <a:noFill/>
          </p:spPr>
          <p:txBody>
            <a:bodyPr vert="horz" wrap="square" lIns="0" tIns="0" rIns="0" bIns="0" rtlCol="0" anchor="ctr" anchorCtr="0">
              <a:noAutofit/>
            </a:bodyPr>
            <a:lstStyle/>
            <a:p>
              <a:pPr algn="ctr"/>
              <a:r>
                <a:rPr lang="it-IT" sz="1200" b="1">
                  <a:solidFill>
                    <a:schemeClr val="accent1"/>
                  </a:solidFill>
                </a:rPr>
                <a:t>2023</a:t>
              </a:r>
            </a:p>
            <a:p>
              <a:pPr algn="ctr"/>
              <a:r>
                <a:rPr lang="it-IT" b="1" err="1">
                  <a:solidFill>
                    <a:schemeClr val="accent1"/>
                  </a:solidFill>
                </a:rPr>
                <a:t>October</a:t>
              </a:r>
              <a:endParaRPr lang="it-IT" b="1">
                <a:solidFill>
                  <a:schemeClr val="accent1"/>
                </a:solidFill>
              </a:endParaRPr>
            </a:p>
          </p:txBody>
        </p:sp>
        <p:sp>
          <p:nvSpPr>
            <p:cNvPr id="14" name="CasellaDiTesto 13">
              <a:extLst>
                <a:ext uri="{FF2B5EF4-FFF2-40B4-BE49-F238E27FC236}">
                  <a16:creationId xmlns:a16="http://schemas.microsoft.com/office/drawing/2014/main" id="{1C202612-45C3-614B-8BCA-84796AFFC35F}"/>
                </a:ext>
              </a:extLst>
            </p:cNvPr>
            <p:cNvSpPr txBox="1"/>
            <p:nvPr/>
          </p:nvSpPr>
          <p:spPr>
            <a:xfrm>
              <a:off x="4941522" y="310347"/>
              <a:ext cx="2028485" cy="576212"/>
            </a:xfrm>
            <a:prstGeom prst="rect">
              <a:avLst/>
            </a:prstGeom>
            <a:noFill/>
          </p:spPr>
          <p:txBody>
            <a:bodyPr wrap="square" lIns="0" tIns="0" rIns="0" bIns="0" rtlCol="0">
              <a:spAutoFit/>
            </a:bodyPr>
            <a:lstStyle/>
            <a:p>
              <a:pPr algn="ctr"/>
              <a:r>
                <a:rPr lang="it-IT" sz="1400" b="1" spc="300">
                  <a:solidFill>
                    <a:srgbClr val="ACC700"/>
                  </a:solidFill>
                </a:rPr>
                <a:t>CAMPAIGN LAUNCH</a:t>
              </a:r>
            </a:p>
          </p:txBody>
        </p:sp>
      </p:grpSp>
      <p:sp>
        <p:nvSpPr>
          <p:cNvPr id="4" name="Rectangle 3"/>
          <p:cNvSpPr/>
          <p:nvPr/>
        </p:nvSpPr>
        <p:spPr>
          <a:xfrm>
            <a:off x="2949434" y="3045439"/>
            <a:ext cx="2183611" cy="307777"/>
          </a:xfrm>
          <a:prstGeom prst="rect">
            <a:avLst/>
          </a:prstGeom>
        </p:spPr>
        <p:txBody>
          <a:bodyPr wrap="none">
            <a:spAutoFit/>
          </a:bodyPr>
          <a:lstStyle/>
          <a:p>
            <a:r>
              <a:rPr lang="en-GB" sz="1400" b="1" dirty="0">
                <a:solidFill>
                  <a:srgbClr val="ACC700"/>
                </a:solidFill>
              </a:rPr>
              <a:t>#EUhealthyworkplaces </a:t>
            </a:r>
          </a:p>
        </p:txBody>
      </p:sp>
    </p:spTree>
    <p:extLst>
      <p:ext uri="{BB962C8B-B14F-4D97-AF65-F5344CB8AC3E}">
        <p14:creationId xmlns:p14="http://schemas.microsoft.com/office/powerpoint/2010/main" val="1803396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sz="2400"/>
              <a:t>What is it about?</a:t>
            </a:r>
            <a:endParaRPr lang="el-GR" sz="2400">
              <a:solidFill>
                <a:srgbClr val="FF0000"/>
              </a:solidFill>
            </a:endParaRPr>
          </a:p>
        </p:txBody>
      </p:sp>
      <p:sp>
        <p:nvSpPr>
          <p:cNvPr id="6" name="TextBox 5"/>
          <p:cNvSpPr txBox="1"/>
          <p:nvPr/>
        </p:nvSpPr>
        <p:spPr>
          <a:xfrm>
            <a:off x="450003" y="915988"/>
            <a:ext cx="7793885" cy="2693045"/>
          </a:xfrm>
          <a:prstGeom prst="rect">
            <a:avLst/>
          </a:prstGeom>
          <a:noFill/>
        </p:spPr>
        <p:txBody>
          <a:bodyPr wrap="square" lIns="91440" tIns="45720" rIns="91440" bIns="45720" rtlCol="0" anchor="t">
            <a:spAutoFit/>
          </a:bodyPr>
          <a:lstStyle/>
          <a:p>
            <a:pPr marL="342900" lvl="0" indent="-342900" defTabSz="257175">
              <a:spcBef>
                <a:spcPts val="338"/>
              </a:spcBef>
              <a:buClr>
                <a:srgbClr val="003399"/>
              </a:buClr>
              <a:buFont typeface="Arial" panose="020B0604020202020204" pitchFamily="34" charset="0"/>
              <a:buChar char="•"/>
            </a:pPr>
            <a:r>
              <a:rPr lang="en-GB" sz="2400" b="1" dirty="0">
                <a:solidFill>
                  <a:srgbClr val="003399"/>
                </a:solidFill>
              </a:rPr>
              <a:t>Digital technologies are rapidly changing how, where and when we work</a:t>
            </a:r>
          </a:p>
          <a:p>
            <a:pPr lvl="0" defTabSz="257175">
              <a:spcBef>
                <a:spcPts val="338"/>
              </a:spcBef>
              <a:buClr>
                <a:srgbClr val="003399"/>
              </a:buClr>
            </a:pPr>
            <a:endParaRPr lang="en-GB" sz="2000" b="1" dirty="0">
              <a:solidFill>
                <a:srgbClr val="003399"/>
              </a:solidFill>
            </a:endParaRPr>
          </a:p>
          <a:p>
            <a:pPr marL="342900" indent="-342900" defTabSz="257175">
              <a:spcBef>
                <a:spcPts val="338"/>
              </a:spcBef>
              <a:buClr>
                <a:srgbClr val="003399"/>
              </a:buClr>
              <a:buFont typeface="Arial" panose="020B0604020202020204" pitchFamily="34" charset="0"/>
              <a:buChar char="•"/>
            </a:pPr>
            <a:r>
              <a:rPr lang="en-US" sz="2400" b="1" dirty="0">
                <a:solidFill>
                  <a:srgbClr val="003399"/>
                </a:solidFill>
              </a:rPr>
              <a:t>For workers and employers in all sectors, digital technology offers increased opportunities but also presents challenges and risks in terms of safety and health</a:t>
            </a:r>
            <a:endParaRPr lang="en-US" sz="2400" b="1" dirty="0">
              <a:solidFill>
                <a:srgbClr val="003399"/>
              </a:solidFill>
              <a:cs typeface="Arial"/>
            </a:endParaRPr>
          </a:p>
        </p:txBody>
      </p:sp>
    </p:spTree>
    <p:extLst>
      <p:ext uri="{BB962C8B-B14F-4D97-AF65-F5344CB8AC3E}">
        <p14:creationId xmlns:p14="http://schemas.microsoft.com/office/powerpoint/2010/main" val="1711275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z="2400"/>
              <a:t>Facts and figures – use of digital technologies</a:t>
            </a:r>
            <a:endParaRPr lang="el-GR" sz="2400"/>
          </a:p>
        </p:txBody>
      </p:sp>
      <p:sp>
        <p:nvSpPr>
          <p:cNvPr id="5" name="TextBox 4">
            <a:extLst>
              <a:ext uri="{FF2B5EF4-FFF2-40B4-BE49-F238E27FC236}">
                <a16:creationId xmlns:a16="http://schemas.microsoft.com/office/drawing/2014/main" id="{3C508B51-6793-4B7F-899B-364A2A5D82C4}"/>
              </a:ext>
            </a:extLst>
          </p:cNvPr>
          <p:cNvSpPr txBox="1"/>
          <p:nvPr/>
        </p:nvSpPr>
        <p:spPr>
          <a:xfrm>
            <a:off x="525264" y="1237035"/>
            <a:ext cx="7536320" cy="2877711"/>
          </a:xfrm>
          <a:prstGeom prst="rect">
            <a:avLst/>
          </a:prstGeom>
          <a:noFill/>
        </p:spPr>
        <p:txBody>
          <a:bodyPr wrap="square" lIns="91440" tIns="45720" rIns="91440" bIns="45720" rtlCol="0" anchor="t">
            <a:spAutoFit/>
          </a:bodyPr>
          <a:lstStyle/>
          <a:p>
            <a:pPr lvl="0" defTabSz="257175">
              <a:spcBef>
                <a:spcPts val="338"/>
              </a:spcBef>
              <a:buClr>
                <a:srgbClr val="003399"/>
              </a:buClr>
            </a:pPr>
            <a:r>
              <a:rPr lang="en-GB" sz="1600" b="1" dirty="0">
                <a:solidFill>
                  <a:srgbClr val="ACC700"/>
                </a:solidFill>
              </a:rPr>
              <a:t>EU-OSHA, OSH Pulse 2022</a:t>
            </a:r>
            <a:endParaRPr lang="el-GR" sz="1600" b="1" dirty="0">
              <a:solidFill>
                <a:srgbClr val="003399"/>
              </a:solidFill>
            </a:endParaRPr>
          </a:p>
          <a:p>
            <a:pPr lvl="1"/>
            <a:r>
              <a:rPr lang="en-US" sz="1600" b="1" dirty="0">
                <a:solidFill>
                  <a:schemeClr val="accent1"/>
                </a:solidFill>
              </a:rPr>
              <a:t>EU workers at work use...</a:t>
            </a:r>
          </a:p>
          <a:p>
            <a:pPr marL="800100" lvl="1" indent="-342900">
              <a:buFont typeface="Arial" panose="020B0604020202020204" pitchFamily="34" charset="0"/>
              <a:buChar char="•"/>
            </a:pPr>
            <a:r>
              <a:rPr lang="en-US" sz="1600" b="1" dirty="0">
                <a:solidFill>
                  <a:schemeClr val="accent1"/>
                </a:solidFill>
              </a:rPr>
              <a:t>Laptops, tablets, smartphones (73%) </a:t>
            </a:r>
            <a:endParaRPr lang="en-US" sz="1600" b="1" dirty="0">
              <a:solidFill>
                <a:schemeClr val="accent1"/>
              </a:solidFill>
              <a:cs typeface="Arial"/>
            </a:endParaRPr>
          </a:p>
          <a:p>
            <a:pPr marL="800100" lvl="1" indent="-342900">
              <a:buFont typeface="Arial" panose="020B0604020202020204" pitchFamily="34" charset="0"/>
              <a:buChar char="•"/>
            </a:pPr>
            <a:r>
              <a:rPr lang="en-US" sz="1600" b="1" dirty="0">
                <a:solidFill>
                  <a:schemeClr val="accent1"/>
                </a:solidFill>
              </a:rPr>
              <a:t>Wearable devices (11%)</a:t>
            </a:r>
          </a:p>
          <a:p>
            <a:pPr marL="800100" lvl="1" indent="-342900">
              <a:buFont typeface="Arial" panose="020B0604020202020204" pitchFamily="34" charset="0"/>
              <a:buChar char="•"/>
            </a:pPr>
            <a:r>
              <a:rPr lang="en-US" sz="1600" b="1" dirty="0">
                <a:solidFill>
                  <a:schemeClr val="accent1"/>
                </a:solidFill>
              </a:rPr>
              <a:t>Machines or robots incorporating AI (5%)</a:t>
            </a:r>
          </a:p>
          <a:p>
            <a:pPr marL="800100" lvl="1" indent="-342900">
              <a:buFont typeface="Arial" panose="020B0604020202020204" pitchFamily="34" charset="0"/>
              <a:buChar char="•"/>
            </a:pPr>
            <a:r>
              <a:rPr lang="en-US" sz="1600" b="1" dirty="0">
                <a:solidFill>
                  <a:schemeClr val="accent1"/>
                </a:solidFill>
              </a:rPr>
              <a:t>Robots interacting with the worker (3%)</a:t>
            </a:r>
          </a:p>
          <a:p>
            <a:pPr lvl="0" defTabSz="257175">
              <a:spcBef>
                <a:spcPts val="338"/>
              </a:spcBef>
              <a:buClr>
                <a:srgbClr val="003399"/>
              </a:buClr>
            </a:pPr>
            <a:endParaRPr lang="en-GB" sz="1600" b="1" dirty="0">
              <a:solidFill>
                <a:srgbClr val="ACC700"/>
              </a:solidFill>
            </a:endParaRPr>
          </a:p>
          <a:p>
            <a:pPr lvl="0" defTabSz="257175">
              <a:spcBef>
                <a:spcPts val="338"/>
              </a:spcBef>
              <a:buClr>
                <a:srgbClr val="003399"/>
              </a:buClr>
            </a:pPr>
            <a:r>
              <a:rPr lang="en-GB" sz="1600" b="1" dirty="0">
                <a:solidFill>
                  <a:srgbClr val="ACC700"/>
                </a:solidFill>
              </a:rPr>
              <a:t>EU-OSHA, ESENER 2019</a:t>
            </a:r>
          </a:p>
          <a:p>
            <a:pPr marL="800100" lvl="1" indent="-342900">
              <a:buFont typeface="Arial" panose="020B0604020202020204" pitchFamily="34" charset="0"/>
              <a:buChar char="•"/>
            </a:pPr>
            <a:r>
              <a:rPr lang="en-GB" sz="1600" b="1" dirty="0">
                <a:solidFill>
                  <a:schemeClr val="accent1"/>
                </a:solidFill>
              </a:rPr>
              <a:t>Over 80% of workplaces across Europe use personal computers, laptops, tablets, smartphones and other mobile devices </a:t>
            </a:r>
          </a:p>
          <a:p>
            <a:endParaRPr lang="en-GB" sz="1600" b="1" dirty="0">
              <a:solidFill>
                <a:schemeClr val="accent1"/>
              </a:solidFill>
            </a:endParaRPr>
          </a:p>
        </p:txBody>
      </p:sp>
    </p:spTree>
    <p:extLst>
      <p:ext uri="{BB962C8B-B14F-4D97-AF65-F5344CB8AC3E}">
        <p14:creationId xmlns:p14="http://schemas.microsoft.com/office/powerpoint/2010/main" val="905038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a:t>Facts and figures – use of digital technologies</a:t>
            </a:r>
            <a:endParaRPr lang="en-GB" sz="2400"/>
          </a:p>
        </p:txBody>
      </p:sp>
      <p:pic>
        <p:nvPicPr>
          <p:cNvPr id="5" name="Content Placeholder 3"/>
          <p:cNvPicPr>
            <a:picLocks noGrp="1" noChangeAspect="1"/>
          </p:cNvPicPr>
          <p:nvPr>
            <p:ph sz="half" idx="1"/>
          </p:nvPr>
        </p:nvPicPr>
        <p:blipFill rotWithShape="1">
          <a:blip r:embed="rId3"/>
          <a:srcRect l="28026" t="29331" b="3055"/>
          <a:stretch/>
        </p:blipFill>
        <p:spPr>
          <a:xfrm>
            <a:off x="3482787" y="2007997"/>
            <a:ext cx="5442137" cy="2434738"/>
          </a:xfrm>
          <a:prstGeom prst="rect">
            <a:avLst/>
          </a:prstGeom>
        </p:spPr>
      </p:pic>
      <p:sp>
        <p:nvSpPr>
          <p:cNvPr id="4" name="TextBox 3">
            <a:extLst>
              <a:ext uri="{FF2B5EF4-FFF2-40B4-BE49-F238E27FC236}">
                <a16:creationId xmlns:a16="http://schemas.microsoft.com/office/drawing/2014/main" id="{3AE53972-8792-4008-AA27-4F6FE1EEDA75}"/>
              </a:ext>
            </a:extLst>
          </p:cNvPr>
          <p:cNvSpPr txBox="1"/>
          <p:nvPr/>
        </p:nvSpPr>
        <p:spPr>
          <a:xfrm>
            <a:off x="473556" y="756861"/>
            <a:ext cx="7653766" cy="838691"/>
          </a:xfrm>
          <a:prstGeom prst="rect">
            <a:avLst/>
          </a:prstGeom>
          <a:noFill/>
        </p:spPr>
        <p:txBody>
          <a:bodyPr wrap="square" rtlCol="0">
            <a:spAutoFit/>
          </a:bodyPr>
          <a:lstStyle/>
          <a:p>
            <a:pPr lvl="0" defTabSz="257175">
              <a:spcBef>
                <a:spcPts val="338"/>
              </a:spcBef>
              <a:buClr>
                <a:srgbClr val="003399"/>
              </a:buClr>
            </a:pPr>
            <a:r>
              <a:rPr lang="en-GB" sz="1400" b="1">
                <a:solidFill>
                  <a:srgbClr val="ACC700"/>
                </a:solidFill>
              </a:rPr>
              <a:t>EU-OSHA, OSH Pulse 2022</a:t>
            </a:r>
          </a:p>
          <a:p>
            <a:pPr lvl="0" defTabSz="257175">
              <a:spcBef>
                <a:spcPts val="338"/>
              </a:spcBef>
              <a:buClr>
                <a:srgbClr val="003399"/>
              </a:buClr>
            </a:pPr>
            <a:r>
              <a:rPr lang="en-US" sz="1600" b="1">
                <a:solidFill>
                  <a:schemeClr val="tx2"/>
                </a:solidFill>
                <a:latin typeface="Arial" panose="020B0604020202020204" pitchFamily="34" charset="0"/>
                <a:ea typeface="SimSun" panose="02010600030101010101" pitchFamily="2" charset="-122"/>
                <a:cs typeface="Times New Roman" panose="02020603050405020304" pitchFamily="18" charset="0"/>
              </a:rPr>
              <a:t>To your knowledge, does the </a:t>
            </a:r>
            <a:r>
              <a:rPr lang="en-US" sz="1600" b="1" err="1">
                <a:solidFill>
                  <a:schemeClr val="tx2"/>
                </a:solidFill>
                <a:latin typeface="Arial" panose="020B0604020202020204" pitchFamily="34" charset="0"/>
                <a:ea typeface="SimSun" panose="02010600030101010101" pitchFamily="2" charset="-122"/>
                <a:cs typeface="Times New Roman" panose="02020603050405020304" pitchFamily="18" charset="0"/>
              </a:rPr>
              <a:t>organisation</a:t>
            </a:r>
            <a:r>
              <a:rPr lang="en-US" sz="1600" b="1">
                <a:solidFill>
                  <a:schemeClr val="tx2"/>
                </a:solidFill>
                <a:latin typeface="Arial" panose="020B0604020202020204" pitchFamily="34" charset="0"/>
                <a:ea typeface="SimSun" panose="02010600030101010101" pitchFamily="2" charset="-122"/>
                <a:cs typeface="Times New Roman" panose="02020603050405020304" pitchFamily="18" charset="0"/>
              </a:rPr>
              <a:t> where you work use digital devices such as a tablet, smartphone, computer, laptop, app or sensor to… ?</a:t>
            </a:r>
            <a:endParaRPr lang="en-GB" sz="1600" b="1">
              <a:solidFill>
                <a:schemeClr val="tx2"/>
              </a:solidFill>
              <a:latin typeface="Arial" panose="020B0604020202020204" pitchFamily="34" charset="0"/>
              <a:ea typeface="SimSun" panose="02010600030101010101" pitchFamily="2" charset="-122"/>
              <a:cs typeface="Times New Roman" panose="02020603050405020304" pitchFamily="18" charset="0"/>
            </a:endParaRPr>
          </a:p>
        </p:txBody>
      </p:sp>
      <p:sp>
        <p:nvSpPr>
          <p:cNvPr id="3" name="TextBox 2">
            <a:extLst>
              <a:ext uri="{FF2B5EF4-FFF2-40B4-BE49-F238E27FC236}">
                <a16:creationId xmlns:a16="http://schemas.microsoft.com/office/drawing/2014/main" id="{62FA64B9-8483-4D57-A9B4-5480542D9EDD}"/>
              </a:ext>
            </a:extLst>
          </p:cNvPr>
          <p:cNvSpPr txBox="1"/>
          <p:nvPr/>
        </p:nvSpPr>
        <p:spPr>
          <a:xfrm>
            <a:off x="1169044" y="2114532"/>
            <a:ext cx="1944216" cy="369332"/>
          </a:xfrm>
          <a:prstGeom prst="rect">
            <a:avLst/>
          </a:prstGeom>
          <a:noFill/>
        </p:spPr>
        <p:txBody>
          <a:bodyPr wrap="square" rtlCol="0">
            <a:spAutoFit/>
          </a:bodyPr>
          <a:lstStyle/>
          <a:p>
            <a:r>
              <a:rPr lang="en-US" sz="900" dirty="0"/>
              <a:t>Automatically allocate tasks or working time or shifts to you</a:t>
            </a:r>
            <a:endParaRPr lang="en-GB" sz="900" dirty="0"/>
          </a:p>
        </p:txBody>
      </p:sp>
      <p:sp>
        <p:nvSpPr>
          <p:cNvPr id="6" name="TextBox 5">
            <a:extLst>
              <a:ext uri="{FF2B5EF4-FFF2-40B4-BE49-F238E27FC236}">
                <a16:creationId xmlns:a16="http://schemas.microsoft.com/office/drawing/2014/main" id="{AA03B7E3-F8B6-460F-A452-0593835ABEB2}"/>
              </a:ext>
            </a:extLst>
          </p:cNvPr>
          <p:cNvSpPr txBox="1"/>
          <p:nvPr/>
        </p:nvSpPr>
        <p:spPr>
          <a:xfrm>
            <a:off x="1169044" y="2593875"/>
            <a:ext cx="1944216" cy="369332"/>
          </a:xfrm>
          <a:prstGeom prst="rect">
            <a:avLst/>
          </a:prstGeom>
          <a:noFill/>
        </p:spPr>
        <p:txBody>
          <a:bodyPr wrap="square" rtlCol="0">
            <a:spAutoFit/>
          </a:bodyPr>
          <a:lstStyle/>
          <a:p>
            <a:r>
              <a:rPr lang="en-US" sz="900" dirty="0"/>
              <a:t>Have your performance rated by third parties (e.g. customers)</a:t>
            </a:r>
            <a:endParaRPr lang="en-GB" sz="900" dirty="0"/>
          </a:p>
        </p:txBody>
      </p:sp>
      <p:sp>
        <p:nvSpPr>
          <p:cNvPr id="7" name="TextBox 6">
            <a:extLst>
              <a:ext uri="{FF2B5EF4-FFF2-40B4-BE49-F238E27FC236}">
                <a16:creationId xmlns:a16="http://schemas.microsoft.com/office/drawing/2014/main" id="{9AE66D4F-15A7-4B2D-9042-E20057C58903}"/>
              </a:ext>
            </a:extLst>
          </p:cNvPr>
          <p:cNvSpPr txBox="1"/>
          <p:nvPr/>
        </p:nvSpPr>
        <p:spPr>
          <a:xfrm>
            <a:off x="1157188" y="3073218"/>
            <a:ext cx="1944216" cy="369332"/>
          </a:xfrm>
          <a:prstGeom prst="rect">
            <a:avLst/>
          </a:prstGeom>
          <a:noFill/>
        </p:spPr>
        <p:txBody>
          <a:bodyPr wrap="square" rtlCol="0">
            <a:spAutoFit/>
          </a:bodyPr>
          <a:lstStyle/>
          <a:p>
            <a:r>
              <a:rPr lang="en-US" sz="900" dirty="0"/>
              <a:t>Supervise or monitor the work and </a:t>
            </a:r>
            <a:r>
              <a:rPr lang="en-US" sz="900" dirty="0" err="1"/>
              <a:t>behaviour</a:t>
            </a:r>
            <a:r>
              <a:rPr lang="en-US" sz="900" dirty="0"/>
              <a:t> of you personally</a:t>
            </a:r>
            <a:endParaRPr lang="en-GB" sz="900" dirty="0"/>
          </a:p>
        </p:txBody>
      </p:sp>
      <p:sp>
        <p:nvSpPr>
          <p:cNvPr id="8" name="TextBox 7">
            <a:extLst>
              <a:ext uri="{FF2B5EF4-FFF2-40B4-BE49-F238E27FC236}">
                <a16:creationId xmlns:a16="http://schemas.microsoft.com/office/drawing/2014/main" id="{64029E58-7205-4B8D-9A2E-815842C52F7D}"/>
              </a:ext>
            </a:extLst>
          </p:cNvPr>
          <p:cNvSpPr txBox="1"/>
          <p:nvPr/>
        </p:nvSpPr>
        <p:spPr>
          <a:xfrm>
            <a:off x="1150085" y="3487816"/>
            <a:ext cx="2088232" cy="369332"/>
          </a:xfrm>
          <a:prstGeom prst="rect">
            <a:avLst/>
          </a:prstGeom>
          <a:noFill/>
        </p:spPr>
        <p:txBody>
          <a:bodyPr wrap="square" rtlCol="0">
            <a:spAutoFit/>
          </a:bodyPr>
          <a:lstStyle/>
          <a:p>
            <a:r>
              <a:rPr lang="en-US" sz="900" dirty="0"/>
              <a:t>Monitor noise, chemicals, dust, gases, etc. in your work environment</a:t>
            </a:r>
            <a:endParaRPr lang="en-GB" sz="900" dirty="0"/>
          </a:p>
        </p:txBody>
      </p:sp>
      <p:sp>
        <p:nvSpPr>
          <p:cNvPr id="9" name="TextBox 8">
            <a:extLst>
              <a:ext uri="{FF2B5EF4-FFF2-40B4-BE49-F238E27FC236}">
                <a16:creationId xmlns:a16="http://schemas.microsoft.com/office/drawing/2014/main" id="{BEBE6BD5-9AD1-4EA9-9C2F-51678EF4F5F1}"/>
              </a:ext>
            </a:extLst>
          </p:cNvPr>
          <p:cNvSpPr txBox="1"/>
          <p:nvPr/>
        </p:nvSpPr>
        <p:spPr>
          <a:xfrm>
            <a:off x="1169044" y="3967159"/>
            <a:ext cx="1944216" cy="369332"/>
          </a:xfrm>
          <a:prstGeom prst="rect">
            <a:avLst/>
          </a:prstGeom>
          <a:noFill/>
        </p:spPr>
        <p:txBody>
          <a:bodyPr wrap="square" rtlCol="0">
            <a:spAutoFit/>
          </a:bodyPr>
          <a:lstStyle/>
          <a:p>
            <a:r>
              <a:rPr lang="en-US" sz="900" dirty="0"/>
              <a:t>Monitor heart rate, blood pressure, posture, etc. of you personally</a:t>
            </a:r>
            <a:endParaRPr lang="en-GB" sz="900" dirty="0"/>
          </a:p>
        </p:txBody>
      </p:sp>
      <p:sp>
        <p:nvSpPr>
          <p:cNvPr id="10" name="TextBox 9">
            <a:extLst>
              <a:ext uri="{FF2B5EF4-FFF2-40B4-BE49-F238E27FC236}">
                <a16:creationId xmlns:a16="http://schemas.microsoft.com/office/drawing/2014/main" id="{3CA9521B-0001-4C83-8998-08E643CE4BC4}"/>
              </a:ext>
            </a:extLst>
          </p:cNvPr>
          <p:cNvSpPr txBox="1"/>
          <p:nvPr/>
        </p:nvSpPr>
        <p:spPr>
          <a:xfrm>
            <a:off x="3718900" y="1884521"/>
            <a:ext cx="432048" cy="230832"/>
          </a:xfrm>
          <a:prstGeom prst="rect">
            <a:avLst/>
          </a:prstGeom>
          <a:solidFill>
            <a:schemeClr val="bg1"/>
          </a:solidFill>
        </p:spPr>
        <p:txBody>
          <a:bodyPr wrap="square" rtlCol="0">
            <a:spAutoFit/>
          </a:bodyPr>
          <a:lstStyle/>
          <a:p>
            <a:r>
              <a:rPr lang="en-US" sz="900" b="1">
                <a:solidFill>
                  <a:srgbClr val="003399"/>
                </a:solidFill>
              </a:rPr>
              <a:t>Yes</a:t>
            </a:r>
            <a:endParaRPr lang="en-GB" sz="900" b="1">
              <a:solidFill>
                <a:srgbClr val="003399"/>
              </a:solidFill>
            </a:endParaRPr>
          </a:p>
        </p:txBody>
      </p:sp>
      <p:sp>
        <p:nvSpPr>
          <p:cNvPr id="11" name="TextBox 10">
            <a:extLst>
              <a:ext uri="{FF2B5EF4-FFF2-40B4-BE49-F238E27FC236}">
                <a16:creationId xmlns:a16="http://schemas.microsoft.com/office/drawing/2014/main" id="{9E6BFC62-A176-41C1-94B2-1E4FB0429DBF}"/>
              </a:ext>
            </a:extLst>
          </p:cNvPr>
          <p:cNvSpPr txBox="1"/>
          <p:nvPr/>
        </p:nvSpPr>
        <p:spPr>
          <a:xfrm>
            <a:off x="5877220" y="1884521"/>
            <a:ext cx="432048" cy="230832"/>
          </a:xfrm>
          <a:prstGeom prst="rect">
            <a:avLst/>
          </a:prstGeom>
          <a:solidFill>
            <a:schemeClr val="bg1"/>
          </a:solidFill>
        </p:spPr>
        <p:txBody>
          <a:bodyPr wrap="square" rtlCol="0">
            <a:spAutoFit/>
          </a:bodyPr>
          <a:lstStyle/>
          <a:p>
            <a:r>
              <a:rPr lang="en-US" sz="900" b="1">
                <a:solidFill>
                  <a:srgbClr val="F6A400"/>
                </a:solidFill>
              </a:rPr>
              <a:t>No</a:t>
            </a:r>
            <a:endParaRPr lang="en-GB" sz="900" b="1">
              <a:solidFill>
                <a:srgbClr val="F6A400"/>
              </a:solidFill>
            </a:endParaRPr>
          </a:p>
        </p:txBody>
      </p:sp>
      <p:sp>
        <p:nvSpPr>
          <p:cNvPr id="12" name="TextBox 11">
            <a:extLst>
              <a:ext uri="{FF2B5EF4-FFF2-40B4-BE49-F238E27FC236}">
                <a16:creationId xmlns:a16="http://schemas.microsoft.com/office/drawing/2014/main" id="{2B83B10D-52E8-4D55-B13A-424BBE517897}"/>
              </a:ext>
            </a:extLst>
          </p:cNvPr>
          <p:cNvSpPr txBox="1"/>
          <p:nvPr/>
        </p:nvSpPr>
        <p:spPr>
          <a:xfrm>
            <a:off x="7564364" y="1914792"/>
            <a:ext cx="891024" cy="230832"/>
          </a:xfrm>
          <a:prstGeom prst="rect">
            <a:avLst/>
          </a:prstGeom>
          <a:solidFill>
            <a:schemeClr val="bg1"/>
          </a:solidFill>
        </p:spPr>
        <p:txBody>
          <a:bodyPr wrap="square" rtlCol="0">
            <a:spAutoFit/>
          </a:bodyPr>
          <a:lstStyle/>
          <a:p>
            <a:r>
              <a:rPr lang="en-US" sz="900" b="1">
                <a:solidFill>
                  <a:srgbClr val="B1B3B4"/>
                </a:solidFill>
              </a:rPr>
              <a:t>Don’t know</a:t>
            </a:r>
            <a:endParaRPr lang="en-GB" sz="900" b="1">
              <a:solidFill>
                <a:srgbClr val="B1B3B4"/>
              </a:solidFill>
            </a:endParaRPr>
          </a:p>
        </p:txBody>
      </p:sp>
      <p:sp>
        <p:nvSpPr>
          <p:cNvPr id="13" name="TextBox 12">
            <a:extLst>
              <a:ext uri="{FF2B5EF4-FFF2-40B4-BE49-F238E27FC236}">
                <a16:creationId xmlns:a16="http://schemas.microsoft.com/office/drawing/2014/main" id="{06BD75B4-515A-4047-87E5-649E67176D33}"/>
              </a:ext>
            </a:extLst>
          </p:cNvPr>
          <p:cNvSpPr txBox="1"/>
          <p:nvPr/>
        </p:nvSpPr>
        <p:spPr>
          <a:xfrm>
            <a:off x="2748002" y="4487537"/>
            <a:ext cx="3901509" cy="461665"/>
          </a:xfrm>
          <a:prstGeom prst="rect">
            <a:avLst/>
          </a:prstGeom>
          <a:noFill/>
        </p:spPr>
        <p:txBody>
          <a:bodyPr wrap="square">
            <a:spAutoFit/>
          </a:bodyPr>
          <a:lstStyle/>
          <a:p>
            <a:r>
              <a:rPr lang="pt-BR" sz="1200" b="0" i="0" dirty="0">
                <a:solidFill>
                  <a:srgbClr val="ACC700"/>
                </a:solidFill>
                <a:effectLst/>
                <a:latin typeface="Corbel" panose="020B0503020204020204" pitchFamily="34" charset="0"/>
              </a:rPr>
              <a:t>Base: all respondents, EU27 (n=25 683)</a:t>
            </a:r>
            <a:r>
              <a:rPr lang="pt-BR" sz="1200" dirty="0">
                <a:solidFill>
                  <a:srgbClr val="ACC700"/>
                </a:solidFill>
              </a:rPr>
              <a:t> </a:t>
            </a:r>
            <a:br>
              <a:rPr lang="pt-BR" sz="1200" dirty="0">
                <a:solidFill>
                  <a:srgbClr val="ACC700"/>
                </a:solidFill>
              </a:rPr>
            </a:br>
            <a:endParaRPr lang="en-GB" sz="1200" dirty="0">
              <a:solidFill>
                <a:srgbClr val="ACC700"/>
              </a:solidFill>
            </a:endParaRPr>
          </a:p>
        </p:txBody>
      </p:sp>
    </p:spTree>
    <p:extLst>
      <p:ext uri="{BB962C8B-B14F-4D97-AF65-F5344CB8AC3E}">
        <p14:creationId xmlns:p14="http://schemas.microsoft.com/office/powerpoint/2010/main" val="1990212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z="2400"/>
              <a:t>Facts and figures – use of digital technologies</a:t>
            </a:r>
            <a:endParaRPr lang="el-GR" sz="2400"/>
          </a:p>
        </p:txBody>
      </p:sp>
      <p:pic>
        <p:nvPicPr>
          <p:cNvPr id="5" name="Content Placeholder 5">
            <a:extLst>
              <a:ext uri="{FF2B5EF4-FFF2-40B4-BE49-F238E27FC236}">
                <a16:creationId xmlns:a16="http://schemas.microsoft.com/office/drawing/2014/main" id="{4ACB324F-A4C7-4496-8C93-71BB8D7406A2}"/>
              </a:ext>
            </a:extLst>
          </p:cNvPr>
          <p:cNvPicPr>
            <a:picLocks noGrp="1" noChangeAspect="1"/>
          </p:cNvPicPr>
          <p:nvPr>
            <p:ph sz="half" idx="1"/>
          </p:nvPr>
        </p:nvPicPr>
        <p:blipFill rotWithShape="1">
          <a:blip r:embed="rId3"/>
          <a:srcRect l="25879" t="29015" r="9286" b="9659"/>
          <a:stretch/>
        </p:blipFill>
        <p:spPr>
          <a:xfrm>
            <a:off x="3518862" y="1947738"/>
            <a:ext cx="4538382" cy="2235266"/>
          </a:xfrm>
          <a:prstGeom prst="rect">
            <a:avLst/>
          </a:prstGeom>
        </p:spPr>
      </p:pic>
      <p:sp>
        <p:nvSpPr>
          <p:cNvPr id="6" name="TextBox 5">
            <a:extLst>
              <a:ext uri="{FF2B5EF4-FFF2-40B4-BE49-F238E27FC236}">
                <a16:creationId xmlns:a16="http://schemas.microsoft.com/office/drawing/2014/main" id="{B7D767C6-6733-4E13-A49D-DF9046A71893}"/>
              </a:ext>
            </a:extLst>
          </p:cNvPr>
          <p:cNvSpPr txBox="1"/>
          <p:nvPr/>
        </p:nvSpPr>
        <p:spPr>
          <a:xfrm>
            <a:off x="473556" y="756861"/>
            <a:ext cx="7653766" cy="592470"/>
          </a:xfrm>
          <a:prstGeom prst="rect">
            <a:avLst/>
          </a:prstGeom>
          <a:noFill/>
        </p:spPr>
        <p:txBody>
          <a:bodyPr wrap="square" rtlCol="0">
            <a:spAutoFit/>
          </a:bodyPr>
          <a:lstStyle/>
          <a:p>
            <a:pPr lvl="0" defTabSz="257175">
              <a:spcBef>
                <a:spcPts val="338"/>
              </a:spcBef>
              <a:buClr>
                <a:srgbClr val="003399"/>
              </a:buClr>
            </a:pPr>
            <a:r>
              <a:rPr lang="en-GB" sz="1400" b="1">
                <a:solidFill>
                  <a:srgbClr val="ACC700"/>
                </a:solidFill>
              </a:rPr>
              <a:t>EU-OSHA, OSH Pulse 2022</a:t>
            </a:r>
          </a:p>
          <a:p>
            <a:pPr lvl="0" defTabSz="257175">
              <a:spcBef>
                <a:spcPts val="338"/>
              </a:spcBef>
              <a:buClr>
                <a:srgbClr val="003399"/>
              </a:buClr>
            </a:pPr>
            <a:r>
              <a:rPr lang="en-US" sz="1600" b="1">
                <a:solidFill>
                  <a:schemeClr val="tx2"/>
                </a:solidFill>
                <a:latin typeface="Arial" panose="020B0604020202020204" pitchFamily="34" charset="0"/>
                <a:ea typeface="SimSun" panose="02010600030101010101" pitchFamily="2" charset="-122"/>
                <a:cs typeface="Times New Roman" panose="02020603050405020304" pitchFamily="18" charset="0"/>
              </a:rPr>
              <a:t>Would you say that the use of digital technologies in your workplace… ?</a:t>
            </a:r>
            <a:endParaRPr lang="en-GB" sz="1600" b="1">
              <a:solidFill>
                <a:schemeClr val="tx2"/>
              </a:solidFill>
              <a:latin typeface="Arial" panose="020B0604020202020204" pitchFamily="34" charset="0"/>
              <a:ea typeface="SimSun" panose="02010600030101010101" pitchFamily="2" charset="-122"/>
              <a:cs typeface="Times New Roman" panose="02020603050405020304" pitchFamily="18" charset="0"/>
            </a:endParaRPr>
          </a:p>
        </p:txBody>
      </p:sp>
      <p:sp>
        <p:nvSpPr>
          <p:cNvPr id="7" name="TextBox 6">
            <a:extLst>
              <a:ext uri="{FF2B5EF4-FFF2-40B4-BE49-F238E27FC236}">
                <a16:creationId xmlns:a16="http://schemas.microsoft.com/office/drawing/2014/main" id="{CD9EB1F8-4303-4227-93FB-D59885D60D4A}"/>
              </a:ext>
            </a:extLst>
          </p:cNvPr>
          <p:cNvSpPr txBox="1"/>
          <p:nvPr/>
        </p:nvSpPr>
        <p:spPr>
          <a:xfrm>
            <a:off x="3923928" y="1707246"/>
            <a:ext cx="432048" cy="230832"/>
          </a:xfrm>
          <a:prstGeom prst="rect">
            <a:avLst/>
          </a:prstGeom>
          <a:solidFill>
            <a:schemeClr val="bg1"/>
          </a:solidFill>
        </p:spPr>
        <p:txBody>
          <a:bodyPr wrap="square" rtlCol="0">
            <a:spAutoFit/>
          </a:bodyPr>
          <a:lstStyle/>
          <a:p>
            <a:r>
              <a:rPr lang="en-US" sz="900" b="1">
                <a:solidFill>
                  <a:srgbClr val="003399"/>
                </a:solidFill>
              </a:rPr>
              <a:t>Yes</a:t>
            </a:r>
            <a:endParaRPr lang="en-GB" sz="900" b="1">
              <a:solidFill>
                <a:srgbClr val="003399"/>
              </a:solidFill>
            </a:endParaRPr>
          </a:p>
        </p:txBody>
      </p:sp>
      <p:sp>
        <p:nvSpPr>
          <p:cNvPr id="8" name="TextBox 7">
            <a:extLst>
              <a:ext uri="{FF2B5EF4-FFF2-40B4-BE49-F238E27FC236}">
                <a16:creationId xmlns:a16="http://schemas.microsoft.com/office/drawing/2014/main" id="{EE65B9FC-30DA-432C-9529-BF3325091EA4}"/>
              </a:ext>
            </a:extLst>
          </p:cNvPr>
          <p:cNvSpPr txBox="1"/>
          <p:nvPr/>
        </p:nvSpPr>
        <p:spPr>
          <a:xfrm>
            <a:off x="6084168" y="1724522"/>
            <a:ext cx="432048" cy="230832"/>
          </a:xfrm>
          <a:prstGeom prst="rect">
            <a:avLst/>
          </a:prstGeom>
          <a:solidFill>
            <a:schemeClr val="bg1"/>
          </a:solidFill>
        </p:spPr>
        <p:txBody>
          <a:bodyPr wrap="square" rtlCol="0">
            <a:spAutoFit/>
          </a:bodyPr>
          <a:lstStyle/>
          <a:p>
            <a:r>
              <a:rPr lang="en-US" sz="900" b="1">
                <a:solidFill>
                  <a:srgbClr val="F6A400"/>
                </a:solidFill>
              </a:rPr>
              <a:t>No</a:t>
            </a:r>
            <a:endParaRPr lang="en-GB" sz="900" b="1">
              <a:solidFill>
                <a:srgbClr val="F6A400"/>
              </a:solidFill>
            </a:endParaRPr>
          </a:p>
        </p:txBody>
      </p:sp>
      <p:sp>
        <p:nvSpPr>
          <p:cNvPr id="9" name="TextBox 8">
            <a:extLst>
              <a:ext uri="{FF2B5EF4-FFF2-40B4-BE49-F238E27FC236}">
                <a16:creationId xmlns:a16="http://schemas.microsoft.com/office/drawing/2014/main" id="{44F2618E-2AFF-46E5-A020-180D2E9ECB54}"/>
              </a:ext>
            </a:extLst>
          </p:cNvPr>
          <p:cNvSpPr txBox="1"/>
          <p:nvPr/>
        </p:nvSpPr>
        <p:spPr>
          <a:xfrm>
            <a:off x="7220130" y="1711341"/>
            <a:ext cx="891024" cy="230832"/>
          </a:xfrm>
          <a:prstGeom prst="rect">
            <a:avLst/>
          </a:prstGeom>
          <a:solidFill>
            <a:schemeClr val="bg1"/>
          </a:solidFill>
        </p:spPr>
        <p:txBody>
          <a:bodyPr wrap="square" rtlCol="0">
            <a:spAutoFit/>
          </a:bodyPr>
          <a:lstStyle/>
          <a:p>
            <a:r>
              <a:rPr lang="en-US" sz="900" b="1">
                <a:solidFill>
                  <a:srgbClr val="B1B3B4"/>
                </a:solidFill>
              </a:rPr>
              <a:t>Don’t know</a:t>
            </a:r>
            <a:endParaRPr lang="en-GB" sz="900" b="1">
              <a:solidFill>
                <a:srgbClr val="B1B3B4"/>
              </a:solidFill>
            </a:endParaRPr>
          </a:p>
        </p:txBody>
      </p:sp>
      <p:sp>
        <p:nvSpPr>
          <p:cNvPr id="10" name="TextBox 9">
            <a:extLst>
              <a:ext uri="{FF2B5EF4-FFF2-40B4-BE49-F238E27FC236}">
                <a16:creationId xmlns:a16="http://schemas.microsoft.com/office/drawing/2014/main" id="{2549BCA0-5F95-46B6-A88F-2E511C689D12}"/>
              </a:ext>
            </a:extLst>
          </p:cNvPr>
          <p:cNvSpPr txBox="1"/>
          <p:nvPr/>
        </p:nvSpPr>
        <p:spPr>
          <a:xfrm>
            <a:off x="1187624" y="2079180"/>
            <a:ext cx="1944216" cy="369332"/>
          </a:xfrm>
          <a:prstGeom prst="rect">
            <a:avLst/>
          </a:prstGeom>
          <a:noFill/>
        </p:spPr>
        <p:txBody>
          <a:bodyPr wrap="square" rtlCol="0">
            <a:spAutoFit/>
          </a:bodyPr>
          <a:lstStyle/>
          <a:p>
            <a:r>
              <a:rPr lang="en-US" sz="900" dirty="0"/>
              <a:t>Determine the speed or pace of your work</a:t>
            </a:r>
            <a:endParaRPr lang="en-GB" sz="900" dirty="0"/>
          </a:p>
        </p:txBody>
      </p:sp>
      <p:sp>
        <p:nvSpPr>
          <p:cNvPr id="11" name="TextBox 10">
            <a:extLst>
              <a:ext uri="{FF2B5EF4-FFF2-40B4-BE49-F238E27FC236}">
                <a16:creationId xmlns:a16="http://schemas.microsoft.com/office/drawing/2014/main" id="{E55AD441-DF02-4333-809F-16354A81043E}"/>
              </a:ext>
            </a:extLst>
          </p:cNvPr>
          <p:cNvSpPr txBox="1"/>
          <p:nvPr/>
        </p:nvSpPr>
        <p:spPr>
          <a:xfrm>
            <a:off x="1187624" y="2561092"/>
            <a:ext cx="1944216" cy="230832"/>
          </a:xfrm>
          <a:prstGeom prst="rect">
            <a:avLst/>
          </a:prstGeom>
          <a:noFill/>
        </p:spPr>
        <p:txBody>
          <a:bodyPr wrap="square" rtlCol="0">
            <a:spAutoFit/>
          </a:bodyPr>
          <a:lstStyle/>
          <a:p>
            <a:r>
              <a:rPr lang="en-US" sz="900" dirty="0"/>
              <a:t>Results in you working alone</a:t>
            </a:r>
            <a:endParaRPr lang="en-GB" sz="900" dirty="0"/>
          </a:p>
        </p:txBody>
      </p:sp>
      <p:sp>
        <p:nvSpPr>
          <p:cNvPr id="12" name="TextBox 11">
            <a:extLst>
              <a:ext uri="{FF2B5EF4-FFF2-40B4-BE49-F238E27FC236}">
                <a16:creationId xmlns:a16="http://schemas.microsoft.com/office/drawing/2014/main" id="{9C785D0A-28BD-4879-9FB2-FDBA54C688A1}"/>
              </a:ext>
            </a:extLst>
          </p:cNvPr>
          <p:cNvSpPr txBox="1"/>
          <p:nvPr/>
        </p:nvSpPr>
        <p:spPr>
          <a:xfrm>
            <a:off x="1187624" y="2942487"/>
            <a:ext cx="1944216" cy="369332"/>
          </a:xfrm>
          <a:prstGeom prst="rect">
            <a:avLst/>
          </a:prstGeom>
          <a:noFill/>
        </p:spPr>
        <p:txBody>
          <a:bodyPr wrap="square" rtlCol="0">
            <a:spAutoFit/>
          </a:bodyPr>
          <a:lstStyle/>
          <a:p>
            <a:r>
              <a:rPr lang="en-US" sz="900" dirty="0"/>
              <a:t>Increase surveillance of you at work</a:t>
            </a:r>
            <a:endParaRPr lang="en-GB" sz="900" dirty="0"/>
          </a:p>
        </p:txBody>
      </p:sp>
      <p:sp>
        <p:nvSpPr>
          <p:cNvPr id="13" name="TextBox 12">
            <a:extLst>
              <a:ext uri="{FF2B5EF4-FFF2-40B4-BE49-F238E27FC236}">
                <a16:creationId xmlns:a16="http://schemas.microsoft.com/office/drawing/2014/main" id="{E063668C-0E0A-4F37-A30A-7D6FA4AC615E}"/>
              </a:ext>
            </a:extLst>
          </p:cNvPr>
          <p:cNvSpPr txBox="1"/>
          <p:nvPr/>
        </p:nvSpPr>
        <p:spPr>
          <a:xfrm>
            <a:off x="1187624" y="3436476"/>
            <a:ext cx="1944216" cy="230832"/>
          </a:xfrm>
          <a:prstGeom prst="rect">
            <a:avLst/>
          </a:prstGeom>
          <a:noFill/>
        </p:spPr>
        <p:txBody>
          <a:bodyPr wrap="square" rtlCol="0">
            <a:spAutoFit/>
          </a:bodyPr>
          <a:lstStyle/>
          <a:p>
            <a:r>
              <a:rPr lang="en-US" sz="900" dirty="0"/>
              <a:t>Increase your workload</a:t>
            </a:r>
            <a:endParaRPr lang="en-GB" sz="900" dirty="0"/>
          </a:p>
        </p:txBody>
      </p:sp>
      <p:sp>
        <p:nvSpPr>
          <p:cNvPr id="14" name="TextBox 13">
            <a:extLst>
              <a:ext uri="{FF2B5EF4-FFF2-40B4-BE49-F238E27FC236}">
                <a16:creationId xmlns:a16="http://schemas.microsoft.com/office/drawing/2014/main" id="{78025175-A2BD-45D1-BB47-70ECA0F801FF}"/>
              </a:ext>
            </a:extLst>
          </p:cNvPr>
          <p:cNvSpPr txBox="1"/>
          <p:nvPr/>
        </p:nvSpPr>
        <p:spPr>
          <a:xfrm>
            <a:off x="1187624" y="3824679"/>
            <a:ext cx="1944216" cy="230832"/>
          </a:xfrm>
          <a:prstGeom prst="rect">
            <a:avLst/>
          </a:prstGeom>
          <a:noFill/>
        </p:spPr>
        <p:txBody>
          <a:bodyPr wrap="square" rtlCol="0">
            <a:spAutoFit/>
          </a:bodyPr>
          <a:lstStyle/>
          <a:p>
            <a:r>
              <a:rPr lang="en-US" sz="900" dirty="0"/>
              <a:t>Reduce your autonomy at work</a:t>
            </a:r>
            <a:endParaRPr lang="en-GB" sz="900" dirty="0"/>
          </a:p>
        </p:txBody>
      </p:sp>
      <p:sp>
        <p:nvSpPr>
          <p:cNvPr id="15" name="TextBox 14">
            <a:extLst>
              <a:ext uri="{FF2B5EF4-FFF2-40B4-BE49-F238E27FC236}">
                <a16:creationId xmlns:a16="http://schemas.microsoft.com/office/drawing/2014/main" id="{115E490F-D5DD-407A-8B1A-2EF70735D85C}"/>
              </a:ext>
            </a:extLst>
          </p:cNvPr>
          <p:cNvSpPr txBox="1"/>
          <p:nvPr/>
        </p:nvSpPr>
        <p:spPr>
          <a:xfrm>
            <a:off x="3217208" y="4484959"/>
            <a:ext cx="2709583" cy="461665"/>
          </a:xfrm>
          <a:prstGeom prst="rect">
            <a:avLst/>
          </a:prstGeom>
          <a:noFill/>
        </p:spPr>
        <p:txBody>
          <a:bodyPr wrap="square">
            <a:spAutoFit/>
          </a:bodyPr>
          <a:lstStyle/>
          <a:p>
            <a:r>
              <a:rPr lang="pt-BR" sz="1200" b="0" i="0" dirty="0">
                <a:solidFill>
                  <a:srgbClr val="ACC700"/>
                </a:solidFill>
                <a:effectLst/>
                <a:latin typeface="Corbel" panose="020B0503020204020204" pitchFamily="34" charset="0"/>
              </a:rPr>
              <a:t>Base: all respondents, EU27 (n=25 683)</a:t>
            </a:r>
            <a:r>
              <a:rPr lang="pt-BR" sz="1200" dirty="0">
                <a:solidFill>
                  <a:srgbClr val="ACC700"/>
                </a:solidFill>
              </a:rPr>
              <a:t> </a:t>
            </a:r>
            <a:br>
              <a:rPr lang="pt-BR" sz="1200" dirty="0"/>
            </a:br>
            <a:endParaRPr lang="en-GB" sz="1200" dirty="0"/>
          </a:p>
        </p:txBody>
      </p:sp>
    </p:spTree>
    <p:extLst>
      <p:ext uri="{BB962C8B-B14F-4D97-AF65-F5344CB8AC3E}">
        <p14:creationId xmlns:p14="http://schemas.microsoft.com/office/powerpoint/2010/main" val="104596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z="2400"/>
              <a:t>Facts and figures – home-based telework</a:t>
            </a:r>
            <a:endParaRPr lang="el-GR" sz="2400"/>
          </a:p>
        </p:txBody>
      </p:sp>
      <p:sp>
        <p:nvSpPr>
          <p:cNvPr id="5" name="TextBox 4">
            <a:extLst>
              <a:ext uri="{FF2B5EF4-FFF2-40B4-BE49-F238E27FC236}">
                <a16:creationId xmlns:a16="http://schemas.microsoft.com/office/drawing/2014/main" id="{B8654F7D-FE3F-4E66-ADCC-E6D31662FD2C}"/>
              </a:ext>
            </a:extLst>
          </p:cNvPr>
          <p:cNvSpPr txBox="1"/>
          <p:nvPr/>
        </p:nvSpPr>
        <p:spPr>
          <a:xfrm>
            <a:off x="683568" y="915566"/>
            <a:ext cx="6786296" cy="3331681"/>
          </a:xfrm>
          <a:prstGeom prst="rect">
            <a:avLst/>
          </a:prstGeom>
          <a:noFill/>
        </p:spPr>
        <p:txBody>
          <a:bodyPr wrap="square" rtlCol="0">
            <a:spAutoFit/>
          </a:bodyPr>
          <a:lstStyle/>
          <a:p>
            <a:r>
              <a:rPr lang="en-GB" sz="1600" b="1" dirty="0">
                <a:solidFill>
                  <a:srgbClr val="ACC700"/>
                </a:solidFill>
              </a:rPr>
              <a:t>EU-OSHA, OSH Pulse 2022</a:t>
            </a:r>
          </a:p>
          <a:p>
            <a:pPr marL="342900" indent="-342900">
              <a:buFont typeface="Arial" panose="020B0604020202020204" pitchFamily="34" charset="0"/>
              <a:buChar char="•"/>
            </a:pPr>
            <a:r>
              <a:rPr lang="en-GB" sz="1600" b="1" dirty="0">
                <a:solidFill>
                  <a:schemeClr val="accent1"/>
                </a:solidFill>
              </a:rPr>
              <a:t>17% of workers worked mostly from home in 2022 </a:t>
            </a:r>
          </a:p>
          <a:p>
            <a:pPr marL="342900" indent="-342900">
              <a:buFont typeface="Arial" panose="020B0604020202020204" pitchFamily="34" charset="0"/>
              <a:buChar char="•"/>
            </a:pPr>
            <a:r>
              <a:rPr lang="en-US" sz="1600" b="1" dirty="0">
                <a:solidFill>
                  <a:schemeClr val="accent1"/>
                </a:solidFill>
              </a:rPr>
              <a:t>90% of them using laptops, tablets, smartphones </a:t>
            </a:r>
          </a:p>
          <a:p>
            <a:pPr marL="342900" indent="-342900">
              <a:buFont typeface="Arial" panose="020B0604020202020204" pitchFamily="34" charset="0"/>
              <a:buChar char="•"/>
            </a:pPr>
            <a:r>
              <a:rPr lang="en-US" sz="1600" b="1" dirty="0">
                <a:solidFill>
                  <a:schemeClr val="accent1"/>
                </a:solidFill>
              </a:rPr>
              <a:t>Home-based remote workers are less likely to report a lack of autonomy, or influence over the work pace or work processes (14.4%) when compared to the total of workers</a:t>
            </a:r>
          </a:p>
          <a:p>
            <a:pPr marL="342900" indent="-342900">
              <a:buFont typeface="Arial" panose="020B0604020202020204" pitchFamily="34" charset="0"/>
              <a:buChar char="•"/>
            </a:pPr>
            <a:endParaRPr lang="en-GB" sz="1600" b="1" dirty="0">
              <a:solidFill>
                <a:schemeClr val="accent1"/>
              </a:solidFill>
            </a:endParaRPr>
          </a:p>
          <a:p>
            <a:pPr lvl="0" defTabSz="257175">
              <a:spcBef>
                <a:spcPts val="338"/>
              </a:spcBef>
              <a:buClr>
                <a:srgbClr val="003399"/>
              </a:buClr>
            </a:pPr>
            <a:r>
              <a:rPr lang="en-GB" sz="1600" b="1" dirty="0">
                <a:solidFill>
                  <a:srgbClr val="ACC700"/>
                </a:solidFill>
              </a:rPr>
              <a:t>EU-OSHA, ESENER 2019</a:t>
            </a:r>
          </a:p>
          <a:p>
            <a:pPr marL="800100" lvl="1" indent="-342900">
              <a:buFont typeface="Arial" panose="020B0604020202020204" pitchFamily="34" charset="0"/>
              <a:buChar char="•"/>
            </a:pPr>
            <a:r>
              <a:rPr lang="en-GB" sz="1600" b="1" dirty="0">
                <a:solidFill>
                  <a:schemeClr val="accent1"/>
                </a:solidFill>
              </a:rPr>
              <a:t>12% of EU workplaces in 2019 allowed employees to work from home using digital technologies</a:t>
            </a:r>
          </a:p>
          <a:p>
            <a:pPr marL="800100" lvl="1" indent="-342900">
              <a:buFont typeface="Arial" panose="020B0604020202020204" pitchFamily="34" charset="0"/>
              <a:buChar char="•"/>
            </a:pPr>
            <a:r>
              <a:rPr lang="en-US" sz="1600" b="1" dirty="0">
                <a:solidFill>
                  <a:schemeClr val="accent1"/>
                </a:solidFill>
              </a:rPr>
              <a:t>75% of EU workplaces carry out risk assessment on regular basis but only 31% of those allowing home-based telework cover also homes</a:t>
            </a:r>
            <a:endParaRPr lang="en-GB" sz="1600" b="1" dirty="0">
              <a:solidFill>
                <a:schemeClr val="accent1"/>
              </a:solidFill>
            </a:endParaRPr>
          </a:p>
        </p:txBody>
      </p:sp>
    </p:spTree>
    <p:extLst>
      <p:ext uri="{BB962C8B-B14F-4D97-AF65-F5344CB8AC3E}">
        <p14:creationId xmlns:p14="http://schemas.microsoft.com/office/powerpoint/2010/main" val="2209634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z="2400"/>
              <a:t>Facts and figures – Psychosocial risks</a:t>
            </a:r>
            <a:endParaRPr lang="el-GR" sz="2400"/>
          </a:p>
        </p:txBody>
      </p:sp>
      <p:sp>
        <p:nvSpPr>
          <p:cNvPr id="4" name="TextBox 3"/>
          <p:cNvSpPr txBox="1"/>
          <p:nvPr/>
        </p:nvSpPr>
        <p:spPr>
          <a:xfrm>
            <a:off x="480317" y="915988"/>
            <a:ext cx="6768752" cy="2231380"/>
          </a:xfrm>
          <a:prstGeom prst="rect">
            <a:avLst/>
          </a:prstGeom>
          <a:noFill/>
        </p:spPr>
        <p:txBody>
          <a:bodyPr wrap="square" rtlCol="0">
            <a:spAutoFit/>
          </a:bodyPr>
          <a:lstStyle/>
          <a:p>
            <a:pPr lvl="0" defTabSz="257175">
              <a:spcBef>
                <a:spcPts val="338"/>
              </a:spcBef>
              <a:buClr>
                <a:srgbClr val="003399"/>
              </a:buClr>
            </a:pPr>
            <a:r>
              <a:rPr lang="en-GB" sz="1400" b="1" dirty="0">
                <a:solidFill>
                  <a:srgbClr val="ACC700"/>
                </a:solidFill>
              </a:rPr>
              <a:t>EU-OSHA, ESENER 2019</a:t>
            </a:r>
          </a:p>
          <a:p>
            <a:pPr lvl="0" defTabSz="257175">
              <a:spcBef>
                <a:spcPts val="338"/>
              </a:spcBef>
              <a:buClr>
                <a:srgbClr val="003399"/>
              </a:buClr>
            </a:pPr>
            <a:endParaRPr lang="en-GB" sz="1400" b="1" dirty="0">
              <a:solidFill>
                <a:srgbClr val="ACC700"/>
              </a:solidFill>
            </a:endParaRPr>
          </a:p>
          <a:p>
            <a:pPr lvl="0" defTabSz="257175">
              <a:spcBef>
                <a:spcPts val="338"/>
              </a:spcBef>
              <a:buClr>
                <a:srgbClr val="003399"/>
              </a:buClr>
            </a:pPr>
            <a:r>
              <a:rPr lang="en-GB" sz="1600" b="1" dirty="0">
                <a:solidFill>
                  <a:srgbClr val="003399"/>
                </a:solidFill>
                <a:latin typeface="Arial" panose="020B0604020202020204" pitchFamily="34" charset="0"/>
                <a:ea typeface="SimSun" panose="02010600030101010101" pitchFamily="2" charset="-122"/>
                <a:cs typeface="Times New Roman" panose="02020603050405020304" pitchFamily="18" charset="0"/>
              </a:rPr>
              <a:t>Psychosocial risks most commonly associated with digital technologies</a:t>
            </a:r>
            <a:r>
              <a:rPr lang="en-GB" sz="1600" b="1" dirty="0">
                <a:solidFill>
                  <a:srgbClr val="003399"/>
                </a:solidFill>
              </a:rPr>
              <a:t>: </a:t>
            </a:r>
          </a:p>
          <a:p>
            <a:pPr marL="342900" lvl="0" indent="-342900" defTabSz="257175">
              <a:spcBef>
                <a:spcPts val="338"/>
              </a:spcBef>
              <a:buClr>
                <a:srgbClr val="003399"/>
              </a:buClr>
              <a:buFont typeface="Arial" panose="020B0604020202020204" pitchFamily="34" charset="0"/>
              <a:buChar char="•"/>
            </a:pPr>
            <a:r>
              <a:rPr lang="en-GB" sz="1600" b="1" dirty="0">
                <a:solidFill>
                  <a:srgbClr val="003399"/>
                </a:solidFill>
              </a:rPr>
              <a:t>time pressure</a:t>
            </a:r>
          </a:p>
          <a:p>
            <a:pPr marL="342900" lvl="0" indent="-342900" defTabSz="257175">
              <a:spcBef>
                <a:spcPts val="338"/>
              </a:spcBef>
              <a:buClr>
                <a:srgbClr val="003399"/>
              </a:buClr>
              <a:buFont typeface="Arial" panose="020B0604020202020204" pitchFamily="34" charset="0"/>
              <a:buChar char="•"/>
            </a:pPr>
            <a:r>
              <a:rPr lang="en-GB" sz="1600" b="1" dirty="0">
                <a:solidFill>
                  <a:srgbClr val="003399"/>
                </a:solidFill>
              </a:rPr>
              <a:t>long/irregular working hours</a:t>
            </a:r>
          </a:p>
          <a:p>
            <a:pPr marL="342900" lvl="0" indent="-342900" defTabSz="257175">
              <a:spcBef>
                <a:spcPts val="338"/>
              </a:spcBef>
              <a:buClr>
                <a:srgbClr val="003399"/>
              </a:buClr>
              <a:buFont typeface="Arial" panose="020B0604020202020204" pitchFamily="34" charset="0"/>
              <a:buChar char="•"/>
            </a:pPr>
            <a:r>
              <a:rPr lang="en-GB" sz="1600" b="1" dirty="0">
                <a:solidFill>
                  <a:srgbClr val="003399"/>
                </a:solidFill>
              </a:rPr>
              <a:t>poor communication/cooperation</a:t>
            </a:r>
          </a:p>
          <a:p>
            <a:pPr marL="342900" lvl="0" indent="-342900" defTabSz="257175">
              <a:spcBef>
                <a:spcPts val="338"/>
              </a:spcBef>
              <a:buClr>
                <a:srgbClr val="003399"/>
              </a:buClr>
              <a:buFont typeface="Arial" panose="020B0604020202020204" pitchFamily="34" charset="0"/>
              <a:buChar char="•"/>
            </a:pPr>
            <a:r>
              <a:rPr lang="en-GB" sz="1600" b="1" dirty="0">
                <a:solidFill>
                  <a:srgbClr val="003399"/>
                </a:solidFill>
              </a:rPr>
              <a:t>job insecurity</a:t>
            </a:r>
          </a:p>
        </p:txBody>
      </p:sp>
    </p:spTree>
    <p:extLst>
      <p:ext uri="{BB962C8B-B14F-4D97-AF65-F5344CB8AC3E}">
        <p14:creationId xmlns:p14="http://schemas.microsoft.com/office/powerpoint/2010/main" val="2469250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9999" y="123478"/>
            <a:ext cx="6642281" cy="461665"/>
          </a:xfrm>
          <a:prstGeom prst="rect">
            <a:avLst/>
          </a:prstGeom>
          <a:noFill/>
        </p:spPr>
        <p:txBody>
          <a:bodyPr wrap="square" rtlCol="0">
            <a:spAutoFit/>
          </a:bodyPr>
          <a:lstStyle/>
          <a:p>
            <a:r>
              <a:rPr lang="en-US" sz="2400" b="1">
                <a:solidFill>
                  <a:schemeClr val="accent1"/>
                </a:solidFill>
              </a:rPr>
              <a:t>Facts and figures – psychosocial risks</a:t>
            </a:r>
            <a:endParaRPr lang="el-GR" sz="2400" b="1">
              <a:solidFill>
                <a:schemeClr val="accent1"/>
              </a:solidFill>
            </a:endParaRPr>
          </a:p>
        </p:txBody>
      </p:sp>
      <p:graphicFrame>
        <p:nvGraphicFramePr>
          <p:cNvPr id="13" name="Chart 12">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298492889"/>
              </p:ext>
            </p:extLst>
          </p:nvPr>
        </p:nvGraphicFramePr>
        <p:xfrm>
          <a:off x="1821518" y="1040290"/>
          <a:ext cx="6333594" cy="3979732"/>
        </p:xfrm>
        <a:graphic>
          <a:graphicData uri="http://schemas.openxmlformats.org/drawingml/2006/chart">
            <c:chart xmlns:c="http://schemas.openxmlformats.org/drawingml/2006/chart" xmlns:r="http://schemas.openxmlformats.org/officeDocument/2006/relationships" r:id="rId3"/>
          </a:graphicData>
        </a:graphic>
      </p:graphicFrame>
      <p:sp>
        <p:nvSpPr>
          <p:cNvPr id="15" name="Τίτλος 1">
            <a:extLst>
              <a:ext uri="{FF2B5EF4-FFF2-40B4-BE49-F238E27FC236}">
                <a16:creationId xmlns:a16="http://schemas.microsoft.com/office/drawing/2014/main" id="{63BC0F4A-E9EB-46D7-9E38-915E0FE9827C}"/>
              </a:ext>
            </a:extLst>
          </p:cNvPr>
          <p:cNvSpPr txBox="1">
            <a:spLocks/>
          </p:cNvSpPr>
          <p:nvPr/>
        </p:nvSpPr>
        <p:spPr>
          <a:xfrm>
            <a:off x="650024" y="708247"/>
            <a:ext cx="8145203" cy="461665"/>
          </a:xfrm>
          <a:prstGeom prst="rect">
            <a:avLst/>
          </a:prstGeom>
        </p:spPr>
        <p:txBody>
          <a:bodyPr vert="horz" lIns="91440" tIns="45720" rIns="91440" bIns="45720" rtlCol="0" anchor="b">
            <a:normAutofit fontScale="92500" lnSpcReduction="10000"/>
          </a:bodyPr>
          <a:lstStyle>
            <a:lvl1pPr algn="l" defTabSz="257175" rtl="0" eaLnBrk="1" latinLnBrk="0" hangingPunct="1">
              <a:spcBef>
                <a:spcPct val="0"/>
              </a:spcBef>
              <a:buNone/>
              <a:defRPr sz="135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600"/>
              </a:spcBef>
              <a:spcAft>
                <a:spcPts val="600"/>
              </a:spcAft>
            </a:pPr>
            <a:r>
              <a:rPr lang="en-GB" sz="1600" dirty="0">
                <a:solidFill>
                  <a:srgbClr val="ACC700"/>
                </a:solidFill>
              </a:rPr>
              <a:t>EU-OSHA, ESENER 2019</a:t>
            </a:r>
            <a:br>
              <a:rPr lang="en-GB" sz="1400" dirty="0">
                <a:solidFill>
                  <a:srgbClr val="ACC700"/>
                </a:solidFill>
              </a:rPr>
            </a:br>
            <a:r>
              <a:rPr lang="en-GB" sz="1200" dirty="0">
                <a:latin typeface="Arial" panose="020B0604020202020204" pitchFamily="34" charset="0"/>
                <a:ea typeface="SimSun" panose="02010600030101010101" pitchFamily="2" charset="-122"/>
                <a:cs typeface="Times New Roman" panose="02020603050405020304" pitchFamily="18" charset="0"/>
              </a:rPr>
              <a:t>Workplaces reporting psychosocial risks by presence of digital technology, EU27</a:t>
            </a:r>
            <a:endParaRPr lang="el-GR" sz="1200" dirty="0"/>
          </a:p>
        </p:txBody>
      </p:sp>
      <p:graphicFrame>
        <p:nvGraphicFramePr>
          <p:cNvPr id="3" name="Table 2">
            <a:extLst>
              <a:ext uri="{FF2B5EF4-FFF2-40B4-BE49-F238E27FC236}">
                <a16:creationId xmlns:a16="http://schemas.microsoft.com/office/drawing/2014/main" id="{87DB1018-6BE1-4906-A137-24C207EC06F1}"/>
              </a:ext>
            </a:extLst>
          </p:cNvPr>
          <p:cNvGraphicFramePr>
            <a:graphicFrameLocks noGrp="1"/>
          </p:cNvGraphicFramePr>
          <p:nvPr>
            <p:extLst>
              <p:ext uri="{D42A27DB-BD31-4B8C-83A1-F6EECF244321}">
                <p14:modId xmlns:p14="http://schemas.microsoft.com/office/powerpoint/2010/main" val="4097797324"/>
              </p:ext>
            </p:extLst>
          </p:nvPr>
        </p:nvGraphicFramePr>
        <p:xfrm>
          <a:off x="710263" y="1293017"/>
          <a:ext cx="2882900" cy="3300414"/>
        </p:xfrm>
        <a:graphic>
          <a:graphicData uri="http://schemas.openxmlformats.org/drawingml/2006/table">
            <a:tbl>
              <a:tblPr>
                <a:tableStyleId>{5C22544A-7EE6-4342-B048-85BDC9FD1C3A}</a:tableStyleId>
              </a:tblPr>
              <a:tblGrid>
                <a:gridCol w="2222500">
                  <a:extLst>
                    <a:ext uri="{9D8B030D-6E8A-4147-A177-3AD203B41FA5}">
                      <a16:colId xmlns:a16="http://schemas.microsoft.com/office/drawing/2014/main" val="2964977439"/>
                    </a:ext>
                  </a:extLst>
                </a:gridCol>
                <a:gridCol w="660400">
                  <a:extLst>
                    <a:ext uri="{9D8B030D-6E8A-4147-A177-3AD203B41FA5}">
                      <a16:colId xmlns:a16="http://schemas.microsoft.com/office/drawing/2014/main" val="1382755800"/>
                    </a:ext>
                  </a:extLst>
                </a:gridCol>
              </a:tblGrid>
              <a:tr h="338504">
                <a:tc rowSpan="2">
                  <a:txBody>
                    <a:bodyPr/>
                    <a:lstStyle/>
                    <a:p>
                      <a:pPr algn="l" fontAlgn="ctr"/>
                      <a:r>
                        <a:rPr lang="en-US" sz="900" b="1" u="none" strike="noStrike" dirty="0">
                          <a:effectLst/>
                        </a:rPr>
                        <a:t>Personal computers at fixed workplaces</a:t>
                      </a:r>
                      <a:endParaRPr lang="en-US" sz="900" b="1" i="0" u="none" strike="noStrike" dirty="0">
                        <a:solidFill>
                          <a:srgbClr val="222222"/>
                        </a:solidFill>
                        <a:effectLst/>
                        <a:latin typeface="Calibri" panose="020F0502020204030204" pitchFamily="34" charset="0"/>
                      </a:endParaRPr>
                    </a:p>
                  </a:txBody>
                  <a:tcPr marL="9525" marR="9525" marT="9525" marB="0" anchor="ctr"/>
                </a:tc>
                <a:tc>
                  <a:txBody>
                    <a:bodyPr/>
                    <a:lstStyle/>
                    <a:p>
                      <a:pPr algn="ctr" fontAlgn="ctr"/>
                      <a:r>
                        <a:rPr lang="en-GB" sz="900" u="none" strike="noStrike">
                          <a:effectLst/>
                        </a:rPr>
                        <a:t>Not present</a:t>
                      </a:r>
                      <a:endParaRPr lang="en-GB" sz="900" b="0" i="0" u="none" strike="noStrike">
                        <a:solidFill>
                          <a:srgbClr val="22222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27382304"/>
                  </a:ext>
                </a:extLst>
              </a:tr>
              <a:tr h="211565">
                <a:tc vMerge="1">
                  <a:txBody>
                    <a:bodyPr/>
                    <a:lstStyle/>
                    <a:p>
                      <a:endParaRPr lang="en-GB"/>
                    </a:p>
                  </a:txBody>
                  <a:tcPr/>
                </a:tc>
                <a:tc>
                  <a:txBody>
                    <a:bodyPr/>
                    <a:lstStyle/>
                    <a:p>
                      <a:pPr algn="ctr" fontAlgn="ctr"/>
                      <a:r>
                        <a:rPr lang="en-GB" sz="900" u="none" strike="noStrike">
                          <a:effectLst/>
                        </a:rPr>
                        <a:t>Present</a:t>
                      </a:r>
                      <a:endParaRPr lang="en-GB" sz="900" b="0" i="0" u="none" strike="noStrike">
                        <a:solidFill>
                          <a:srgbClr val="22222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40623199"/>
                  </a:ext>
                </a:extLst>
              </a:tr>
              <a:tr h="338504">
                <a:tc rowSpan="2">
                  <a:txBody>
                    <a:bodyPr/>
                    <a:lstStyle/>
                    <a:p>
                      <a:pPr algn="l" fontAlgn="ctr"/>
                      <a:r>
                        <a:rPr lang="en-US" sz="900" b="1" u="none" strike="noStrike" dirty="0">
                          <a:effectLst/>
                        </a:rPr>
                        <a:t>Laptops, tablets, smartphones or other mobile computer devices</a:t>
                      </a:r>
                      <a:endParaRPr lang="en-US" sz="900" b="1" i="0" u="none" strike="noStrike" dirty="0">
                        <a:solidFill>
                          <a:srgbClr val="222222"/>
                        </a:solidFill>
                        <a:effectLst/>
                        <a:latin typeface="Calibri" panose="020F0502020204030204" pitchFamily="34" charset="0"/>
                      </a:endParaRPr>
                    </a:p>
                  </a:txBody>
                  <a:tcPr marL="9525" marR="9525" marT="9525" marB="0" anchor="ctr"/>
                </a:tc>
                <a:tc>
                  <a:txBody>
                    <a:bodyPr/>
                    <a:lstStyle/>
                    <a:p>
                      <a:pPr algn="ctr" fontAlgn="ctr"/>
                      <a:r>
                        <a:rPr lang="en-GB" sz="900" u="none" strike="noStrike" dirty="0">
                          <a:effectLst/>
                        </a:rPr>
                        <a:t>Not present</a:t>
                      </a:r>
                      <a:endParaRPr lang="en-GB" sz="900" b="0" i="0" u="none" strike="noStrike" dirty="0">
                        <a:solidFill>
                          <a:srgbClr val="22222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4489450"/>
                  </a:ext>
                </a:extLst>
              </a:tr>
              <a:tr h="211565">
                <a:tc vMerge="1">
                  <a:txBody>
                    <a:bodyPr/>
                    <a:lstStyle/>
                    <a:p>
                      <a:endParaRPr lang="en-GB"/>
                    </a:p>
                  </a:txBody>
                  <a:tcPr/>
                </a:tc>
                <a:tc>
                  <a:txBody>
                    <a:bodyPr/>
                    <a:lstStyle/>
                    <a:p>
                      <a:pPr algn="ctr" fontAlgn="ctr"/>
                      <a:r>
                        <a:rPr lang="en-GB" sz="900" u="none" strike="noStrike">
                          <a:effectLst/>
                        </a:rPr>
                        <a:t>Present</a:t>
                      </a:r>
                      <a:endParaRPr lang="en-GB" sz="900" b="0" i="0" u="none" strike="noStrike">
                        <a:solidFill>
                          <a:srgbClr val="22222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87665122"/>
                  </a:ext>
                </a:extLst>
              </a:tr>
              <a:tr h="338504">
                <a:tc rowSpan="2">
                  <a:txBody>
                    <a:bodyPr/>
                    <a:lstStyle/>
                    <a:p>
                      <a:pPr algn="l" fontAlgn="ctr"/>
                      <a:r>
                        <a:rPr lang="en-GB" sz="900" b="1" u="none" strike="noStrike" dirty="0">
                          <a:effectLst/>
                        </a:rPr>
                        <a:t>Robots interacting with workers</a:t>
                      </a:r>
                      <a:endParaRPr lang="en-GB" sz="900" b="1" i="0" u="none" strike="noStrike" dirty="0">
                        <a:solidFill>
                          <a:srgbClr val="222222"/>
                        </a:solidFill>
                        <a:effectLst/>
                        <a:latin typeface="Calibri" panose="020F0502020204030204" pitchFamily="34" charset="0"/>
                      </a:endParaRPr>
                    </a:p>
                  </a:txBody>
                  <a:tcPr marL="9525" marR="9525" marT="9525" marB="0" anchor="ctr"/>
                </a:tc>
                <a:tc>
                  <a:txBody>
                    <a:bodyPr/>
                    <a:lstStyle/>
                    <a:p>
                      <a:pPr algn="ctr" fontAlgn="ctr"/>
                      <a:r>
                        <a:rPr lang="en-GB" sz="900" u="none" strike="noStrike">
                          <a:effectLst/>
                        </a:rPr>
                        <a:t>Not present</a:t>
                      </a:r>
                      <a:endParaRPr lang="en-GB" sz="900" b="0" i="0" u="none" strike="noStrike">
                        <a:solidFill>
                          <a:srgbClr val="22222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63743176"/>
                  </a:ext>
                </a:extLst>
              </a:tr>
              <a:tr h="211565">
                <a:tc vMerge="1">
                  <a:txBody>
                    <a:bodyPr/>
                    <a:lstStyle/>
                    <a:p>
                      <a:endParaRPr lang="en-GB"/>
                    </a:p>
                  </a:txBody>
                  <a:tcPr/>
                </a:tc>
                <a:tc>
                  <a:txBody>
                    <a:bodyPr/>
                    <a:lstStyle/>
                    <a:p>
                      <a:pPr algn="ctr" fontAlgn="ctr"/>
                      <a:r>
                        <a:rPr lang="en-GB" sz="900" u="none" strike="noStrike" dirty="0">
                          <a:effectLst/>
                        </a:rPr>
                        <a:t>Present</a:t>
                      </a:r>
                      <a:endParaRPr lang="en-GB" sz="900" b="0" i="0" u="none" strike="noStrike" dirty="0">
                        <a:solidFill>
                          <a:srgbClr val="22222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24117683"/>
                  </a:ext>
                </a:extLst>
              </a:tr>
              <a:tr h="338504">
                <a:tc rowSpan="2">
                  <a:txBody>
                    <a:bodyPr/>
                    <a:lstStyle/>
                    <a:p>
                      <a:pPr algn="l" fontAlgn="ctr"/>
                      <a:r>
                        <a:rPr lang="en-US" sz="900" b="1" u="none" strike="noStrike" dirty="0">
                          <a:effectLst/>
                        </a:rPr>
                        <a:t>Machines, systems or computers determining the content or pace of work</a:t>
                      </a:r>
                      <a:endParaRPr lang="en-US" sz="900" b="1" i="0" u="none" strike="noStrike" dirty="0">
                        <a:solidFill>
                          <a:srgbClr val="222222"/>
                        </a:solidFill>
                        <a:effectLst/>
                        <a:latin typeface="Calibri" panose="020F0502020204030204" pitchFamily="34" charset="0"/>
                      </a:endParaRPr>
                    </a:p>
                  </a:txBody>
                  <a:tcPr marL="9525" marR="9525" marT="9525" marB="0" anchor="ctr"/>
                </a:tc>
                <a:tc>
                  <a:txBody>
                    <a:bodyPr/>
                    <a:lstStyle/>
                    <a:p>
                      <a:pPr algn="ctr" fontAlgn="ctr"/>
                      <a:r>
                        <a:rPr lang="en-GB" sz="900" u="none" strike="noStrike">
                          <a:effectLst/>
                        </a:rPr>
                        <a:t>Not present</a:t>
                      </a:r>
                      <a:endParaRPr lang="en-GB" sz="900" b="0" i="0" u="none" strike="noStrike">
                        <a:solidFill>
                          <a:srgbClr val="22222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91723234"/>
                  </a:ext>
                </a:extLst>
              </a:tr>
              <a:tr h="211565">
                <a:tc vMerge="1">
                  <a:txBody>
                    <a:bodyPr/>
                    <a:lstStyle/>
                    <a:p>
                      <a:endParaRPr lang="en-GB"/>
                    </a:p>
                  </a:txBody>
                  <a:tcPr/>
                </a:tc>
                <a:tc>
                  <a:txBody>
                    <a:bodyPr/>
                    <a:lstStyle/>
                    <a:p>
                      <a:pPr algn="ctr" fontAlgn="ctr"/>
                      <a:r>
                        <a:rPr lang="en-GB" sz="900" u="none" strike="noStrike">
                          <a:effectLst/>
                        </a:rPr>
                        <a:t>Present</a:t>
                      </a:r>
                      <a:endParaRPr lang="en-GB" sz="900" b="0" i="0" u="none" strike="noStrike">
                        <a:solidFill>
                          <a:srgbClr val="22222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76748327"/>
                  </a:ext>
                </a:extLst>
              </a:tr>
              <a:tr h="338504">
                <a:tc rowSpan="2">
                  <a:txBody>
                    <a:bodyPr/>
                    <a:lstStyle/>
                    <a:p>
                      <a:pPr algn="l" fontAlgn="ctr"/>
                      <a:r>
                        <a:rPr lang="en-US" sz="900" b="1" u="none" strike="noStrike" dirty="0">
                          <a:effectLst/>
                        </a:rPr>
                        <a:t>Machines, systems or computers monitoring workers’ performance</a:t>
                      </a:r>
                      <a:endParaRPr lang="en-US" sz="900" b="1" i="0" u="none" strike="noStrike" dirty="0">
                        <a:solidFill>
                          <a:srgbClr val="222222"/>
                        </a:solidFill>
                        <a:effectLst/>
                        <a:latin typeface="Calibri" panose="020F0502020204030204" pitchFamily="34" charset="0"/>
                      </a:endParaRPr>
                    </a:p>
                  </a:txBody>
                  <a:tcPr marL="9525" marR="9525" marT="9525" marB="0" anchor="ctr"/>
                </a:tc>
                <a:tc>
                  <a:txBody>
                    <a:bodyPr/>
                    <a:lstStyle/>
                    <a:p>
                      <a:pPr algn="ctr" fontAlgn="ctr"/>
                      <a:r>
                        <a:rPr lang="en-GB" sz="900" u="none" strike="noStrike">
                          <a:effectLst/>
                        </a:rPr>
                        <a:t>Not present</a:t>
                      </a:r>
                      <a:endParaRPr lang="en-GB" sz="900" b="0" i="0" u="none" strike="noStrike">
                        <a:solidFill>
                          <a:srgbClr val="22222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594843434"/>
                  </a:ext>
                </a:extLst>
              </a:tr>
              <a:tr h="211565">
                <a:tc vMerge="1">
                  <a:txBody>
                    <a:bodyPr/>
                    <a:lstStyle/>
                    <a:p>
                      <a:endParaRPr lang="en-GB"/>
                    </a:p>
                  </a:txBody>
                  <a:tcPr/>
                </a:tc>
                <a:tc>
                  <a:txBody>
                    <a:bodyPr/>
                    <a:lstStyle/>
                    <a:p>
                      <a:pPr algn="ctr" fontAlgn="ctr"/>
                      <a:r>
                        <a:rPr lang="en-GB" sz="900" u="none" strike="noStrike">
                          <a:effectLst/>
                        </a:rPr>
                        <a:t>Present</a:t>
                      </a:r>
                      <a:endParaRPr lang="en-GB" sz="900" b="0" i="0" u="none" strike="noStrike">
                        <a:solidFill>
                          <a:srgbClr val="22222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135333647"/>
                  </a:ext>
                </a:extLst>
              </a:tr>
              <a:tr h="338504">
                <a:tc rowSpan="2">
                  <a:txBody>
                    <a:bodyPr/>
                    <a:lstStyle/>
                    <a:p>
                      <a:pPr algn="l" fontAlgn="ctr"/>
                      <a:r>
                        <a:rPr lang="en-GB" sz="900" b="1" u="none" strike="noStrike" dirty="0">
                          <a:effectLst/>
                        </a:rPr>
                        <a:t>Wearable devices</a:t>
                      </a:r>
                      <a:endParaRPr lang="en-GB" sz="900" b="1" i="0" u="none" strike="noStrike" dirty="0">
                        <a:solidFill>
                          <a:srgbClr val="222222"/>
                        </a:solidFill>
                        <a:effectLst/>
                        <a:latin typeface="Calibri" panose="020F0502020204030204" pitchFamily="34" charset="0"/>
                      </a:endParaRPr>
                    </a:p>
                  </a:txBody>
                  <a:tcPr marL="9525" marR="9525" marT="9525" marB="0" anchor="ctr"/>
                </a:tc>
                <a:tc>
                  <a:txBody>
                    <a:bodyPr/>
                    <a:lstStyle/>
                    <a:p>
                      <a:pPr algn="ctr" fontAlgn="ctr"/>
                      <a:r>
                        <a:rPr lang="en-GB" sz="900" u="none" strike="noStrike">
                          <a:effectLst/>
                        </a:rPr>
                        <a:t>Not present</a:t>
                      </a:r>
                      <a:endParaRPr lang="en-GB" sz="900" b="0" i="0" u="none" strike="noStrike">
                        <a:solidFill>
                          <a:srgbClr val="22222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828061025"/>
                  </a:ext>
                </a:extLst>
              </a:tr>
              <a:tr h="211565">
                <a:tc vMerge="1">
                  <a:txBody>
                    <a:bodyPr/>
                    <a:lstStyle/>
                    <a:p>
                      <a:endParaRPr lang="en-GB"/>
                    </a:p>
                  </a:txBody>
                  <a:tcPr/>
                </a:tc>
                <a:tc>
                  <a:txBody>
                    <a:bodyPr/>
                    <a:lstStyle/>
                    <a:p>
                      <a:pPr algn="ctr" fontAlgn="ctr"/>
                      <a:r>
                        <a:rPr lang="en-GB" sz="900" u="none" strike="noStrike" dirty="0">
                          <a:effectLst/>
                        </a:rPr>
                        <a:t>Present</a:t>
                      </a:r>
                      <a:endParaRPr lang="en-GB" sz="900" b="0" i="0" u="none" strike="noStrike" dirty="0">
                        <a:solidFill>
                          <a:srgbClr val="22222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06336053"/>
                  </a:ext>
                </a:extLst>
              </a:tr>
            </a:tbl>
          </a:graphicData>
        </a:graphic>
      </p:graphicFrame>
    </p:spTree>
    <p:extLst>
      <p:ext uri="{BB962C8B-B14F-4D97-AF65-F5344CB8AC3E}">
        <p14:creationId xmlns:p14="http://schemas.microsoft.com/office/powerpoint/2010/main" val="4081777295"/>
      </p:ext>
    </p:extLst>
  </p:cSld>
  <p:clrMapOvr>
    <a:masterClrMapping/>
  </p:clrMapOvr>
</p:sld>
</file>

<file path=ppt/theme/theme1.xml><?xml version="1.0" encoding="utf-8"?>
<a:theme xmlns:a="http://schemas.openxmlformats.org/drawingml/2006/main" name="Theme1">
  <a:themeElements>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fontScheme name="EUOSHA Corporate">
      <a:maj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UOSHA Corporate">
      <a:fillStyleLst>
        <a:solidFill>
          <a:schemeClr val="phClr"/>
        </a:solidFill>
        <a:gradFill rotWithShape="1">
          <a:gsLst>
            <a:gs pos="0">
              <a:schemeClr val="phClr">
                <a:tint val="50000"/>
                <a:satMod val="300000"/>
                <a:lumMod val="100000"/>
              </a:schemeClr>
            </a:gs>
            <a:gs pos="100000">
              <a:schemeClr val="phClr">
                <a:tint val="90000"/>
              </a:schemeClr>
            </a:gs>
          </a:gsLst>
          <a:lin ang="16200000" scaled="1"/>
        </a:gradFill>
        <a:gradFill rotWithShape="1">
          <a:gsLst>
            <a:gs pos="0">
              <a:schemeClr val="phClr">
                <a:tint val="100000"/>
                <a:shade val="51000"/>
                <a:satMod val="130000"/>
                <a:lumMod val="100000"/>
              </a:schemeClr>
            </a:gs>
            <a:gs pos="100000">
              <a:schemeClr val="phClr">
                <a:shade val="90000"/>
                <a:lumMod val="90000"/>
              </a:schemeClr>
            </a:gs>
          </a:gsLst>
          <a:lin ang="5400000" scaled="0"/>
        </a:gradFill>
      </a:fillStyleLst>
      <a:lnStyleLst>
        <a:ln w="9525"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
              <a:rot lat="0" lon="0" rev="5400000"/>
            </a:lightRig>
          </a:scene3d>
          <a:sp3d>
            <a:bevelT w="25400" h="38100"/>
          </a:sp3d>
        </a:effectStyle>
      </a:effectStyleLst>
      <a:bgFillStyleLst>
        <a:solidFill>
          <a:schemeClr val="phClr"/>
        </a:solidFill>
        <a:gradFill rotWithShape="1">
          <a:gsLst>
            <a:gs pos="0">
              <a:schemeClr val="phClr">
                <a:tint val="40000"/>
                <a:shade val="100000"/>
                <a:hueMod val="100000"/>
                <a:satMod val="350000"/>
                <a:lumMod val="100000"/>
              </a:schemeClr>
            </a:gs>
            <a:gs pos="92000">
              <a:schemeClr val="phClr">
                <a:shade val="88000"/>
                <a:hueMod val="96000"/>
                <a:satMod val="120000"/>
                <a:lumMod val="74000"/>
              </a:schemeClr>
            </a:gs>
          </a:gsLst>
          <a:path path="circle">
            <a:fillToRect l="50000" t="-80000" r="50000" b="180000"/>
          </a:path>
        </a:gradFill>
        <a:gradFill rotWithShape="1">
          <a:gsLst>
            <a:gs pos="0">
              <a:schemeClr val="phClr">
                <a:tint val="80000"/>
                <a:shade val="100000"/>
                <a:hueMod val="100000"/>
                <a:satMod val="300000"/>
                <a:lumMod val="100000"/>
              </a:schemeClr>
            </a:gs>
            <a:gs pos="100000">
              <a:schemeClr val="phClr">
                <a:shade val="84000"/>
                <a:hueMod val="96000"/>
                <a:satMod val="120000"/>
                <a:lumMod val="80000"/>
              </a:schemeClr>
            </a:gs>
          </a:gsLst>
          <a:path path="circle">
            <a:fillToRect l="50000" t="50000" r="50000" b="50000"/>
          </a:path>
        </a:gradFill>
      </a:bgFillStyleLst>
    </a:fmtScheme>
  </a:themeElements>
  <a:objectDefaults/>
  <a:extraClrSchemeLst>
    <a:extraClrScheme>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extraClrScheme>
  </a:extraClrSchemeLst>
  <a:extLst>
    <a:ext uri="{05A4C25C-085E-4340-85A3-A5531E510DB2}">
      <thm15:themeFamily xmlns:thm15="http://schemas.microsoft.com/office/thememl/2012/main" name="Theme1" id="{8F8230E2-4D34-4ECE-8215-EF7515102C95}" vid="{397A8749-CF1D-46BD-B85F-D3F557073F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35b4b48-b65f-417c-bf01-ec33eb1c8308" xsi:nil="true"/>
    <lcf76f155ced4ddcb4097134ff3c332f xmlns="54cc0589-0e38-4f15-967e-5a17e35db01c">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6C0D2FB5DAED6449722595D2458A81E" ma:contentTypeVersion="15" ma:contentTypeDescription="Create a new document." ma:contentTypeScope="" ma:versionID="802512c6cfe580013c708d0796d7d4a5">
  <xsd:schema xmlns:xsd="http://www.w3.org/2001/XMLSchema" xmlns:xs="http://www.w3.org/2001/XMLSchema" xmlns:p="http://schemas.microsoft.com/office/2006/metadata/properties" xmlns:ns2="935b4b48-b65f-417c-bf01-ec33eb1c8308" xmlns:ns3="54cc0589-0e38-4f15-967e-5a17e35db01c" targetNamespace="http://schemas.microsoft.com/office/2006/metadata/properties" ma:root="true" ma:fieldsID="6d7576c84845f8ca66f660060ae4a7a1" ns2:_="" ns3:_="">
    <xsd:import namespace="935b4b48-b65f-417c-bf01-ec33eb1c8308"/>
    <xsd:import namespace="54cc0589-0e38-4f15-967e-5a17e35db01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KeyPoints" minOccurs="0"/>
                <xsd:element ref="ns3:MediaServiceKeyPoints" minOccurs="0"/>
                <xsd:element ref="ns3:MediaLengthInSeconds" minOccurs="0"/>
                <xsd:element ref="ns3:MediaServiceAutoTags" minOccurs="0"/>
                <xsd:element ref="ns3:lcf76f155ced4ddcb4097134ff3c332f" minOccurs="0"/>
                <xsd:element ref="ns2:TaxCatchAll"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5b4b48-b65f-417c-bf01-ec33eb1c830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3055c01f-0890-4374-afea-8789517dd6ed}" ma:internalName="TaxCatchAll" ma:showField="CatchAllData" ma:web="935b4b48-b65f-417c-bf01-ec33eb1c830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4cc0589-0e38-4f15-967e-5a17e35db01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43eddb06-0740-404c-89a8-dbfe3edc3644"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9C92BF-4DCA-40D6-9BE5-5C69F825546D}">
  <ds:schemaRefs>
    <ds:schemaRef ds:uri="935b4b48-b65f-417c-bf01-ec33eb1c8308"/>
    <ds:schemaRef ds:uri="http://schemas.microsoft.com/office/2006/metadata/properties"/>
    <ds:schemaRef ds:uri="http://schemas.openxmlformats.org/package/2006/metadata/core-properties"/>
    <ds:schemaRef ds:uri="http://schemas.microsoft.com/office/2006/documentManagement/types"/>
    <ds:schemaRef ds:uri="http://purl.org/dc/terms/"/>
    <ds:schemaRef ds:uri="http://purl.org/dc/dcmitype/"/>
    <ds:schemaRef ds:uri="http://purl.org/dc/elements/1.1/"/>
    <ds:schemaRef ds:uri="http://www.w3.org/XML/1998/namespace"/>
    <ds:schemaRef ds:uri="http://schemas.microsoft.com/office/infopath/2007/PartnerControls"/>
    <ds:schemaRef ds:uri="54cc0589-0e38-4f15-967e-5a17e35db01c"/>
  </ds:schemaRefs>
</ds:datastoreItem>
</file>

<file path=customXml/itemProps2.xml><?xml version="1.0" encoding="utf-8"?>
<ds:datastoreItem xmlns:ds="http://schemas.openxmlformats.org/officeDocument/2006/customXml" ds:itemID="{647C078D-D32C-4AF9-AFE8-31A65781AF47}">
  <ds:schemaRefs>
    <ds:schemaRef ds:uri="54cc0589-0e38-4f15-967e-5a17e35db01c"/>
    <ds:schemaRef ds:uri="935b4b48-b65f-417c-bf01-ec33eb1c830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5AC96F0-15EC-4995-9008-A73D3A3FBC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EUOSHA Campaign 2023</Template>
  <TotalTime>5169</TotalTime>
  <Words>3420</Words>
  <Application>Microsoft Office PowerPoint</Application>
  <PresentationFormat>On-screen Show (16:9)</PresentationFormat>
  <Paragraphs>379</Paragraphs>
  <Slides>26</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Arial,Sans-Serif</vt:lpstr>
      <vt:lpstr>Calibri</vt:lpstr>
      <vt:lpstr>Corbel</vt:lpstr>
      <vt:lpstr>Courier New</vt:lpstr>
      <vt:lpstr>Symbol</vt:lpstr>
      <vt:lpstr>Times New Roman</vt:lpstr>
      <vt:lpstr>Wingdings</vt:lpstr>
      <vt:lpstr>Theme1</vt:lpstr>
      <vt:lpstr>Healthy Workplaces Campaign 2023-25 Safe and healthy work in the digital age </vt:lpstr>
      <vt:lpstr>PowerPoint Presentation</vt:lpstr>
      <vt:lpstr>What is it about?</vt:lpstr>
      <vt:lpstr>Facts and figures – use of digital technologies</vt:lpstr>
      <vt:lpstr>Facts and figures – use of digital technologies</vt:lpstr>
      <vt:lpstr>Facts and figures – use of digital technologies</vt:lpstr>
      <vt:lpstr>Facts and figures – home-based telework</vt:lpstr>
      <vt:lpstr>Facts and figures – Psychosocial risks</vt:lpstr>
      <vt:lpstr>PowerPoint Presentation</vt:lpstr>
      <vt:lpstr>PowerPoint Presentation</vt:lpstr>
      <vt:lpstr>Priority areas</vt:lpstr>
      <vt:lpstr>Priority areas – Digital platform work</vt:lpstr>
      <vt:lpstr>Priority areas – Digital platform work</vt:lpstr>
      <vt:lpstr>Priority areas – Automation of tasks</vt:lpstr>
      <vt:lpstr>Priority areas – Automation of tasks</vt:lpstr>
      <vt:lpstr>Priority areas – Remote and hybrid work</vt:lpstr>
      <vt:lpstr>Priority areas – Remote and hybrid work</vt:lpstr>
      <vt:lpstr>Priority areas – Worker management through AI</vt:lpstr>
      <vt:lpstr>Priority areas – Worker management through AI</vt:lpstr>
      <vt:lpstr>Priority areas – Smart digital systems</vt:lpstr>
      <vt:lpstr>Priority areas – Smart digital systems</vt:lpstr>
      <vt:lpstr>Risk prevention</vt:lpstr>
      <vt:lpstr>EU-OSHA and campaign partners</vt:lpstr>
      <vt:lpstr>Campaign resources</vt:lpstr>
      <vt:lpstr>How to get involved</vt:lpstr>
      <vt:lpstr>Join us beyond the bits and bytes!</vt:lpstr>
    </vt:vector>
  </TitlesOfParts>
  <Manager/>
  <Company>EU-OSHA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Xabier ALTUBE</dc:creator>
  <cp:keywords/>
  <dc:description/>
  <cp:lastModifiedBy>Birgit</cp:lastModifiedBy>
  <cp:revision>105</cp:revision>
  <cp:lastPrinted>2019-10-04T15:07:06Z</cp:lastPrinted>
  <dcterms:created xsi:type="dcterms:W3CDTF">2015-10-14T15:05:30Z</dcterms:created>
  <dcterms:modified xsi:type="dcterms:W3CDTF">2023-02-14T15:33:56Z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0x010100D6C0D2FB5DAED6449722595D2458A81E</vt:lpwstr>
  </property>
  <property fmtid="{D5CDD505-2E9C-101B-9397-08002B2CF9AE}" pid="3" name="MediaServiceImageTags">
    <vt:lpwstr/>
  </property>
</Properties>
</file>