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8"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62A669-1983-F271-C5EF-18436F2C4C67}" v="308" dt="2023-03-16T17:04:43.12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57" autoAdjust="0"/>
  </p:normalViewPr>
  <p:slideViewPr>
    <p:cSldViewPr snapToGrid="0">
      <p:cViewPr varScale="1">
        <p:scale>
          <a:sx n="129" d="100"/>
          <a:sy n="129" d="100"/>
        </p:scale>
        <p:origin x="1026" y="126"/>
      </p:cViewPr>
      <p:guideLst>
        <p:guide orient="horz" pos="2748"/>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matisane" userId="S::linda.matisane_vdi.gov.lv#ext#@euosha.onmicrosoft.com::fc26dcec-2c1b-498a-a132-e6007b2fa620" providerId="AD" clId="Web-{6762A669-1983-F271-C5EF-18436F2C4C67}"/>
    <pc:docChg chg="modSld">
      <pc:chgData name="linda.matisane" userId="S::linda.matisane_vdi.gov.lv#ext#@euosha.onmicrosoft.com::fc26dcec-2c1b-498a-a132-e6007b2fa620" providerId="AD" clId="Web-{6762A669-1983-F271-C5EF-18436F2C4C67}" dt="2023-03-16T17:04:43.128" v="153" actId="1076"/>
      <pc:docMkLst>
        <pc:docMk/>
      </pc:docMkLst>
      <pc:sldChg chg="modSp">
        <pc:chgData name="linda.matisane" userId="S::linda.matisane_vdi.gov.lv#ext#@euosha.onmicrosoft.com::fc26dcec-2c1b-498a-a132-e6007b2fa620" providerId="AD" clId="Web-{6762A669-1983-F271-C5EF-18436F2C4C67}" dt="2023-03-16T16:55:08.252" v="44" actId="20577"/>
        <pc:sldMkLst>
          <pc:docMk/>
          <pc:sldMk cId="1990212147" sldId="265"/>
        </pc:sldMkLst>
        <pc:spChg chg="mod">
          <ac:chgData name="linda.matisane" userId="S::linda.matisane_vdi.gov.lv#ext#@euosha.onmicrosoft.com::fc26dcec-2c1b-498a-a132-e6007b2fa620" providerId="AD" clId="Web-{6762A669-1983-F271-C5EF-18436F2C4C67}" dt="2023-03-16T16:54:16.127" v="24" actId="20577"/>
          <ac:spMkLst>
            <pc:docMk/>
            <pc:sldMk cId="1990212147" sldId="265"/>
            <ac:spMk id="3" creationId="{62FA64B9-8483-4D57-A9B4-5480542D9EDD}"/>
          </ac:spMkLst>
        </pc:spChg>
        <pc:spChg chg="mod">
          <ac:chgData name="linda.matisane" userId="S::linda.matisane_vdi.gov.lv#ext#@euosha.onmicrosoft.com::fc26dcec-2c1b-498a-a132-e6007b2fa620" providerId="AD" clId="Web-{6762A669-1983-F271-C5EF-18436F2C4C67}" dt="2023-03-16T16:54:24.455" v="26" actId="20577"/>
          <ac:spMkLst>
            <pc:docMk/>
            <pc:sldMk cId="1990212147" sldId="265"/>
            <ac:spMk id="6" creationId="{AA03B7E3-F8B6-460F-A452-0593835ABEB2}"/>
          </ac:spMkLst>
        </pc:spChg>
        <pc:spChg chg="mod">
          <ac:chgData name="linda.matisane" userId="S::linda.matisane_vdi.gov.lv#ext#@euosha.onmicrosoft.com::fc26dcec-2c1b-498a-a132-e6007b2fa620" providerId="AD" clId="Web-{6762A669-1983-F271-C5EF-18436F2C4C67}" dt="2023-03-16T16:55:08.252" v="44" actId="20577"/>
          <ac:spMkLst>
            <pc:docMk/>
            <pc:sldMk cId="1990212147" sldId="265"/>
            <ac:spMk id="7" creationId="{9AE66D4F-15A7-4B2D-9042-E20057C58903}"/>
          </ac:spMkLst>
        </pc:spChg>
        <pc:spChg chg="mod">
          <ac:chgData name="linda.matisane" userId="S::linda.matisane_vdi.gov.lv#ext#@euosha.onmicrosoft.com::fc26dcec-2c1b-498a-a132-e6007b2fa620" providerId="AD" clId="Web-{6762A669-1983-F271-C5EF-18436F2C4C67}" dt="2023-03-16T16:54:51.205" v="35" actId="20577"/>
          <ac:spMkLst>
            <pc:docMk/>
            <pc:sldMk cId="1990212147" sldId="265"/>
            <ac:spMk id="8" creationId="{64029E58-7205-4B8D-9A2E-815842C52F7D}"/>
          </ac:spMkLst>
        </pc:spChg>
        <pc:spChg chg="mod">
          <ac:chgData name="linda.matisane" userId="S::linda.matisane_vdi.gov.lv#ext#@euosha.onmicrosoft.com::fc26dcec-2c1b-498a-a132-e6007b2fa620" providerId="AD" clId="Web-{6762A669-1983-F271-C5EF-18436F2C4C67}" dt="2023-03-16T16:54:59.424" v="41" actId="20577"/>
          <ac:spMkLst>
            <pc:docMk/>
            <pc:sldMk cId="1990212147" sldId="265"/>
            <ac:spMk id="9" creationId="{BEBE6BD5-9AD1-4EA9-9C2F-51678EF4F5F1}"/>
          </ac:spMkLst>
        </pc:spChg>
      </pc:sldChg>
      <pc:sldChg chg="modSp">
        <pc:chgData name="linda.matisane" userId="S::linda.matisane_vdi.gov.lv#ext#@euosha.onmicrosoft.com::fc26dcec-2c1b-498a-a132-e6007b2fa620" providerId="AD" clId="Web-{6762A669-1983-F271-C5EF-18436F2C4C67}" dt="2023-03-16T16:52:01.783" v="9" actId="20577"/>
        <pc:sldMkLst>
          <pc:docMk/>
          <pc:sldMk cId="2929296091" sldId="293"/>
        </pc:sldMkLst>
        <pc:spChg chg="mod">
          <ac:chgData name="linda.matisane" userId="S::linda.matisane_vdi.gov.lv#ext#@euosha.onmicrosoft.com::fc26dcec-2c1b-498a-a132-e6007b2fa620" providerId="AD" clId="Web-{6762A669-1983-F271-C5EF-18436F2C4C67}" dt="2023-03-16T16:52:01.783" v="9" actId="20577"/>
          <ac:spMkLst>
            <pc:docMk/>
            <pc:sldMk cId="2929296091" sldId="293"/>
            <ac:spMk id="3" creationId="{00000000-0000-0000-0000-000000000000}"/>
          </ac:spMkLst>
        </pc:spChg>
        <pc:spChg chg="mod">
          <ac:chgData name="linda.matisane" userId="S::linda.matisane_vdi.gov.lv#ext#@euosha.onmicrosoft.com::fc26dcec-2c1b-498a-a132-e6007b2fa620" providerId="AD" clId="Web-{6762A669-1983-F271-C5EF-18436F2C4C67}" dt="2023-03-16T16:51:43.345" v="7" actId="20577"/>
          <ac:spMkLst>
            <pc:docMk/>
            <pc:sldMk cId="2929296091" sldId="293"/>
            <ac:spMk id="7" creationId="{FE67E1C7-DA33-3742-8620-2EC6C9701E0F}"/>
          </ac:spMkLst>
        </pc:spChg>
      </pc:sldChg>
      <pc:sldChg chg="modSp">
        <pc:chgData name="linda.matisane" userId="S::linda.matisane_vdi.gov.lv#ext#@euosha.onmicrosoft.com::fc26dcec-2c1b-498a-a132-e6007b2fa620" providerId="AD" clId="Web-{6762A669-1983-F271-C5EF-18436F2C4C67}" dt="2023-03-16T16:58:35.674" v="98" actId="20577"/>
        <pc:sldMkLst>
          <pc:docMk/>
          <pc:sldMk cId="4050621538" sldId="297"/>
        </pc:sldMkLst>
        <pc:spChg chg="mod">
          <ac:chgData name="linda.matisane" userId="S::linda.matisane_vdi.gov.lv#ext#@euosha.onmicrosoft.com::fc26dcec-2c1b-498a-a132-e6007b2fa620" providerId="AD" clId="Web-{6762A669-1983-F271-C5EF-18436F2C4C67}" dt="2023-03-16T16:58:35.674" v="98" actId="20577"/>
          <ac:spMkLst>
            <pc:docMk/>
            <pc:sldMk cId="4050621538" sldId="297"/>
            <ac:spMk id="3" creationId="{00000000-0000-0000-0000-000000000000}"/>
          </ac:spMkLst>
        </pc:spChg>
      </pc:sldChg>
      <pc:sldChg chg="modSp">
        <pc:chgData name="linda.matisane" userId="S::linda.matisane_vdi.gov.lv#ext#@euosha.onmicrosoft.com::fc26dcec-2c1b-498a-a132-e6007b2fa620" providerId="AD" clId="Web-{6762A669-1983-F271-C5EF-18436F2C4C67}" dt="2023-03-16T17:04:43.128" v="153" actId="1076"/>
        <pc:sldMkLst>
          <pc:docMk/>
          <pc:sldMk cId="2497509878" sldId="300"/>
        </pc:sldMkLst>
        <pc:spChg chg="mod">
          <ac:chgData name="linda.matisane" userId="S::linda.matisane_vdi.gov.lv#ext#@euosha.onmicrosoft.com::fc26dcec-2c1b-498a-a132-e6007b2fa620" providerId="AD" clId="Web-{6762A669-1983-F271-C5EF-18436F2C4C67}" dt="2023-03-16T17:04:43.128" v="153" actId="1076"/>
          <ac:spMkLst>
            <pc:docMk/>
            <pc:sldMk cId="2497509878" sldId="300"/>
            <ac:spMk id="27" creationId="{BC3D7309-1FAD-C248-860C-FFF503EBA0D6}"/>
          </ac:spMkLst>
        </pc:spChg>
      </pc:sldChg>
      <pc:sldChg chg="modSp">
        <pc:chgData name="linda.matisane" userId="S::linda.matisane_vdi.gov.lv#ext#@euosha.onmicrosoft.com::fc26dcec-2c1b-498a-a132-e6007b2fa620" providerId="AD" clId="Web-{6762A669-1983-F271-C5EF-18436F2C4C67}" dt="2023-03-16T16:59:23.628" v="112" actId="20577"/>
        <pc:sldMkLst>
          <pc:docMk/>
          <pc:sldMk cId="4081686080" sldId="302"/>
        </pc:sldMkLst>
        <pc:spChg chg="mod">
          <ac:chgData name="linda.matisane" userId="S::linda.matisane_vdi.gov.lv#ext#@euosha.onmicrosoft.com::fc26dcec-2c1b-498a-a132-e6007b2fa620" providerId="AD" clId="Web-{6762A669-1983-F271-C5EF-18436F2C4C67}" dt="2023-03-16T16:59:23.628" v="112" actId="20577"/>
          <ac:spMkLst>
            <pc:docMk/>
            <pc:sldMk cId="4081686080" sldId="302"/>
            <ac:spMk id="20" creationId="{7112F58D-1582-0B48-BE64-71C3B9526F27}"/>
          </ac:spMkLst>
        </pc:spChg>
      </pc:sldChg>
      <pc:sldChg chg="modSp">
        <pc:chgData name="linda.matisane" userId="S::linda.matisane_vdi.gov.lv#ext#@euosha.onmicrosoft.com::fc26dcec-2c1b-498a-a132-e6007b2fa620" providerId="AD" clId="Web-{6762A669-1983-F271-C5EF-18436F2C4C67}" dt="2023-03-16T16:52:34.127" v="11" actId="1076"/>
        <pc:sldMkLst>
          <pc:docMk/>
          <pc:sldMk cId="1711275906" sldId="304"/>
        </pc:sldMkLst>
        <pc:spChg chg="mod">
          <ac:chgData name="linda.matisane" userId="S::linda.matisane_vdi.gov.lv#ext#@euosha.onmicrosoft.com::fc26dcec-2c1b-498a-a132-e6007b2fa620" providerId="AD" clId="Web-{6762A669-1983-F271-C5EF-18436F2C4C67}" dt="2023-03-16T16:52:34.127" v="11" actId="1076"/>
          <ac:spMkLst>
            <pc:docMk/>
            <pc:sldMk cId="1711275906" sldId="304"/>
            <ac:spMk id="6" creationId="{00000000-0000-0000-0000-000000000000}"/>
          </ac:spMkLst>
        </pc:spChg>
      </pc:sldChg>
      <pc:sldChg chg="modSp">
        <pc:chgData name="linda.matisane" userId="S::linda.matisane_vdi.gov.lv#ext#@euosha.onmicrosoft.com::fc26dcec-2c1b-498a-a132-e6007b2fa620" providerId="AD" clId="Web-{6762A669-1983-F271-C5EF-18436F2C4C67}" dt="2023-03-16T17:04:07.956" v="152" actId="14100"/>
        <pc:sldMkLst>
          <pc:docMk/>
          <pc:sldMk cId="3058561258" sldId="310"/>
        </pc:sldMkLst>
        <pc:spChg chg="mod">
          <ac:chgData name="linda.matisane" userId="S::linda.matisane_vdi.gov.lv#ext#@euosha.onmicrosoft.com::fc26dcec-2c1b-498a-a132-e6007b2fa620" providerId="AD" clId="Web-{6762A669-1983-F271-C5EF-18436F2C4C67}" dt="2023-03-16T17:04:07.956" v="152" actId="14100"/>
          <ac:spMkLst>
            <pc:docMk/>
            <pc:sldMk cId="3058561258" sldId="310"/>
            <ac:spMk id="4" creationId="{00000000-0000-0000-0000-000000000000}"/>
          </ac:spMkLst>
        </pc:spChg>
      </pc:sldChg>
      <pc:sldChg chg="modSp">
        <pc:chgData name="linda.matisane" userId="S::linda.matisane_vdi.gov.lv#ext#@euosha.onmicrosoft.com::fc26dcec-2c1b-498a-a132-e6007b2fa620" providerId="AD" clId="Web-{6762A669-1983-F271-C5EF-18436F2C4C67}" dt="2023-03-16T16:59:41.971" v="113" actId="14100"/>
        <pc:sldMkLst>
          <pc:docMk/>
          <pc:sldMk cId="4184328287" sldId="312"/>
        </pc:sldMkLst>
        <pc:spChg chg="mod">
          <ac:chgData name="linda.matisane" userId="S::linda.matisane_vdi.gov.lv#ext#@euosha.onmicrosoft.com::fc26dcec-2c1b-498a-a132-e6007b2fa620" providerId="AD" clId="Web-{6762A669-1983-F271-C5EF-18436F2C4C67}" dt="2023-03-16T16:59:41.971" v="113" actId="14100"/>
          <ac:spMkLst>
            <pc:docMk/>
            <pc:sldMk cId="4184328287" sldId="312"/>
            <ac:spMk id="4" creationId="{00000000-0000-0000-0000-000000000000}"/>
          </ac:spMkLst>
        </pc:spChg>
      </pc:sldChg>
      <pc:sldChg chg="modSp">
        <pc:chgData name="linda.matisane" userId="S::linda.matisane_vdi.gov.lv#ext#@euosha.onmicrosoft.com::fc26dcec-2c1b-498a-a132-e6007b2fa620" providerId="AD" clId="Web-{6762A669-1983-F271-C5EF-18436F2C4C67}" dt="2023-03-16T17:02:12.987" v="132" actId="14100"/>
        <pc:sldMkLst>
          <pc:docMk/>
          <pc:sldMk cId="593446241" sldId="314"/>
        </pc:sldMkLst>
        <pc:spChg chg="mod">
          <ac:chgData name="linda.matisane" userId="S::linda.matisane_vdi.gov.lv#ext#@euosha.onmicrosoft.com::fc26dcec-2c1b-498a-a132-e6007b2fa620" providerId="AD" clId="Web-{6762A669-1983-F271-C5EF-18436F2C4C67}" dt="2023-03-16T17:02:12.987" v="132" actId="14100"/>
          <ac:spMkLst>
            <pc:docMk/>
            <pc:sldMk cId="593446241" sldId="314"/>
            <ac:spMk id="4" creationId="{00000000-0000-0000-0000-000000000000}"/>
          </ac:spMkLst>
        </pc:spChg>
      </pc:sldChg>
      <pc:sldChg chg="modSp">
        <pc:chgData name="linda.matisane" userId="S::linda.matisane_vdi.gov.lv#ext#@euosha.onmicrosoft.com::fc26dcec-2c1b-498a-a132-e6007b2fa620" providerId="AD" clId="Web-{6762A669-1983-F271-C5EF-18436F2C4C67}" dt="2023-03-16T17:03:12.003" v="142" actId="20577"/>
        <pc:sldMkLst>
          <pc:docMk/>
          <pc:sldMk cId="3919486833" sldId="316"/>
        </pc:sldMkLst>
        <pc:spChg chg="mod">
          <ac:chgData name="linda.matisane" userId="S::linda.matisane_vdi.gov.lv#ext#@euosha.onmicrosoft.com::fc26dcec-2c1b-498a-a132-e6007b2fa620" providerId="AD" clId="Web-{6762A669-1983-F271-C5EF-18436F2C4C67}" dt="2023-03-16T17:03:12.003" v="142" actId="20577"/>
          <ac:spMkLst>
            <pc:docMk/>
            <pc:sldMk cId="3919486833" sldId="316"/>
            <ac:spMk id="2" creationId="{00000000-0000-0000-0000-000000000000}"/>
          </ac:spMkLst>
        </pc:spChg>
      </pc:sldChg>
      <pc:sldChg chg="modSp">
        <pc:chgData name="linda.matisane" userId="S::linda.matisane_vdi.gov.lv#ext#@euosha.onmicrosoft.com::fc26dcec-2c1b-498a-a132-e6007b2fa620" providerId="AD" clId="Web-{6762A669-1983-F271-C5EF-18436F2C4C67}" dt="2023-03-16T16:57:44.268" v="89" actId="20577"/>
        <pc:sldMkLst>
          <pc:docMk/>
          <pc:sldMk cId="2469250456" sldId="318"/>
        </pc:sldMkLst>
        <pc:spChg chg="mod">
          <ac:chgData name="linda.matisane" userId="S::linda.matisane_vdi.gov.lv#ext#@euosha.onmicrosoft.com::fc26dcec-2c1b-498a-a132-e6007b2fa620" providerId="AD" clId="Web-{6762A669-1983-F271-C5EF-18436F2C4C67}" dt="2023-03-16T16:57:44.268" v="89" actId="20577"/>
          <ac:spMkLst>
            <pc:docMk/>
            <pc:sldMk cId="2469250456" sldId="318"/>
            <ac:spMk id="4" creationId="{00000000-0000-0000-0000-000000000000}"/>
          </ac:spMkLst>
        </pc:spChg>
      </pc:sldChg>
      <pc:sldChg chg="modSp">
        <pc:chgData name="linda.matisane" userId="S::linda.matisane_vdi.gov.lv#ext#@euosha.onmicrosoft.com::fc26dcec-2c1b-498a-a132-e6007b2fa620" providerId="AD" clId="Web-{6762A669-1983-F271-C5EF-18436F2C4C67}" dt="2023-03-16T16:55:32.346" v="48" actId="20577"/>
        <pc:sldMkLst>
          <pc:docMk/>
          <pc:sldMk cId="104596619" sldId="321"/>
        </pc:sldMkLst>
        <pc:spChg chg="mod">
          <ac:chgData name="linda.matisane" userId="S::linda.matisane_vdi.gov.lv#ext#@euosha.onmicrosoft.com::fc26dcec-2c1b-498a-a132-e6007b2fa620" providerId="AD" clId="Web-{6762A669-1983-F271-C5EF-18436F2C4C67}" dt="2023-03-16T16:55:26.174" v="46" actId="20577"/>
          <ac:spMkLst>
            <pc:docMk/>
            <pc:sldMk cId="104596619" sldId="321"/>
            <ac:spMk id="12" creationId="{9C785D0A-28BD-4879-9FB2-FDBA54C688A1}"/>
          </ac:spMkLst>
        </pc:spChg>
        <pc:spChg chg="mod">
          <ac:chgData name="linda.matisane" userId="S::linda.matisane_vdi.gov.lv#ext#@euosha.onmicrosoft.com::fc26dcec-2c1b-498a-a132-e6007b2fa620" providerId="AD" clId="Web-{6762A669-1983-F271-C5EF-18436F2C4C67}" dt="2023-03-16T16:55:29.861" v="47" actId="20577"/>
          <ac:spMkLst>
            <pc:docMk/>
            <pc:sldMk cId="104596619" sldId="321"/>
            <ac:spMk id="13" creationId="{E063668C-0E0A-4F37-A30A-7D6FA4AC615E}"/>
          </ac:spMkLst>
        </pc:spChg>
        <pc:spChg chg="mod">
          <ac:chgData name="linda.matisane" userId="S::linda.matisane_vdi.gov.lv#ext#@euosha.onmicrosoft.com::fc26dcec-2c1b-498a-a132-e6007b2fa620" providerId="AD" clId="Web-{6762A669-1983-F271-C5EF-18436F2C4C67}" dt="2023-03-16T16:55:32.346" v="48" actId="20577"/>
          <ac:spMkLst>
            <pc:docMk/>
            <pc:sldMk cId="104596619" sldId="321"/>
            <ac:spMk id="14" creationId="{78025175-A2BD-45D1-BB47-70ECA0F801FF}"/>
          </ac:spMkLst>
        </pc:spChg>
      </pc:sldChg>
      <pc:sldChg chg="modSp">
        <pc:chgData name="linda.matisane" userId="S::linda.matisane_vdi.gov.lv#ext#@euosha.onmicrosoft.com::fc26dcec-2c1b-498a-a132-e6007b2fa620" providerId="AD" clId="Web-{6762A669-1983-F271-C5EF-18436F2C4C67}" dt="2023-03-16T16:53:11.970" v="17" actId="20577"/>
        <pc:sldMkLst>
          <pc:docMk/>
          <pc:sldMk cId="905038880" sldId="323"/>
        </pc:sldMkLst>
        <pc:spChg chg="mod">
          <ac:chgData name="linda.matisane" userId="S::linda.matisane_vdi.gov.lv#ext#@euosha.onmicrosoft.com::fc26dcec-2c1b-498a-a132-e6007b2fa620" providerId="AD" clId="Web-{6762A669-1983-F271-C5EF-18436F2C4C67}" dt="2023-03-16T16:53:11.970" v="17" actId="20577"/>
          <ac:spMkLst>
            <pc:docMk/>
            <pc:sldMk cId="905038880" sldId="323"/>
            <ac:spMk id="5" creationId="{3C508B51-6793-4B7F-899B-364A2A5D82C4}"/>
          </ac:spMkLst>
        </pc:spChg>
      </pc:sldChg>
      <pc:sldChg chg="modSp">
        <pc:chgData name="linda.matisane" userId="S::linda.matisane_vdi.gov.lv#ext#@euosha.onmicrosoft.com::fc26dcec-2c1b-498a-a132-e6007b2fa620" providerId="AD" clId="Web-{6762A669-1983-F271-C5EF-18436F2C4C67}" dt="2023-03-16T16:57:30.362" v="87" actId="20577"/>
        <pc:sldMkLst>
          <pc:docMk/>
          <pc:sldMk cId="2209634258" sldId="324"/>
        </pc:sldMkLst>
        <pc:spChg chg="mod">
          <ac:chgData name="linda.matisane" userId="S::linda.matisane_vdi.gov.lv#ext#@euosha.onmicrosoft.com::fc26dcec-2c1b-498a-a132-e6007b2fa620" providerId="AD" clId="Web-{6762A669-1983-F271-C5EF-18436F2C4C67}" dt="2023-03-16T16:56:30.533" v="63" actId="20577"/>
          <ac:spMkLst>
            <pc:docMk/>
            <pc:sldMk cId="2209634258" sldId="324"/>
            <ac:spMk id="2" creationId="{00000000-0000-0000-0000-000000000000}"/>
          </ac:spMkLst>
        </pc:spChg>
        <pc:spChg chg="mod">
          <ac:chgData name="linda.matisane" userId="S::linda.matisane_vdi.gov.lv#ext#@euosha.onmicrosoft.com::fc26dcec-2c1b-498a-a132-e6007b2fa620" providerId="AD" clId="Web-{6762A669-1983-F271-C5EF-18436F2C4C67}" dt="2023-03-16T16:57:30.362" v="87" actId="20577"/>
          <ac:spMkLst>
            <pc:docMk/>
            <pc:sldMk cId="2209634258" sldId="324"/>
            <ac:spMk id="5" creationId="{B8654F7D-FE3F-4E66-ADCC-E6D31662FD2C}"/>
          </ac:spMkLst>
        </pc:spChg>
      </pc:sldChg>
      <pc:sldChg chg="modSp">
        <pc:chgData name="linda.matisane" userId="S::linda.matisane_vdi.gov.lv#ext#@euosha.onmicrosoft.com::fc26dcec-2c1b-498a-a132-e6007b2fa620" providerId="AD" clId="Web-{6762A669-1983-F271-C5EF-18436F2C4C67}" dt="2023-03-16T17:02:57.003" v="135" actId="20577"/>
        <pc:sldMkLst>
          <pc:docMk/>
          <pc:sldMk cId="560711867" sldId="328"/>
        </pc:sldMkLst>
        <pc:spChg chg="mod">
          <ac:chgData name="linda.matisane" userId="S::linda.matisane_vdi.gov.lv#ext#@euosha.onmicrosoft.com::fc26dcec-2c1b-498a-a132-e6007b2fa620" providerId="AD" clId="Web-{6762A669-1983-F271-C5EF-18436F2C4C67}" dt="2023-03-16T17:01:14.378" v="130" actId="20577"/>
          <ac:spMkLst>
            <pc:docMk/>
            <pc:sldMk cId="560711867" sldId="328"/>
            <ac:spMk id="2" creationId="{00000000-0000-0000-0000-000000000000}"/>
          </ac:spMkLst>
        </pc:spChg>
        <pc:spChg chg="mod">
          <ac:chgData name="linda.matisane" userId="S::linda.matisane_vdi.gov.lv#ext#@euosha.onmicrosoft.com::fc26dcec-2c1b-498a-a132-e6007b2fa620" providerId="AD" clId="Web-{6762A669-1983-F271-C5EF-18436F2C4C67}" dt="2023-03-16T17:02:57.003" v="135" actId="20577"/>
          <ac:spMkLst>
            <pc:docMk/>
            <pc:sldMk cId="560711867" sldId="328"/>
            <ac:spMk id="6" creationId="{83AF539D-CAF8-41D3-8FB6-3D01F5F13DEB}"/>
          </ac:spMkLst>
        </pc:spChg>
      </pc:sldChg>
      <pc:sldChg chg="modSp">
        <pc:chgData name="linda.matisane" userId="S::linda.matisane_vdi.gov.lv#ext#@euosha.onmicrosoft.com::fc26dcec-2c1b-498a-a132-e6007b2fa620" providerId="AD" clId="Web-{6762A669-1983-F271-C5EF-18436F2C4C67}" dt="2023-03-16T17:03:59.253" v="151" actId="20577"/>
        <pc:sldMkLst>
          <pc:docMk/>
          <pc:sldMk cId="4116623009" sldId="329"/>
        </pc:sldMkLst>
        <pc:spChg chg="mod">
          <ac:chgData name="linda.matisane" userId="S::linda.matisane_vdi.gov.lv#ext#@euosha.onmicrosoft.com::fc26dcec-2c1b-498a-a132-e6007b2fa620" providerId="AD" clId="Web-{6762A669-1983-F271-C5EF-18436F2C4C67}" dt="2023-03-16T17:03:59.253" v="151" actId="20577"/>
          <ac:spMkLst>
            <pc:docMk/>
            <pc:sldMk cId="4116623009" sldId="329"/>
            <ac:spMk id="6" creationId="{83AF539D-CAF8-41D3-8FB6-3D01F5F13DEB}"/>
          </ac:spMkLst>
        </pc:spChg>
      </pc:sldChg>
      <pc:sldChg chg="modSp">
        <pc:chgData name="linda.matisane" userId="S::linda.matisane_vdi.gov.lv#ext#@euosha.onmicrosoft.com::fc26dcec-2c1b-498a-a132-e6007b2fa620" providerId="AD" clId="Web-{6762A669-1983-F271-C5EF-18436F2C4C67}" dt="2023-03-16T16:51:16.408" v="2" actId="20577"/>
        <pc:sldMkLst>
          <pc:docMk/>
          <pc:sldMk cId="298122685" sldId="330"/>
        </pc:sldMkLst>
        <pc:spChg chg="mod">
          <ac:chgData name="linda.matisane" userId="S::linda.matisane_vdi.gov.lv#ext#@euosha.onmicrosoft.com::fc26dcec-2c1b-498a-a132-e6007b2fa620" providerId="AD" clId="Web-{6762A669-1983-F271-C5EF-18436F2C4C67}" dt="2023-03-16T16:51:16.408" v="2" actId="20577"/>
          <ac:spMkLst>
            <pc:docMk/>
            <pc:sldMk cId="298122685" sldId="330"/>
            <ac:spMk id="3" creationId="{A4D5F76E-135C-46BB-8390-A1E50B2BC57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lv/safety-and-health-legislation" TargetMode="External"/><Relationship Id="rId3" Type="http://schemas.openxmlformats.org/officeDocument/2006/relationships/hyperlink" Target="https://osha.europa.eu/lv/legislation/directives/the-osh-framework-directive/1" TargetMode="External"/><Relationship Id="rId7" Type="http://schemas.openxmlformats.org/officeDocument/2006/relationships/hyperlink" Target="https://osha.europa.eu/lv/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lv/legislation/directives/6" TargetMode="External"/><Relationship Id="rId5" Type="http://schemas.openxmlformats.org/officeDocument/2006/relationships/hyperlink" Target="https://osha.europa.eu/lv/legislation/directives/3" TargetMode="External"/><Relationship Id="rId4" Type="http://schemas.openxmlformats.org/officeDocument/2006/relationships/hyperlink" Target="https://osha.europa.eu/lv/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n/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400" dirty="0">
                <a:solidFill>
                  <a:schemeClr val="accent1"/>
                </a:solidFill>
              </a:rPr>
              <a:t>Šo kampaņu vada </a:t>
            </a:r>
            <a:r>
              <a:rPr lang="lv-LV" sz="1400" i="1" dirty="0">
                <a:solidFill>
                  <a:schemeClr val="accent1"/>
                </a:solidFill>
              </a:rPr>
              <a:t>EU-OSHA</a:t>
            </a:r>
            <a:r>
              <a:rPr lang="lv-LV" sz="1400" dirty="0">
                <a:solidFill>
                  <a:schemeClr val="accent1"/>
                </a:solidFill>
              </a:rPr>
              <a:t>, ar partneru tīkla palīdzību vairāk nekā 30 valstīs, tostarp:</a:t>
            </a:r>
          </a:p>
          <a:p>
            <a:pPr marL="742950" lvl="1" indent="-285750">
              <a:buFont typeface="Arial" panose="020B0604020202020204" pitchFamily="34" charset="0"/>
              <a:buChar char="•"/>
            </a:pPr>
            <a:r>
              <a:rPr lang="lv-LV" sz="1400" dirty="0"/>
              <a:t>valstu kontaktpunkti;</a:t>
            </a:r>
          </a:p>
          <a:p>
            <a:pPr marL="742950" lvl="1" indent="-285750">
              <a:buFont typeface="Arial" panose="020B0604020202020204" pitchFamily="34" charset="0"/>
              <a:buChar char="•"/>
            </a:pPr>
            <a:r>
              <a:rPr lang="lv-LV" sz="1400" dirty="0"/>
              <a:t>Eiropas sociālie partneri;</a:t>
            </a:r>
          </a:p>
          <a:p>
            <a:pPr marL="742950" lvl="1" indent="-285750">
              <a:buFont typeface="Arial" panose="020B0604020202020204" pitchFamily="34" charset="0"/>
              <a:buChar char="•"/>
            </a:pPr>
            <a:r>
              <a:rPr lang="lv-LV" sz="1400" dirty="0"/>
              <a:t>kampaņas oficiālie partneri;</a:t>
            </a:r>
          </a:p>
          <a:p>
            <a:pPr marL="742950" lvl="1" indent="-285750">
              <a:buFont typeface="Arial" panose="020B0604020202020204" pitchFamily="34" charset="0"/>
              <a:buChar char="•"/>
            </a:pPr>
            <a:r>
              <a:rPr lang="lv-LV" sz="1400" i="1" dirty="0"/>
              <a:t>OSHVET</a:t>
            </a:r>
            <a:r>
              <a:rPr lang="lv-LV" sz="1400" dirty="0"/>
              <a:t> partneri;</a:t>
            </a:r>
          </a:p>
          <a:p>
            <a:pPr marL="742950" lvl="1" indent="-285750">
              <a:buFont typeface="Arial" panose="020B0604020202020204" pitchFamily="34" charset="0"/>
              <a:buChar char="•"/>
            </a:pPr>
            <a:r>
              <a:rPr lang="lv-LV" sz="1400" dirty="0"/>
              <a:t>mediju partneri;</a:t>
            </a:r>
          </a:p>
          <a:p>
            <a:pPr marL="742950" lvl="1" indent="-285750">
              <a:buFont typeface="Arial" panose="020B0604020202020204" pitchFamily="34" charset="0"/>
              <a:buChar char="•"/>
            </a:pPr>
            <a:r>
              <a:rPr lang="lv-LV" sz="1400" dirty="0"/>
              <a:t>Eiropas Biznesa atbalsta tīkls;</a:t>
            </a:r>
          </a:p>
          <a:p>
            <a:pPr marL="742950" lvl="1" indent="-285750">
              <a:buFont typeface="Arial" panose="020B0604020202020204" pitchFamily="34" charset="0"/>
              <a:buChar char="•"/>
            </a:pPr>
            <a:r>
              <a:rPr lang="lv-LV" sz="1400" dirty="0"/>
              <a:t>ES iestādes;</a:t>
            </a:r>
          </a:p>
          <a:p>
            <a:pPr marL="742950" lvl="1" indent="-285750">
              <a:buFont typeface="Arial" panose="020B0604020202020204" pitchFamily="34" charset="0"/>
              <a:buChar char="•"/>
            </a:pPr>
            <a:r>
              <a:rPr lang="lv-LV" sz="1400" dirty="0"/>
              <a:t>citas ES aģentūras.</a:t>
            </a:r>
          </a:p>
          <a:p>
            <a:r>
              <a:rPr lang="lv-LV" sz="1200" dirty="0">
                <a:solidFill>
                  <a:schemeClr val="accent1"/>
                </a:solidFill>
              </a:rPr>
              <a:t>Partneri darbojas kā starpnieki starp </a:t>
            </a:r>
            <a:r>
              <a:rPr lang="lv-LV" sz="1200" i="1" dirty="0">
                <a:solidFill>
                  <a:schemeClr val="accent1"/>
                </a:solidFill>
              </a:rPr>
              <a:t>EU-OSHA</a:t>
            </a:r>
            <a:r>
              <a:rPr lang="lv-LV" sz="1200" dirty="0">
                <a:solidFill>
                  <a:schemeClr val="accent1"/>
                </a:solidFill>
              </a:rPr>
              <a:t> un Eiropas darbaspēku, izplatot kampaņas materiālus un resursus valsts līmenī. </a:t>
            </a:r>
            <a:r>
              <a:rPr lang="lv-LV" sz="1200" i="1" dirty="0">
                <a:solidFill>
                  <a:schemeClr val="accent1"/>
                </a:solidFill>
              </a:rPr>
              <a:t>EU-OSHA</a:t>
            </a:r>
            <a:r>
              <a:rPr lang="lv-LV" sz="1200" dirty="0">
                <a:solidFill>
                  <a:schemeClr val="accent1"/>
                </a:solidFill>
              </a:rPr>
              <a:t> partneru apņēmība un aktīvā iesaiste virza kampaņu un nodrošina, ka kampaņas vēstījums tiek sekmīgi popularizēts visā Eiropā, sasniedzot visu lielumu uzņēmumus.</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a:t>Publikācijas</a:t>
            </a:r>
          </a:p>
          <a:p>
            <a:r>
              <a:rPr lang="lv-LV" b="0"/>
              <a:t>Ir pieejami un bez maksas lejupielādējami vairāki pētījumu ziņojumi, kopsavilkumi un informācijas lapas, kas saistīti ar darba aizsardzību un digitalizāciju. Šīs publikācijas var izmantot kā informatīvu materiālu profilakses pasākumiem darbavietā.</a:t>
            </a:r>
          </a:p>
          <a:p>
            <a:endParaRPr lang="en-GB" b="1" dirty="0"/>
          </a:p>
          <a:p>
            <a:r>
              <a:rPr lang="lv-LV" b="1"/>
              <a:t>Kampaņas materiāli</a:t>
            </a:r>
          </a:p>
          <a:p>
            <a:r>
              <a:rPr lang="lv-LV" b="0"/>
              <a:t>Kampaņas “Drošs un veselīgs darbs digitālajā laikmetā” materiāli, piemēram, kampaņas rokasgrāmata un reklāmas buklets, skaidro, kā kampaņa darbojas un kā iesaistīties. Tajos ir arī paskaidrots, kā sniegtos norādījumus var īstenot darbavietā.</a:t>
            </a:r>
          </a:p>
          <a:p>
            <a:endParaRPr lang="en-GB" b="1" dirty="0"/>
          </a:p>
          <a:p>
            <a:r>
              <a:rPr lang="lv-LV" b="1"/>
              <a:t>Kampaņas rīkkopa</a:t>
            </a:r>
          </a:p>
          <a:p>
            <a:r>
              <a:rPr lang="lv-LV" b="0"/>
              <a:t>Kampaņas rīkkopa sniedz praktiskus secīgus padomus par to, kā plānot un īstenot sekmīgas kampaņas. Tajā ir ietverti dažādu saziņas rīku piemēri, un tā sniedz padomus par to, kā šos rīkus vislabāk izmantot.</a:t>
            </a:r>
            <a:r>
              <a:rPr lang="lv-LV"/>
              <a:t> </a:t>
            </a:r>
          </a:p>
          <a:p>
            <a:endParaRPr lang="en-GB" b="1" dirty="0">
              <a:ea typeface="Calibri" panose="020F0502020204030204"/>
              <a:cs typeface="Calibri" panose="020F0502020204030204"/>
            </a:endParaRPr>
          </a:p>
          <a:p>
            <a:r>
              <a:rPr lang="lv-LV" b="1"/>
              <a:t>Sociālo plašsaziņas līdzekļu komplekts </a:t>
            </a:r>
          </a:p>
          <a:p>
            <a:r>
              <a:rPr lang="lv-LV" b="0"/>
              <a:t>Ar kampaņu saistītu materiālu kopums ir īpaši </a:t>
            </a:r>
            <a:r>
              <a:rPr lang="lv-LV" b="0" baseline="0"/>
              <a:t> </a:t>
            </a:r>
            <a:r>
              <a:rPr lang="lv-LV" b="0"/>
              <a:t>izveidots, lai to publicētu un ar to dalītos, izmantojot sociālo mediju kontus. Resursi ietver atlasītus gatavus ziņojumus ar pievienotiem vizuāliem materiāliem un videomateriāliem.</a:t>
            </a:r>
          </a:p>
          <a:p>
            <a:endParaRPr lang="en-GB" b="1" dirty="0"/>
          </a:p>
          <a:p>
            <a:r>
              <a:rPr lang="lv-LV" b="1"/>
              <a:t>Filmas par Napo</a:t>
            </a:r>
          </a:p>
          <a:p>
            <a:r>
              <a:rPr lang="lv-LV" b="0"/>
              <a:t>Ir izveidotas vairākas īsas izpratnes veidošanas filmas </a:t>
            </a:r>
            <a:r>
              <a:rPr lang="lv-LV" sz="1200">
                <a:solidFill>
                  <a:schemeClr val="accent1"/>
                </a:solidFill>
              </a:rPr>
              <a:t>—</a:t>
            </a:r>
            <a:r>
              <a:rPr lang="lv-LV" b="0"/>
              <a:t>, kurās ir animācijas filmu varonis Napo</a:t>
            </a:r>
            <a:r>
              <a:rPr lang="lv-LV" sz="1200">
                <a:solidFill>
                  <a:schemeClr val="accent1"/>
                </a:solidFill>
              </a:rPr>
              <a:t>— </a:t>
            </a:r>
            <a:r>
              <a:rPr lang="lv-LV" b="0"/>
              <a:t>par digitalizācijas tematu darbavietā. Šīs filmas ir lielisks veids, kā iesaistīt uzņēmumus un tos informēt par kampaņas vēstījumu.</a:t>
            </a:r>
          </a:p>
          <a:p>
            <a:endParaRPr lang="en-GB" b="1" dirty="0"/>
          </a:p>
          <a:p>
            <a:r>
              <a:rPr lang="lv-LV" b="1" i="1"/>
              <a:t>OSHwiki</a:t>
            </a:r>
          </a:p>
          <a:p>
            <a:r>
              <a:rPr lang="lv-LV" b="0"/>
              <a:t>Atsevišķa </a:t>
            </a:r>
            <a:r>
              <a:rPr lang="lv-LV" b="0" i="1"/>
              <a:t>OSHwiki</a:t>
            </a:r>
            <a:r>
              <a:rPr lang="lv-LV" b="0"/>
              <a:t> platformas sadaļa ir veltīta darba aizsardzībai un digitalizācijai. Tajā ir iekļauti būtiski raksti un saites uz plašāku informāciju par šo tematu.</a:t>
            </a:r>
          </a:p>
          <a:p>
            <a:endParaRPr lang="en-GB" b="1" dirty="0"/>
          </a:p>
          <a:p>
            <a:r>
              <a:rPr lang="lv-LV" b="1"/>
              <a:t>Gadījumu izpēte</a:t>
            </a:r>
          </a:p>
          <a:p>
            <a:r>
              <a:rPr lang="lv-LV" b="0"/>
              <a:t>Papildus datubāzē ietvertajiem gadījumu pētījumiem ir pieejami arī politikas gadījumu pētījumi no ES valstīm un valstīm ārpus ES. Šajos gadījumu pētījumos ir aprakstīti panākumu faktori un valsts politikas iniciatīvu nododamība.</a:t>
            </a:r>
            <a:r>
              <a:rPr lang="lv-LV"/>
              <a:t> </a:t>
            </a:r>
          </a:p>
          <a:p>
            <a:endParaRPr lang="en-GB" b="1" dirty="0"/>
          </a:p>
          <a:p>
            <a:r>
              <a:rPr lang="lv-LV" b="1"/>
              <a:t>Tiesību akti</a:t>
            </a:r>
          </a:p>
          <a:p>
            <a:r>
              <a:rPr lang="lv-LV"/>
              <a:t>Darba devējs ir juridiski atbildīgs par darba aizsardzības nodrošināšanu. Riski, ko rada digitalizācija darbavietā, ietilpst darba aizsardzības (</a:t>
            </a:r>
            <a:r>
              <a:rPr lang="lv-LV" i="1"/>
              <a:t>OSH</a:t>
            </a:r>
            <a:r>
              <a:rPr lang="lv-LV"/>
              <a:t>) pamatdirektīvas (</a:t>
            </a:r>
            <a:r>
              <a:rPr lang="lv-LV">
                <a:hlinkClick r:id="rId3"/>
              </a:rPr>
              <a:t>Direktīva 89/391/EEK- </a:t>
            </a:r>
            <a:r>
              <a:rPr lang="lv-LV" i="1">
                <a:hlinkClick r:id="rId3"/>
              </a:rPr>
              <a:t>OSH</a:t>
            </a:r>
            <a:r>
              <a:rPr lang="lv-LV">
                <a:hlinkClick r:id="rId3"/>
              </a:rPr>
              <a:t> pamatdirektīva</a:t>
            </a:r>
            <a:r>
              <a:rPr lang="lv-LV"/>
              <a:t>) darbības jomā, un daži riski, kas izriet no digitālo tehnoloģiju izmantošanas darbavietā, ir novērsti ar īpašām direktīvām:</a:t>
            </a:r>
          </a:p>
          <a:p>
            <a:endParaRPr lang="en-GB" b="1" dirty="0">
              <a:solidFill>
                <a:srgbClr val="000000"/>
              </a:solidFill>
              <a:ea typeface="Calibri"/>
              <a:cs typeface="Calibri"/>
            </a:endParaRPr>
          </a:p>
          <a:p>
            <a:pPr marL="742950" lvl="1" indent="-285750">
              <a:buFont typeface="Arial" panose="020B0604020202020204" pitchFamily="34" charset="0"/>
              <a:buChar char="•"/>
            </a:pPr>
            <a:r>
              <a:rPr lang="lv-LV" sz="1400">
                <a:solidFill>
                  <a:schemeClr val="tx2"/>
                </a:solidFill>
                <a:hlinkClick r:id="rId4">
                  <a:extLst>
                    <a:ext uri="{A12FA001-AC4F-418D-AE19-62706E023703}">
                      <ahyp:hlinkClr xmlns:ahyp="http://schemas.microsoft.com/office/drawing/2018/hyperlinkcolor" val="tx"/>
                    </a:ext>
                  </a:extLst>
                </a:hlinkClick>
              </a:rPr>
              <a:t>Direktīva 90/270/EEK — Displeju ierīču direktīva</a:t>
            </a:r>
          </a:p>
          <a:p>
            <a:pPr marL="742950" lvl="1" indent="-285750">
              <a:buFont typeface="Arial" panose="020B0604020202020204" pitchFamily="34" charset="0"/>
              <a:buChar char="•"/>
            </a:pPr>
            <a:r>
              <a:rPr lang="lv-LV" sz="1400">
                <a:solidFill>
                  <a:schemeClr val="tx2"/>
                </a:solidFill>
                <a:hlinkClick r:id="rId5"/>
              </a:rPr>
              <a:t>Direktīva 2009/104/EK — Direktīva par darba aprīkojuma lietošanu</a:t>
            </a:r>
          </a:p>
          <a:p>
            <a:pPr marL="742950" lvl="1" indent="-285750">
              <a:buFont typeface="Arial" panose="020B0604020202020204" pitchFamily="34" charset="0"/>
              <a:buChar char="•"/>
            </a:pPr>
            <a:r>
              <a:rPr lang="lv-LV" sz="1400">
                <a:solidFill>
                  <a:schemeClr val="tx2"/>
                </a:solidFill>
                <a:hlinkClick r:id="rId6"/>
              </a:rPr>
              <a:t>Direktīva 2006/42/EK — Jaunā direktīva par mašīnām</a:t>
            </a:r>
          </a:p>
          <a:p>
            <a:pPr marL="742950" lvl="1" indent="-285750">
              <a:buFont typeface="Arial" panose="020B0604020202020204" pitchFamily="34" charset="0"/>
              <a:buChar char="•"/>
            </a:pPr>
            <a:r>
              <a:rPr lang="lv-LV" sz="1400">
                <a:solidFill>
                  <a:schemeClr val="tx2"/>
                </a:solidFill>
                <a:hlinkClick r:id="rId7"/>
              </a:rPr>
              <a:t>Direktīva 89/654/EEK — Par prasībām darba vietā</a:t>
            </a:r>
          </a:p>
          <a:p>
            <a:pPr marL="742950" lvl="1" indent="-285750">
              <a:buFont typeface="Arial" panose="020B0604020202020204" pitchFamily="34" charset="0"/>
              <a:buChar char="•"/>
            </a:pPr>
            <a:r>
              <a:rPr lang="lv-LV" sz="1400">
                <a:solidFill>
                  <a:schemeClr val="tx2"/>
                </a:solidFill>
                <a:hlinkClick r:id="rId6"/>
              </a:rPr>
              <a:t>Direktīva 2003/88/EK — Darba laiks</a:t>
            </a:r>
          </a:p>
          <a:p>
            <a:pPr marL="742950" lvl="1" indent="-285750">
              <a:buFont typeface="Arial" panose="020B0604020202020204" pitchFamily="34" charset="0"/>
              <a:buChar char="•"/>
            </a:pPr>
            <a:r>
              <a:rPr lang="lv-LV" sz="1400">
                <a:solidFill>
                  <a:schemeClr val="tx2"/>
                </a:solidFill>
                <a:hlinkClick r:id="rId7"/>
              </a:rPr>
              <a:t>Direktīva 2002/14/EK -</a:t>
            </a:r>
            <a:r>
              <a:rPr lang="lv-LV" sz="1400" baseline="0">
                <a:solidFill>
                  <a:schemeClr val="tx2"/>
                </a:solidFill>
                <a:hlinkClick r:id="rId7"/>
              </a:rPr>
              <a:t> Darbinieku</a:t>
            </a:r>
            <a:r>
              <a:rPr lang="lv-LV" sz="1400">
                <a:solidFill>
                  <a:schemeClr val="tx2"/>
                </a:solidFill>
                <a:hlinkClick r:id="rId7"/>
              </a:rPr>
              <a:t>informēšana un uzklausīšana</a:t>
            </a:r>
          </a:p>
          <a:p>
            <a:pPr marL="457200" lvl="1" indent="0">
              <a:buNone/>
            </a:pPr>
            <a:endParaRPr lang="en-GB" sz="1400" dirty="0">
              <a:solidFill>
                <a:schemeClr val="tx2"/>
              </a:solidFill>
            </a:endParaRPr>
          </a:p>
          <a:p>
            <a:r>
              <a:rPr lang="lv-LV"/>
              <a:t>Pilnīgs pārskats par attiecīgajiem darba aizsardzības tiesību aktiem ir pieejams </a:t>
            </a:r>
            <a:r>
              <a:rPr lang="lv-LV" i="1"/>
              <a:t>EU-OSHA</a:t>
            </a:r>
            <a:r>
              <a:rPr lang="lv-LV"/>
              <a:t> tīmekļa vietnē </a:t>
            </a:r>
            <a:r>
              <a:rPr lang="lv-LV">
                <a:hlinkClick r:id="rId8"/>
              </a:rPr>
              <a:t>(https://osha.europa.eu/lv/safety-and-health-legislation).</a:t>
            </a:r>
          </a:p>
          <a:p>
            <a:endParaRPr lang="en-US" dirty="0"/>
          </a:p>
          <a:p>
            <a:pPr marL="0" indent="0">
              <a:buNone/>
            </a:pPr>
            <a:r>
              <a:rPr lang="lv-LV" b="1"/>
              <a:t>Infografika</a:t>
            </a:r>
          </a:p>
          <a:p>
            <a:pPr algn="just"/>
            <a:r>
              <a:rPr lang="lv-LV"/>
              <a:t>Digitālajā laikmetā infografika var būt iedarbīgs instruments. Ar tās palīdzību pat sarežģītu informāciju var pavēstīt skaidri, kodolīgi un neaizmirstami un kopīgot to tiešsaistē.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lv-LV"/>
              <a:t>Avots: </a:t>
            </a:r>
            <a:r>
              <a:rPr lang="lv-LV" i="1"/>
              <a:t>EU-OSHA</a:t>
            </a:r>
            <a:r>
              <a:rPr lang="lv-LV"/>
              <a:t>, “</a:t>
            </a:r>
            <a:r>
              <a:rPr lang="lv-LV" i="1"/>
              <a:t>OSH Pulse</a:t>
            </a:r>
            <a:r>
              <a:rPr lang="lv-LV"/>
              <a:t> — Darba drošība un veselības aizsardzība pēc pandēmijas”, 2022. gads (</a:t>
            </a:r>
            <a:r>
              <a:rPr lang="lv-LV">
                <a:hlinkClick r:id="rId3"/>
              </a:rPr>
              <a:t>https://osha.europa.eu/en/facts-and-figures/osh-pulse-occupational-safety-and-health-post-pandemic-workplaces</a:t>
            </a:r>
            <a:r>
              <a:rPr lang="lv-LV"/>
              <a:t>).</a:t>
            </a:r>
          </a:p>
          <a:p>
            <a:pPr>
              <a:defRPr/>
            </a:pPr>
            <a:endParaRPr lang="it-IT" dirty="0"/>
          </a:p>
          <a:p>
            <a:pPr marL="0" marR="0" indent="0" algn="l" defTabSz="914400">
              <a:lnSpc>
                <a:spcPct val="100000"/>
              </a:lnSpc>
              <a:spcBef>
                <a:spcPts val="0"/>
              </a:spcBef>
              <a:spcAft>
                <a:spcPts val="0"/>
              </a:spcAft>
              <a:buClrTx/>
              <a:buSzTx/>
              <a:buFontTx/>
              <a:buNone/>
              <a:tabLst/>
              <a:defRPr/>
            </a:pPr>
            <a:r>
              <a:rPr lang="lv-LV"/>
              <a:t>Avots: </a:t>
            </a:r>
            <a:r>
              <a:rPr lang="lv-LV" sz="1200" i="1">
                <a:solidFill>
                  <a:schemeClr val="tx1"/>
                </a:solidFill>
                <a:effectLst/>
                <a:latin typeface="+mn-lt"/>
                <a:ea typeface="+mn-ea"/>
                <a:cs typeface="+mn-cs"/>
              </a:rPr>
              <a:t>EU-OSHA</a:t>
            </a:r>
            <a:r>
              <a:rPr lang="lv-LV" sz="1200">
                <a:solidFill>
                  <a:schemeClr val="tx1"/>
                </a:solidFill>
                <a:effectLst/>
                <a:latin typeface="+mn-lt"/>
                <a:ea typeface="+mn-ea"/>
                <a:cs typeface="+mn-cs"/>
              </a:rPr>
              <a:t>, trešā Eiropas uzņēmumu aptauja par jaunajiem un nākotnes riskiem (</a:t>
            </a:r>
            <a:r>
              <a:rPr lang="lv-LV" sz="1200" i="1">
                <a:solidFill>
                  <a:schemeClr val="tx1"/>
                </a:solidFill>
                <a:effectLst/>
                <a:latin typeface="+mn-lt"/>
                <a:ea typeface="+mn-ea"/>
                <a:cs typeface="+mn-cs"/>
              </a:rPr>
              <a:t>ESENER 3</a:t>
            </a:r>
            <a:r>
              <a:rPr lang="lv-LV" sz="1200">
                <a:solidFill>
                  <a:schemeClr val="tx1"/>
                </a:solidFill>
                <a:effectLst/>
                <a:latin typeface="+mn-lt"/>
                <a:ea typeface="+mn-ea"/>
                <a:cs typeface="+mn-cs"/>
              </a:rPr>
              <a:t>), 2019. gads. Pieejams šeit: </a:t>
            </a:r>
            <a:r>
              <a:rPr lang="lv-LV"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a:t>Eiropas nedēļa</a:t>
            </a:r>
          </a:p>
          <a:p>
            <a:r>
              <a:rPr lang="lv-LV"/>
              <a:t>Mūsu visā pasaulē atzītā Eiropas Darba aizsardzības nedēļa tiek rīkota katru gadu oktobrī un ir nozīmīgākais notikums kampaņas kalendārā. Jūs varat iesaistīties daudzos informētības veicināšanas pasākumos, kas tiek organizēti ES un ārpus tās, piemēram, konkursos, speciālos filmu seansos, sociālo mediju pasākumos un konferencēs.</a:t>
            </a:r>
          </a:p>
          <a:p>
            <a:endParaRPr lang="en-GB" dirty="0"/>
          </a:p>
          <a:p>
            <a:r>
              <a:rPr lang="lv-LV" b="1"/>
              <a:t>Kampaņas partnerība</a:t>
            </a:r>
          </a:p>
          <a:p>
            <a:r>
              <a:rPr lang="lv-LV"/>
              <a:t>Kampaņas panākumi ir atkarīgi no ciešas partnerības starp </a:t>
            </a:r>
            <a:r>
              <a:rPr lang="lv-LV" i="1"/>
              <a:t>EU-OSHA</a:t>
            </a:r>
            <a:r>
              <a:rPr lang="lv-LV"/>
              <a:t> un galvenajām ieinteresētajām personām. Eiropas un starptautiskas organizācijas, kas apņēmušās nodrošināt darba aizsardzību, var kļūt par </a:t>
            </a:r>
            <a:r>
              <a:rPr lang="lv-LV" u="sng"/>
              <a:t>oficiāliem kampaņas partneriem</a:t>
            </a:r>
            <a:r>
              <a:rPr lang="lv-LV"/>
              <a:t>, lai izmantotu šādas iespējas:</a:t>
            </a:r>
          </a:p>
          <a:p>
            <a:pPr marL="742950" lvl="1" indent="-285750">
              <a:buFont typeface="Arial,Sans-Serif"/>
              <a:buChar char="•"/>
            </a:pPr>
            <a:r>
              <a:rPr lang="lv-LV"/>
              <a:t>popularizēšana ES līmenī un medijos;</a:t>
            </a:r>
          </a:p>
          <a:p>
            <a:pPr marL="742950" lvl="1" indent="-285750">
              <a:buFont typeface="Arial,Sans-Serif"/>
              <a:buChar char="•"/>
            </a:pPr>
            <a:r>
              <a:rPr lang="lv-LV"/>
              <a:t>tīklošana un apmaiņa;</a:t>
            </a:r>
          </a:p>
          <a:p>
            <a:pPr marL="742950" lvl="1" indent="-285750">
              <a:buFont typeface="Arial,Sans-Serif"/>
              <a:buChar char="•"/>
            </a:pPr>
            <a:r>
              <a:rPr lang="lv-LV"/>
              <a:t>dalīšanās ar paraugpraksi ar citiem kampaņas partneriem;</a:t>
            </a:r>
          </a:p>
          <a:p>
            <a:pPr marL="742950" lvl="1" indent="-285750">
              <a:buFont typeface="Arial,Sans-Serif"/>
              <a:buChar char="•"/>
            </a:pPr>
            <a:r>
              <a:rPr lang="lv-LV"/>
              <a:t>uzaicinājumi uz </a:t>
            </a:r>
            <a:r>
              <a:rPr lang="lv-LV" i="1"/>
              <a:t>EU-OSHA</a:t>
            </a:r>
            <a:r>
              <a:rPr lang="lv-LV"/>
              <a:t> pasākumiem;</a:t>
            </a:r>
          </a:p>
          <a:p>
            <a:pPr marL="742950" lvl="1" indent="-285750">
              <a:buFont typeface="Arial,Sans-Serif"/>
              <a:buChar char="•"/>
            </a:pPr>
            <a:r>
              <a:rPr lang="lv-LV"/>
              <a:t>iepazīstināšanas komplekts;</a:t>
            </a:r>
          </a:p>
          <a:p>
            <a:pPr marL="742950" lvl="1" indent="-285750">
              <a:buFont typeface="Arial,Sans-Serif"/>
              <a:buChar char="•"/>
            </a:pPr>
            <a:r>
              <a:rPr lang="lv-LV"/>
              <a:t>partnera sertifikāts.</a:t>
            </a:r>
          </a:p>
          <a:p>
            <a:pPr lvl="1"/>
            <a:endParaRPr lang="en-GB" dirty="0"/>
          </a:p>
          <a:p>
            <a:r>
              <a:rPr lang="lv-LV" b="1"/>
              <a:t>Labas prakses balvas</a:t>
            </a:r>
          </a:p>
          <a:p>
            <a:r>
              <a:rPr lang="lv-LV"/>
              <a:t>Kampaņas ietvaros tiek rīkoti Labas prakses balvu konkursi, kuros popularizē inovatīvas pieejas darba aizsardzības pārvaldībai un atzinīgi novērtē veiksmīgas un ilgtspējīgas iniciatīvas ar darba aizsardzību un digitalizāciju saistīto risku pārvaldībai. Konkursos ir aicinātas piedalīties organizācijas no ES dalībvalstīm, kandidātvalstīm, potenciālajām kandidātvalstīm un Eiropas Brīvās tirdzniecības asociācijas (EBTA) valstīm, iesniedzot pieteikumus par tēmu "Darba aizsardzības un digitalizācijas pārvaldībadarbavietā". Konkursa uzvarētāji tiks paziņoti apbalvošanas ceremonijā.</a:t>
            </a:r>
          </a:p>
          <a:p>
            <a:endParaRPr lang="en-GB" dirty="0"/>
          </a:p>
          <a:p>
            <a:r>
              <a:rPr lang="lv-LV" b="1"/>
              <a:t>Kampaņas rīkkopa </a:t>
            </a:r>
          </a:p>
          <a:p>
            <a:r>
              <a:rPr lang="lv-LV"/>
              <a:t>Jūs varat piekļūt mūsu kampaņas rīkkopai, kas jums palīdzēs sākt savas kampaņas īstenošanu, lai vairotu izpratni par digitalizācijas ietekmi uz darba aizsardzību. Rīkkopa piedāvā secīgus norādījumus par kampaņas sagatavošanas un īstenošanas procesu un par to, kā pilnvērtīgi izmantot jūsu resursus.</a:t>
            </a:r>
          </a:p>
          <a:p>
            <a:endParaRPr lang="en-GB" dirty="0"/>
          </a:p>
          <a:p>
            <a:r>
              <a:rPr lang="lv-LV" b="1"/>
              <a:t>Kampaņas materiāli</a:t>
            </a:r>
          </a:p>
          <a:p>
            <a:r>
              <a:rPr lang="lv-LV"/>
              <a:t>Viss, kas jums vajadzīgs, lai popularizētu kampaņu “Drošs un veselīgs darbs digitālajā laikmetā” un sniegtu ieguldījumu, ir pieejams kampaņas materiālos. Lejupielādei ir pieejams pilns resursu klāsts, tostarp kampaņas rokasgrāmata, reklāmas buklets un plakāts, un skrejlapa par labas prakses balvām.</a:t>
            </a:r>
          </a:p>
          <a:p>
            <a:endParaRPr lang="en-GB" dirty="0"/>
          </a:p>
          <a:p>
            <a:r>
              <a:rPr lang="lv-LV" b="1"/>
              <a:t>Sociālo mediju komplekts</a:t>
            </a:r>
          </a:p>
          <a:p>
            <a:r>
              <a:rPr lang="lv-LV"/>
              <a:t>Izmantojiet sociālo mediju komplektu – materiālu kopumu jūsu sociālo mediju kontiem. Sāciet darbu, izvēloties kādu no gatavajiem ziņojumiem un pievienotajiem vizuālajiem materiāliem un video.</a:t>
            </a:r>
          </a:p>
          <a:p>
            <a:endParaRPr lang="en-GB" dirty="0"/>
          </a:p>
          <a:p>
            <a:r>
              <a:rPr lang="lv-LV" b="1"/>
              <a:t>Pasākumi</a:t>
            </a:r>
          </a:p>
          <a:p>
            <a:r>
              <a:rPr lang="lv-LV"/>
              <a:t>Jūs varat skatīt kampaņas “Drošs un veselīgs darbs digitālajā laikmetā” gaidāmos pasākumus. Pasākumus var meklēt pēc valstīm un datumiem, un katru pasākumu jūs varat pievienot savam kalendāram, lai to nepalaistu garām.</a:t>
            </a:r>
          </a:p>
          <a:p>
            <a:endParaRPr lang="en-GB" dirty="0"/>
          </a:p>
          <a:p>
            <a:r>
              <a:rPr lang="lv-LV" b="1"/>
              <a:t>Līdzdalības sertifikāts </a:t>
            </a:r>
          </a:p>
          <a:p>
            <a:r>
              <a:rPr lang="lv-LV"/>
              <a:t>Par pasākumu un darbību organizēšanu vai jūsu kampaņas rīkošanu Veselībai nekaitīgu darbavietu kampaņas atbalstam jūs saņemsiet līdzdalības sertifikātu kā pateicību par jūsu centieniem un ieguldījumu.</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 Eiropas Darba drošības un veselības aizsardzības aģentūra, 2023. gads</a:t>
            </a:r>
          </a:p>
          <a:p>
            <a:r>
              <a:rPr lang="lv-LV"/>
              <a:t>Atļauts pārpublicēt, ja sniegta atsauce uz avotu.</a:t>
            </a:r>
          </a:p>
          <a:p>
            <a:r>
              <a:rPr lang="lv-LV"/>
              <a:t>Lai izmantotu vai pārpublicētu fotoattēlus vai citus materiālus, uz kuriem neattiecas </a:t>
            </a:r>
            <a:r>
              <a:rPr lang="lv-LV" i="1"/>
              <a:t>EU-OSHA</a:t>
            </a:r>
            <a:r>
              <a:rPr lang="lv-LV"/>
              <a:t> autortiesības, atļauja jālūdz tieši autortiesību īpašniekam.</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Avots: </a:t>
            </a:r>
            <a:r>
              <a:rPr lang="lv-LV" i="1"/>
              <a:t>EU-OSHA</a:t>
            </a:r>
            <a:r>
              <a:rPr lang="lv-LV"/>
              <a:t>, “</a:t>
            </a:r>
            <a:r>
              <a:rPr lang="lv-LV" i="1"/>
              <a:t>OSH Pulse</a:t>
            </a:r>
            <a:r>
              <a:rPr lang="lv-LV"/>
              <a:t> — Darba drošība un veselības aizsardzība pēc pandēmijas”, 2022. gads (</a:t>
            </a:r>
            <a:r>
              <a:rPr lang="lv-LV">
                <a:hlinkClick r:id="rId3"/>
              </a:rPr>
              <a:t>https://osha.europa.eu/en/facts-and-figures/osh-pulse-occupational-safety-and-health-post-pandemic-workplaces</a:t>
            </a:r>
            <a:r>
              <a:rPr lang="lv-LV"/>
              <a:t>).</a:t>
            </a:r>
          </a:p>
          <a:p>
            <a:endParaRPr lang="en-GB" dirty="0"/>
          </a:p>
          <a:p>
            <a:r>
              <a:rPr lang="lv-LV"/>
              <a:t>Šajā ziņojumā ir izklāstīti rezultāti, kas gūti Eirobarometra zibensaptaujā </a:t>
            </a:r>
            <a:r>
              <a:rPr lang="lv-LV" i="1"/>
              <a:t>Flash Eurobarometer – OSH Pulse</a:t>
            </a:r>
            <a:r>
              <a:rPr lang="lv-LV"/>
              <a:t>, ko </a:t>
            </a:r>
            <a:r>
              <a:rPr lang="lv-LV" i="1"/>
              <a:t>EU-OSHA</a:t>
            </a:r>
            <a:r>
              <a:rPr lang="lv-LV"/>
              <a:t> pasūtīja, lai gūtu ieskatu par darba drošības (</a:t>
            </a:r>
            <a:r>
              <a:rPr lang="lv-LV" i="1"/>
              <a:t>OSH</a:t>
            </a:r>
            <a:r>
              <a:rPr lang="lv-LV"/>
              <a:t>) stāvokli pēcpandēmijas darbvietās.</a:t>
            </a:r>
          </a:p>
          <a:p>
            <a:r>
              <a:rPr lang="lv-LV"/>
              <a:t>Visās ES valstīs, kā arī Islandē un Norvēģijā 2022. gada aprīlī un maijā tika intervēti vairāk nekā 27000 nodarbināti darbinieki. Viņiem tika jautāts par garīgās un fiziskās veselības problēmām, ar kurām viņi saskaras, un par darba aizsardzības pasākumu nozīmi viņu darbavietā.</a:t>
            </a:r>
          </a:p>
          <a:p>
            <a:r>
              <a:rPr lang="lv-LV"/>
              <a:t>Aptaujā tika jautāts arī par digitālo tehnoloģiju izmantošanu darbā un tās ietekmi uz darbinieku labklājību.</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lv-LV"/>
              <a:t>Avots: </a:t>
            </a:r>
            <a:r>
              <a:rPr lang="lv-LV" i="1"/>
              <a:t>EU-OSHA</a:t>
            </a:r>
            <a:r>
              <a:rPr lang="lv-LV"/>
              <a:t>, “</a:t>
            </a:r>
            <a:r>
              <a:rPr lang="lv-LV" i="1"/>
              <a:t>OSH Pulse</a:t>
            </a:r>
            <a:r>
              <a:rPr lang="lv-LV"/>
              <a:t> — Darba drošība un veselības aizsardzība pēc pandēmijas”, 2022. gads (</a:t>
            </a:r>
            <a:r>
              <a:rPr lang="lv-LV">
                <a:hlinkClick r:id="rId3"/>
              </a:rPr>
              <a:t>https://osha.europa.eu/en/facts-and-figures/osh-pulse-occupational-safety-and-health-post-pandemic-workplaces</a:t>
            </a:r>
            <a:r>
              <a:rPr lang="lv-LV"/>
              <a:t>).</a:t>
            </a:r>
          </a:p>
          <a:p>
            <a:pPr>
              <a:defRPr/>
            </a:pPr>
            <a:endParaRPr lang="en-GB" dirty="0"/>
          </a:p>
          <a:p>
            <a:pPr>
              <a:defRPr/>
            </a:pPr>
            <a:r>
              <a:rPr lang="lv-LV"/>
              <a:t>Šajā ziņojumā ir izklāstīti rezultāti, kas gūti zibensaptaujā </a:t>
            </a:r>
            <a:r>
              <a:rPr lang="lv-LV" i="1"/>
              <a:t>Flash Eurobarometer – OSH Pulse</a:t>
            </a:r>
            <a:r>
              <a:rPr lang="lv-LV"/>
              <a:t>, ko pasūtīja </a:t>
            </a:r>
            <a:r>
              <a:rPr lang="lv-LV" i="1"/>
              <a:t>EU-OSHA</a:t>
            </a:r>
            <a:r>
              <a:rPr lang="lv-LV"/>
              <a:t>, lai gūtu ieskatu par darba drošības un veselības aizsardzības stāvokli pēcpandēmijas darbvietās.</a:t>
            </a:r>
          </a:p>
          <a:p>
            <a:pPr>
              <a:defRPr/>
            </a:pPr>
            <a:r>
              <a:rPr lang="lv-LV"/>
              <a:t>Visās ES valstīs, kā arī Islandē un Norvēģijā 2022. gada aprīlī un maijā tika intervēti vairāk nekā 27 000 nodarbināti darbinieki. Viņiem tika jautāts par garīgās un fiziskās veselības problēmām, ar kurām viņi saskaras, un par darba aizsardzības pasākumu nozīmi viņu darbavietā.</a:t>
            </a:r>
          </a:p>
          <a:p>
            <a:pPr>
              <a:defRPr/>
            </a:pPr>
            <a:r>
              <a:rPr lang="lv-LV"/>
              <a:t>Aptaujā tika jautāts arī par digitālo tehnoloģiju izmantošanu darbā un tās ietekmi uz darbinieku labklājību.</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lv-LV"/>
              <a:t>Avots: </a:t>
            </a:r>
            <a:r>
              <a:rPr lang="lv-LV" i="1"/>
              <a:t>EU-OSHA</a:t>
            </a:r>
            <a:r>
              <a:rPr lang="lv-LV"/>
              <a:t>, “</a:t>
            </a:r>
            <a:r>
              <a:rPr lang="lv-LV" i="1"/>
              <a:t>OSH Pulse</a:t>
            </a:r>
            <a:r>
              <a:rPr lang="lv-LV"/>
              <a:t> — Darba drošība un veselības aizsardzība pēc pandēmijas”, 2022. gads (</a:t>
            </a:r>
            <a:r>
              <a:rPr lang="lv-LV">
                <a:hlinkClick r:id="rId3"/>
              </a:rPr>
              <a:t>https://osha.europa.eu/en/facts-and-figures/osh-pulse-occupational-safety-and-health-post-pandemic-workplaces</a:t>
            </a:r>
            <a:r>
              <a:rPr lang="lv-LV"/>
              <a:t>).</a:t>
            </a:r>
          </a:p>
          <a:p>
            <a:pPr>
              <a:defRPr/>
            </a:pPr>
            <a:endParaRPr lang="it-IT" dirty="0"/>
          </a:p>
          <a:p>
            <a:pPr marL="0" marR="0" indent="0" algn="l" defTabSz="914400">
              <a:lnSpc>
                <a:spcPct val="100000"/>
              </a:lnSpc>
              <a:spcBef>
                <a:spcPts val="0"/>
              </a:spcBef>
              <a:spcAft>
                <a:spcPts val="0"/>
              </a:spcAft>
              <a:buClrTx/>
              <a:buSzTx/>
              <a:buFontTx/>
              <a:buNone/>
              <a:tabLst/>
              <a:defRPr/>
            </a:pPr>
            <a:r>
              <a:rPr lang="lv-LV"/>
              <a:t>Avots: </a:t>
            </a:r>
            <a:r>
              <a:rPr lang="lv-LV" sz="1200" i="1">
                <a:solidFill>
                  <a:schemeClr val="tx1"/>
                </a:solidFill>
                <a:effectLst/>
                <a:latin typeface="+mn-lt"/>
                <a:ea typeface="+mn-ea"/>
                <a:cs typeface="+mn-cs"/>
              </a:rPr>
              <a:t>EU-OSHA</a:t>
            </a:r>
            <a:r>
              <a:rPr lang="lv-LV" sz="1200">
                <a:solidFill>
                  <a:schemeClr val="tx1"/>
                </a:solidFill>
                <a:effectLst/>
                <a:latin typeface="+mn-lt"/>
                <a:ea typeface="+mn-ea"/>
                <a:cs typeface="+mn-cs"/>
              </a:rPr>
              <a:t>, trešā Eiropas uzņēmumu aptauja par jaunajiem un nākotnes riskiem (</a:t>
            </a:r>
            <a:r>
              <a:rPr lang="lv-LV" sz="1200" i="1">
                <a:solidFill>
                  <a:schemeClr val="tx1"/>
                </a:solidFill>
                <a:effectLst/>
                <a:latin typeface="+mn-lt"/>
                <a:ea typeface="+mn-ea"/>
                <a:cs typeface="+mn-cs"/>
              </a:rPr>
              <a:t>ESENER 3</a:t>
            </a:r>
            <a:r>
              <a:rPr lang="lv-LV" sz="1200">
                <a:solidFill>
                  <a:schemeClr val="tx1"/>
                </a:solidFill>
                <a:effectLst/>
                <a:latin typeface="+mn-lt"/>
                <a:ea typeface="+mn-ea"/>
                <a:cs typeface="+mn-cs"/>
              </a:rPr>
              <a:t>), 2019. gads. Pieejams šeit: </a:t>
            </a:r>
            <a:r>
              <a:rPr lang="lv-LV"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a:t>Avots: </a:t>
            </a:r>
            <a:r>
              <a:rPr lang="lv-LV" sz="1200">
                <a:solidFill>
                  <a:schemeClr val="tx1"/>
                </a:solidFill>
                <a:effectLst/>
                <a:latin typeface="+mn-lt"/>
                <a:ea typeface="+mn-ea"/>
                <a:cs typeface="+mn-cs"/>
              </a:rPr>
              <a:t>EU-OSHA, "Trešā Eiropas uzņēmumu aptauja par jaunajiem un nākotnes riskiem (ESENER 3)”, 2019. gads. Pieejams šeit: </a:t>
            </a:r>
            <a:r>
              <a:rPr lang="lv-LV" sz="1200" u="sng">
                <a:solidFill>
                  <a:schemeClr val="tx1"/>
                </a:solidFill>
                <a:effectLst/>
                <a:latin typeface="+mn-lt"/>
                <a:ea typeface="+mn-ea"/>
                <a:cs typeface="+mn-cs"/>
                <a:hlinkClick r:id="rId3"/>
              </a:rPr>
              <a:t>https://osha.europa.eu/en/publications/third-european-survey-enterprises-new-and-emerging-risks-esener-3/view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lv-LV">
                <a:effectLst/>
              </a:rPr>
              <a:t>Avots:</a:t>
            </a:r>
            <a:r>
              <a:rPr lang="lv-LV"/>
              <a:t> </a:t>
            </a:r>
            <a:r>
              <a:rPr lang="lv-LV" i="1"/>
              <a:t>EU-OSHA</a:t>
            </a:r>
            <a:r>
              <a:rPr lang="lv-LV"/>
              <a:t>, “Trešā Eiropas uzņēmumu aptauja par jaunajiem un nākotnes riskiem” (</a:t>
            </a:r>
            <a:r>
              <a:rPr lang="lv-LV" i="1"/>
              <a:t>ESENER 3</a:t>
            </a:r>
            <a:r>
              <a:rPr lang="lv-LV"/>
              <a:t>), 2019. gads. Pieejama šeit: </a:t>
            </a:r>
            <a:r>
              <a:rPr lang="lv-LV" u="sng"/>
              <a:t>https://osha.europa.eu/lv/publications/home-based-teleworking-and-preventive-occupational-safety-and-health-measures-european-workplaces-evidence-esener-3</a:t>
            </a:r>
          </a:p>
          <a:p>
            <a:endParaRPr lang="en-US" dirty="0"/>
          </a:p>
          <a:p>
            <a:r>
              <a:rPr lang="lv-LV">
                <a:latin typeface="Arial"/>
                <a:ea typeface="SimSun"/>
                <a:cs typeface="Arial"/>
              </a:rPr>
              <a:t>Svērtie </a:t>
            </a:r>
            <a:r>
              <a:rPr lang="lv-LV" sz="1200">
                <a:effectLst/>
                <a:latin typeface="Arial"/>
                <a:ea typeface="SimSun"/>
                <a:cs typeface="Arial"/>
              </a:rPr>
              <a:t>dati (svars: estex)</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i="1">
                <a:solidFill>
                  <a:schemeClr val="tx1"/>
                </a:solidFill>
                <a:effectLst/>
                <a:latin typeface="+mn-lt"/>
                <a:ea typeface="+mn-ea"/>
                <a:cs typeface="+mn-cs"/>
              </a:rPr>
              <a:t>Kampaņa “Drošs un veselīgs darbs digitālajā laikmetā” tiek organizēta piecās prioritārajās jomās, par kurām tiek ziņots, izmantojot īpašas saziņas un veicināšanas pakotnes, kuras ir izkliedētas pa visu kampaņas laiku. Katra joma aplūko konkrētu ar darba drošību vai digitalizāciju saistītu tematu. Lai uzturētu kampaņas intensitāti, ik pēc trim līdz četriem mēnešiem </a:t>
            </a:r>
            <a:r>
              <a:rPr lang="lv-LV" sz="1200" i="1" baseline="0">
                <a:solidFill>
                  <a:schemeClr val="tx1"/>
                </a:solidFill>
                <a:effectLst/>
                <a:latin typeface="+mn-lt"/>
                <a:ea typeface="+mn-ea"/>
                <a:cs typeface="+mn-cs"/>
              </a:rPr>
              <a:t>tiek</a:t>
            </a:r>
            <a:r>
              <a:rPr lang="lv-LV" sz="1200" i="1">
                <a:solidFill>
                  <a:schemeClr val="tx1"/>
                </a:solidFill>
                <a:effectLst/>
                <a:latin typeface="+mn-lt"/>
                <a:ea typeface="+mn-ea"/>
                <a:cs typeface="+mn-cs"/>
              </a:rPr>
              <a:t> publiskoti dažādi materiāli, tostarp ziņojumi, informācijas lapas, infografikas un gadījumu izpēte.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i="1">
                <a:solidFill>
                  <a:schemeClr val="tx1"/>
                </a:solidFill>
                <a:effectLst/>
                <a:latin typeface="+mn-lt"/>
                <a:ea typeface="+mn-ea"/>
                <a:cs typeface="+mn-cs"/>
              </a:rPr>
              <a:t>Vēl viena 2023.–2025. gada kampaņas prioritāte ir apsvērt digitalizācijas ietekmi uz darbaspēka daudzveidību un uz neaizsargātu darbinieku grupām, kā arī uz dzimumu dimensiju. Tā arī pievērsīsies personālam, kas strādā elastīgā darba režīmā ārpus darba devēja telpām, kam ir kontakti ar klientiem vai tie jāapmeklē vai arī darbs decentralizētās telpās (piemēram, tāldarbiniekiem, platformu darbiniekiem).</a:t>
            </a: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a:t>Darbs digitālajā</a:t>
            </a:r>
            <a:r>
              <a:rPr lang="lv-LV" sz="1400" b="1" baseline="0"/>
              <a:t> platformā: </a:t>
            </a:r>
            <a:r>
              <a:rPr lang="lv-LV" sz="1400">
                <a:solidFill>
                  <a:schemeClr val="tx1"/>
                </a:solidFill>
                <a:effectLst/>
                <a:latin typeface="+mn-lt"/>
                <a:ea typeface="+mn-ea"/>
                <a:cs typeface="+mn-cs"/>
              </a:rPr>
              <a:t>apmaksāts darbs, ko nodrošina, izmantojot tiešsaistes platformu, darbu tajā vai ar tās starpniecību</a:t>
            </a:r>
          </a:p>
          <a:p>
            <a:endParaRPr lang="en-US" sz="1400" b="1"/>
          </a:p>
          <a:p>
            <a:r>
              <a:rPr lang="lv-LV" sz="1400" b="1" baseline="0"/>
              <a:t>Uzdevumu automatizācija: </a:t>
            </a:r>
            <a:r>
              <a:rPr lang="lv-LV" sz="1400">
                <a:solidFill>
                  <a:schemeClr val="tx1"/>
                </a:solidFill>
                <a:effectLst/>
                <a:latin typeface="+mn-lt"/>
                <a:ea typeface="+mn-ea"/>
                <a:cs typeface="+mn-cs"/>
              </a:rPr>
              <a:t>Uz MI balstītas sistēmas, vai nu integrētas (robotikas), vai neintegrētas (viedās lietotnes), kas ar zināmu autonomijas pakāpi spēj veikt fiziskus vai kognitīvus uzdevumus un sasniegt konkrētus mērķus</a:t>
            </a:r>
          </a:p>
          <a:p>
            <a:endParaRPr lang="en-US" sz="1400" b="1"/>
          </a:p>
          <a:p>
            <a:r>
              <a:rPr lang="lv-LV" sz="1400" b="1"/>
              <a:t>Attālinātais darbs un hibrīddarbs:</a:t>
            </a:r>
            <a:r>
              <a:rPr lang="lv-LV" sz="1400">
                <a:solidFill>
                  <a:schemeClr val="tx1"/>
                </a:solidFill>
                <a:effectLst/>
                <a:latin typeface="+mn-lt"/>
                <a:ea typeface="+mn-ea"/>
                <a:cs typeface="+mn-cs"/>
              </a:rPr>
              <a:t>ir jebkura veida darba režīms, kas ietver digitālo tehnoloģiju (piemēram, personālo datoru, viedtālruņu, klēpjdatoru, programmatūru pakotņu un interneta) izmantošanu, lai strādātu no mājām vai vispārīgākā nozīmē – ārpus darba devēja telpām vai kādā noteiktā vietā. </a:t>
            </a:r>
          </a:p>
          <a:p>
            <a:endParaRPr lang="en-US" sz="1400"/>
          </a:p>
          <a:p>
            <a:r>
              <a:rPr lang="lv-LV" sz="1400" b="1" baseline="0"/>
              <a:t>Darbinieku pārvaldība, izmantojot MI: </a:t>
            </a:r>
            <a:r>
              <a:rPr lang="lv-LV" sz="1400">
                <a:solidFill>
                  <a:schemeClr val="tx1"/>
                </a:solidFill>
                <a:effectLst/>
                <a:latin typeface="+mn-lt"/>
                <a:ea typeface="+mn-ea"/>
                <a:cs typeface="+mn-cs"/>
              </a:rPr>
              <a:t>pārvaldības sistēmas un rīki, kas vāc reāllaika datus par darbinieku uzvedību no dažādiem avotiem, lai informētu vadību un atbalstītu automatizētus vai daļēji automatizētus lēmumus, kuru pamatā ir algoritmi vai progresīvāki MI veidi</a:t>
            </a:r>
          </a:p>
          <a:p>
            <a:endParaRPr lang="en-GB" sz="1400" b="1" noProof="0"/>
          </a:p>
          <a:p>
            <a:r>
              <a:rPr lang="lv-LV" sz="1400" b="1"/>
              <a:t>Viedas digitālās sistēmas: </a:t>
            </a:r>
            <a:r>
              <a:rPr lang="lv-LV" sz="1400">
                <a:solidFill>
                  <a:schemeClr val="tx1"/>
                </a:solidFill>
                <a:effectLst/>
                <a:latin typeface="+mn-lt"/>
                <a:ea typeface="+mn-ea"/>
                <a:cs typeface="+mn-cs"/>
              </a:rPr>
              <a:t>viedās lietojumprogrammas, kurās izmanto MI, pārnēsājamo aprīkojumu, ātrgaitas bezvadu tīklus, apvienojumā ar sensoru tehnoloģijām (piemēram, </a:t>
            </a:r>
            <a:r>
              <a:rPr lang="lv-LV" sz="1400" baseline="0">
                <a:solidFill>
                  <a:schemeClr val="tx1"/>
                </a:solidFill>
                <a:effectLst/>
                <a:latin typeface="+mn-lt"/>
                <a:ea typeface="+mn-ea"/>
                <a:cs typeface="+mn-cs"/>
              </a:rPr>
              <a:t>valkājamas ierīces)</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lv-LV" sz="675"/>
              <a:t>Drošība un veselība darbā skar ikvienu no mums. Ieguvums jums. Ieguvums jūsu uzņēmumam.</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11" name="Picture 10" descr="Blue text on a black background&#10;&#10;Description automatically generated">
            <a:extLst>
              <a:ext uri="{FF2B5EF4-FFF2-40B4-BE49-F238E27FC236}">
                <a16:creationId xmlns:a16="http://schemas.microsoft.com/office/drawing/2014/main" id="{8409FE4B-61DA-450A-9F5D-70F48B5D8B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81940"/>
            <a:ext cx="1356757" cy="346925"/>
          </a:xfrm>
          <a:prstGeom prst="rect">
            <a:avLst/>
          </a:prstGeom>
        </p:spPr>
      </p:pic>
      <p:pic>
        <p:nvPicPr>
          <p:cNvPr id="23" name="Picture 22" descr="A blue and white logo&#10;&#10;Description automatically generated">
            <a:extLst>
              <a:ext uri="{FF2B5EF4-FFF2-40B4-BE49-F238E27FC236}">
                <a16:creationId xmlns:a16="http://schemas.microsoft.com/office/drawing/2014/main" id="{B03D8CF6-CE5E-4ACA-9E91-4D1EA66FB18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63020" y="4181084"/>
            <a:ext cx="533380" cy="517897"/>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lv-LV" sz="675"/>
              <a:t>Drošība un veselība darbā skar ikvienu no mums. Ieguvums jums. Ieguvums jūsu uzņēmumam.</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lv-LV">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lv-LV">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lv-LV">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lv-LV">
                <a:solidFill>
                  <a:schemeClr val="tx2"/>
                </a:solidFill>
                <a:ea typeface="+mj-ea"/>
                <a:cs typeface="Trebuchet MS"/>
              </a:rPr>
              <a:t>Eiropas Darba drošības un veselības aizsardzības aģentūra (</a:t>
            </a:r>
            <a:r>
              <a:rPr lang="lv-LV" i="1">
                <a:solidFill>
                  <a:schemeClr val="tx2"/>
                </a:solidFill>
                <a:ea typeface="+mj-ea"/>
                <a:cs typeface="Trebuchet MS"/>
              </a:rPr>
              <a:t>EU-OSHA</a:t>
            </a:r>
            <a:r>
              <a:rPr lang="lv-LV">
                <a:solidFill>
                  <a:schemeClr val="tx2"/>
                </a:solidFill>
                <a:ea typeface="+mj-ea"/>
                <a:cs typeface="Trebuchet MS"/>
              </a:rPr>
              <a:t>)</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lv-LV">
                <a:solidFill>
                  <a:schemeClr val="tx2"/>
                </a:solidFill>
                <a:ea typeface="+mj-ea"/>
                <a:cs typeface="Trebuchet MS"/>
              </a:rPr>
              <a:t>EU_OSHA </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lv-LV" sz="2400" b="1">
                <a:solidFill>
                  <a:schemeClr val="tx2"/>
                </a:solidFill>
                <a:ea typeface="+mj-ea"/>
              </a:rPr>
              <a:t>PALDIES!</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lv-LV"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6" name="Picture 15" descr="Blue text on a black background&#10;&#10;Description automatically generated">
            <a:extLst>
              <a:ext uri="{FF2B5EF4-FFF2-40B4-BE49-F238E27FC236}">
                <a16:creationId xmlns:a16="http://schemas.microsoft.com/office/drawing/2014/main" id="{F3F6A5AD-148D-4012-A518-A7FCF31D72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604671"/>
            <a:ext cx="1356757" cy="346925"/>
          </a:xfrm>
          <a:prstGeom prst="rect">
            <a:avLst/>
          </a:prstGeom>
        </p:spPr>
      </p:pic>
      <p:pic>
        <p:nvPicPr>
          <p:cNvPr id="17" name="Picture 16" descr="A blue and white logo&#10;&#10;Description automatically generated">
            <a:extLst>
              <a:ext uri="{FF2B5EF4-FFF2-40B4-BE49-F238E27FC236}">
                <a16:creationId xmlns:a16="http://schemas.microsoft.com/office/drawing/2014/main" id="{03AF4A6F-830A-4254-8E4A-81947533FAE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76494" y="4482000"/>
            <a:ext cx="533380" cy="517897"/>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healthy-workplaces.osha.europa.eu/lv/about-topic/priority-area/remote-and-hybrid-work" TargetMode="External"/><Relationship Id="rId3" Type="http://schemas.openxmlformats.org/officeDocument/2006/relationships/hyperlink" Target="https://healthy-workplaces.osha.europa.eu/lv/about-topic/priority-area/smart-digital-systems"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healthy-workplaces.osha.europa.eu/lv/about-topic/priority-area/automation-tasks" TargetMode="External"/><Relationship Id="rId11" Type="http://schemas.openxmlformats.org/officeDocument/2006/relationships/image" Target="../media/image21.png"/><Relationship Id="rId5" Type="http://schemas.openxmlformats.org/officeDocument/2006/relationships/hyperlink" Target="https://healthy-workplaces.osha.europa.eu/lv/about-topic/priority-area/digital-platform-work" TargetMode="External"/><Relationship Id="rId10" Type="http://schemas.openxmlformats.org/officeDocument/2006/relationships/image" Target="../media/image20.png"/><Relationship Id="rId4" Type="http://schemas.openxmlformats.org/officeDocument/2006/relationships/hyperlink" Target="https://healthy-workplaces.osha.europa.eu/lv/about-topic/priority-area/worker-management-through-ai"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healthy-workplaces.osha.europa.eu/en/campaign-partners/enterprise-europe-network" TargetMode="External"/><Relationship Id="rId13" Type="http://schemas.openxmlformats.org/officeDocument/2006/relationships/hyperlink" Target="https://healthy-workplaces.osha.europa.eu/en/campaign-partners/national-focal-points" TargetMode="External"/><Relationship Id="rId3" Type="http://schemas.openxmlformats.org/officeDocument/2006/relationships/image" Target="../media/image29.png"/><Relationship Id="rId7" Type="http://schemas.openxmlformats.org/officeDocument/2006/relationships/hyperlink" Target="https://healthy-workplaces.osha.europa.eu/lv/campaign-partners/enterprise-europe-network" TargetMode="External"/><Relationship Id="rId12" Type="http://schemas.openxmlformats.org/officeDocument/2006/relationships/hyperlink" Target="https://healthy-workplaces.osha.europa.eu/lv/campaign-partners/national-focal-points" TargetMode="External"/><Relationship Id="rId17" Type="http://schemas.openxmlformats.org/officeDocument/2006/relationships/image" Target="../media/image2.png"/><Relationship Id="rId2" Type="http://schemas.openxmlformats.org/officeDocument/2006/relationships/notesSlide" Target="../notesSlides/notesSlide18.xml"/><Relationship Id="rId16" Type="http://schemas.openxmlformats.org/officeDocument/2006/relationships/hyperlink" Target="https://osha.europa.eu/lv/themes/mainstreaming-osh-education/oshvet-project-osh-vocational-education-and-training" TargetMode="External"/><Relationship Id="rId1" Type="http://schemas.openxmlformats.org/officeDocument/2006/relationships/slideLayout" Target="../slideLayouts/slideLayout2.xml"/><Relationship Id="rId6" Type="http://schemas.openxmlformats.org/officeDocument/2006/relationships/hyperlink" Target="https://eur-lex.europa.eu/summary/glossary/social_partners.html" TargetMode="External"/><Relationship Id="rId11" Type="http://schemas.openxmlformats.org/officeDocument/2006/relationships/hyperlink" Target="https://europa.eu/european-union/about-eu/institutions-bodies_en" TargetMode="External"/><Relationship Id="rId5" Type="http://schemas.openxmlformats.org/officeDocument/2006/relationships/hyperlink" Target="https://healthy-workplaces.osha.europa.eu/en/campaign-partners/official-campaign-partners" TargetMode="External"/><Relationship Id="rId15" Type="http://schemas.openxmlformats.org/officeDocument/2006/relationships/hyperlink" Target="https://europa.eu/european-union/about-eu/agencies/decentralised-agencies_en" TargetMode="External"/><Relationship Id="rId10" Type="http://schemas.openxmlformats.org/officeDocument/2006/relationships/hyperlink" Target="https://european-union.europa.eu/institutions-law-budget/institutions-and-bodies/search-all-eu-institutions-and-bodies_lv" TargetMode="External"/><Relationship Id="rId4" Type="http://schemas.openxmlformats.org/officeDocument/2006/relationships/hyperlink" Target="https://healthy-workplaces.osha.europa.eu/lv/campaign-partners/official-campaign-partners" TargetMode="External"/><Relationship Id="rId9" Type="http://schemas.openxmlformats.org/officeDocument/2006/relationships/hyperlink" Target="https://healthy-workplaces.osha.europa.eu/lv/campaign-partners/campaign-media-partners" TargetMode="External"/><Relationship Id="rId14" Type="http://schemas.openxmlformats.org/officeDocument/2006/relationships/hyperlink" Target="https://european-union.europa.eu/institutions-law-budget/institutions-and-bodies/types-institutions-and-bodies_lv"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s://healthy-workplaces.eu/en/tools-and-publications/oshwiki" TargetMode="External"/><Relationship Id="rId18" Type="http://schemas.openxmlformats.org/officeDocument/2006/relationships/hyperlink" Target="https://healthy-workplaces.osha.europa.eu/en/tools-and-publications/case-studies" TargetMode="External"/><Relationship Id="rId26" Type="http://schemas.openxmlformats.org/officeDocument/2006/relationships/image" Target="../media/image34.png"/><Relationship Id="rId3" Type="http://schemas.openxmlformats.org/officeDocument/2006/relationships/hyperlink" Target="https://healthy-workplaces.osha.europa.eu/lv/tools-and-publications/publications" TargetMode="External"/><Relationship Id="rId21" Type="http://schemas.openxmlformats.org/officeDocument/2006/relationships/hyperlink" Target="https://healthy-workplaces.eu/en/tools-and-publications/legislation" TargetMode="External"/><Relationship Id="rId34" Type="http://schemas.openxmlformats.org/officeDocument/2006/relationships/image" Target="../media/image40.png"/><Relationship Id="rId7" Type="http://schemas.openxmlformats.org/officeDocument/2006/relationships/hyperlink" Target="https://healthy-workplaces.osha.europa.eu/lv/tools-and-publications/campaign-toolkit" TargetMode="External"/><Relationship Id="rId12" Type="http://schemas.openxmlformats.org/officeDocument/2006/relationships/hyperlink" Target="https://healthy-workplaces.osha.europa.eu/en/tools-and-publications/oshwiki" TargetMode="External"/><Relationship Id="rId17" Type="http://schemas.openxmlformats.org/officeDocument/2006/relationships/hyperlink" Target="https://healthy-workplaces.osha.europa.eu/lv/tools-and-publications/case-studies" TargetMode="External"/><Relationship Id="rId25" Type="http://schemas.openxmlformats.org/officeDocument/2006/relationships/image" Target="../media/image33.png"/><Relationship Id="rId33" Type="http://schemas.openxmlformats.org/officeDocument/2006/relationships/image" Target="../media/image39.png"/><Relationship Id="rId2" Type="http://schemas.openxmlformats.org/officeDocument/2006/relationships/notesSlide" Target="../notesSlides/notesSlide19.xml"/><Relationship Id="rId16" Type="http://schemas.openxmlformats.org/officeDocument/2006/relationships/hyperlink" Target="https://healthy-workplaces.osha.europa.eu/en/tools-and-publications/social-media-kit" TargetMode="External"/><Relationship Id="rId20" Type="http://schemas.openxmlformats.org/officeDocument/2006/relationships/hyperlink" Target="https://healthy-workplaces.osha.europa.eu/en/tools-and-publications/legislation" TargetMode="External"/><Relationship Id="rId29" Type="http://schemas.openxmlformats.org/officeDocument/2006/relationships/hyperlink" Target="https://healthy-workplaces.osha.europa.eu/lv/tools-and-publications/infographics" TargetMode="External"/><Relationship Id="rId1" Type="http://schemas.openxmlformats.org/officeDocument/2006/relationships/slideLayout" Target="../slideLayouts/slideLayout2.xml"/><Relationship Id="rId6" Type="http://schemas.openxmlformats.org/officeDocument/2006/relationships/hyperlink" Target="https://healthy-workplaces.osha.europa.eu/en/tools-and-publications/campaign-materials" TargetMode="External"/><Relationship Id="rId11" Type="http://schemas.openxmlformats.org/officeDocument/2006/relationships/hyperlink" Target="https://healthy-workplaces.osha.europa.eu/lv/tools-and-publications/oshwiki" TargetMode="External"/><Relationship Id="rId24" Type="http://schemas.openxmlformats.org/officeDocument/2006/relationships/image" Target="../media/image27.png"/><Relationship Id="rId32" Type="http://schemas.openxmlformats.org/officeDocument/2006/relationships/image" Target="../media/image38.png"/><Relationship Id="rId5" Type="http://schemas.openxmlformats.org/officeDocument/2006/relationships/hyperlink" Target="https://healthy-workplaces.osha.europa.eu/lv/tools-and-publications/campaign-materials" TargetMode="External"/><Relationship Id="rId15" Type="http://schemas.openxmlformats.org/officeDocument/2006/relationships/hyperlink" Target="https://healthy-workplaces.osha.europa.eu/lv/tools-and-publications/social-media-kit" TargetMode="External"/><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hyperlink" Target="https://healthy-workplaces.osha.europa.eu/en/tools-and-publications/napo-films" TargetMode="External"/><Relationship Id="rId19" Type="http://schemas.openxmlformats.org/officeDocument/2006/relationships/hyperlink" Target="https://healthy-workplaces.osha.europa.eu/lv/tools-and-publications/legislation" TargetMode="External"/><Relationship Id="rId31" Type="http://schemas.openxmlformats.org/officeDocument/2006/relationships/image" Target="../media/image37.emf"/><Relationship Id="rId4" Type="http://schemas.openxmlformats.org/officeDocument/2006/relationships/hyperlink" Target="https://healthy-workplaces.osha.europa.eu/en/tools-and-publications/publications" TargetMode="External"/><Relationship Id="rId9" Type="http://schemas.openxmlformats.org/officeDocument/2006/relationships/hyperlink" Target="https://healthy-workplaces.osha.europa.eu/lv/tools-and-publications/napo-films" TargetMode="External"/><Relationship Id="rId14" Type="http://schemas.openxmlformats.org/officeDocument/2006/relationships/image" Target="../media/image30.png"/><Relationship Id="rId22" Type="http://schemas.openxmlformats.org/officeDocument/2006/relationships/image" Target="../media/image31.png"/><Relationship Id="rId27" Type="http://schemas.openxmlformats.org/officeDocument/2006/relationships/image" Target="../media/image35.png"/><Relationship Id="rId30" Type="http://schemas.openxmlformats.org/officeDocument/2006/relationships/hyperlink" Target="https://healthy-workplaces.osha.europa.eu/en/tools-and-publications/infographics" TargetMode="External"/><Relationship Id="rId8" Type="http://schemas.openxmlformats.org/officeDocument/2006/relationships/hyperlink" Target="https://healthy-workplaces.osha.europa.eu/en/tools-and-publications/campaign-toolk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lv/media-centre/events" TargetMode="External"/><Relationship Id="rId13" Type="http://schemas.openxmlformats.org/officeDocument/2006/relationships/image" Target="../media/image32.png"/><Relationship Id="rId18"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lv/get-involved/european-week" TargetMode="External"/><Relationship Id="rId21" Type="http://schemas.openxmlformats.org/officeDocument/2006/relationships/image" Target="../media/image45.png"/><Relationship Id="rId7" Type="http://schemas.openxmlformats.org/officeDocument/2006/relationships/hyperlink" Target="https://healthy-workplaces.osha.europa.eu/lv/tools-and-publications/campaign-materials" TargetMode="External"/><Relationship Id="rId12" Type="http://schemas.openxmlformats.org/officeDocument/2006/relationships/image" Target="../media/image34.png"/><Relationship Id="rId17"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image" Target="../media/image42.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healthy-workplaces.osha.europa.eu/lv/tools-and-publications/campaign-toolkit" TargetMode="External"/><Relationship Id="rId11" Type="http://schemas.openxmlformats.org/officeDocument/2006/relationships/image" Target="../media/image33.png"/><Relationship Id="rId5" Type="http://schemas.openxmlformats.org/officeDocument/2006/relationships/hyperlink" Target="https://healthy-workplaces.osha.europa.eu/lv/get-involved/good-practice-awards" TargetMode="External"/><Relationship Id="rId15" Type="http://schemas.openxmlformats.org/officeDocument/2006/relationships/image" Target="../media/image41.png"/><Relationship Id="rId10" Type="http://schemas.openxmlformats.org/officeDocument/2006/relationships/hyperlink" Target="https://healthy-workplaces.osha.europa.eu/lv/tools-and-publications/social-media-kit" TargetMode="External"/><Relationship Id="rId19" Type="http://schemas.openxmlformats.org/officeDocument/2006/relationships/image" Target="../media/image44.png"/><Relationship Id="rId4" Type="http://schemas.openxmlformats.org/officeDocument/2006/relationships/hyperlink" Target="https://healthy-workplaces.osha.europa.eu/lv/get-involved/become-campaign-partner" TargetMode="External"/><Relationship Id="rId9" Type="http://schemas.openxmlformats.org/officeDocument/2006/relationships/hyperlink" Target="https://healthy-workplaces.osha.europa.eu/lv/get-involved/get-your-certificate" TargetMode="External"/><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lv/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lv/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lv"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7043225" cy="1477328"/>
          </a:xfrm>
        </p:spPr>
        <p:txBody>
          <a:bodyPr wrap="square">
            <a:spAutoFit/>
          </a:bodyPr>
          <a:lstStyle/>
          <a:p>
            <a:r>
              <a:rPr lang="pt-BR" sz="2400" dirty="0"/>
              <a:t>Kampaņa “Veselībai nekaitīgas darbavietas 2023.-2025. gadā”</a:t>
            </a:r>
            <a:br>
              <a:rPr lang="es-ES" dirty="0"/>
            </a:br>
            <a:r>
              <a:rPr lang="lv-LV" sz="2400" dirty="0"/>
              <a:t>Drošs un veselīgs darbs digitālajā laikmetā</a:t>
            </a:r>
            <a:br>
              <a:rPr lang="lv-LV" sz="2400" dirty="0"/>
            </a:br>
            <a:endParaRPr lang="lv-LV" sz="24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832570"/>
            <a:ext cx="7646400" cy="207749"/>
          </a:xfrm>
        </p:spPr>
        <p:txBody>
          <a:bodyPr>
            <a:spAutoFit/>
          </a:bodyPr>
          <a:lstStyle/>
          <a:p>
            <a:r>
              <a:rPr lang="lv-LV" dirty="0"/>
              <a:t>Efektīvu preventīvo pasākumu nodrošināšana </a:t>
            </a:r>
            <a:r>
              <a:rPr lang="lv-LV" dirty="0">
                <a:ea typeface="+mn-lt"/>
                <a:cs typeface="+mn-lt"/>
              </a:rPr>
              <a:t>digitālajā </a:t>
            </a:r>
            <a:r>
              <a:rPr lang="lv-LV" dirty="0"/>
              <a:t>darba pasaulē</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1658" y="852158"/>
            <a:ext cx="7560643" cy="2652521"/>
          </a:xfrm>
        </p:spPr>
        <p:txBody>
          <a:bodyPr lIns="0" tIns="0" rIns="0" bIns="0">
            <a:spAutoFit/>
          </a:bodyPr>
          <a:lstStyle/>
          <a:p>
            <a:pPr marR="0" lvl="0">
              <a:lnSpc>
                <a:spcPct val="115000"/>
              </a:lnSpc>
              <a:spcBef>
                <a:spcPts val="0"/>
              </a:spcBef>
              <a:spcAft>
                <a:spcPts val="200"/>
              </a:spcAft>
              <a:tabLst>
                <a:tab pos="457200" algn="l"/>
              </a:tabLst>
            </a:pPr>
            <a:r>
              <a:rPr lang="lv-LV" sz="1600" dirty="0">
                <a:solidFill>
                  <a:srgbClr val="003399"/>
                </a:solidFill>
              </a:rPr>
              <a:t>Kampaņas mērķi ir:</a:t>
            </a:r>
          </a:p>
          <a:p>
            <a:pPr marL="342900" indent="-342900">
              <a:lnSpc>
                <a:spcPct val="115000"/>
              </a:lnSpc>
              <a:spcBef>
                <a:spcPts val="0"/>
              </a:spcBef>
              <a:spcAft>
                <a:spcPts val="200"/>
              </a:spcAft>
              <a:buFont typeface="Symbol" panose="05050102010706020507" pitchFamily="18" charset="2"/>
              <a:buChar char=""/>
              <a:tabLst>
                <a:tab pos="457200" algn="l"/>
              </a:tabLst>
            </a:pPr>
            <a:r>
              <a:rPr lang="lv-LV" sz="1600" dirty="0">
                <a:solidFill>
                  <a:schemeClr val="accent1"/>
                </a:solidFill>
                <a:latin typeface="Arial"/>
                <a:ea typeface="Arial" panose="020B0604020202020204" pitchFamily="34" charset="0"/>
                <a:cs typeface="Arial"/>
              </a:rPr>
              <a:t>paplašināt zināšanas par drošu un produktīvu digitālo tehnoloģiju lietošanu visās nozarēs;</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lv-LV" sz="1600" dirty="0">
                <a:solidFill>
                  <a:schemeClr val="accent1"/>
                </a:solidFill>
                <a:latin typeface="Arial"/>
                <a:ea typeface="Arial" panose="020B0604020202020204" pitchFamily="34" charset="0"/>
                <a:cs typeface="Arial"/>
              </a:rPr>
              <a:t>palielināt informētību par </a:t>
            </a:r>
            <a:r>
              <a:rPr lang="lv-LV" sz="1600" dirty="0" err="1">
                <a:solidFill>
                  <a:schemeClr val="accent1"/>
                </a:solidFill>
                <a:latin typeface="Arial"/>
                <a:ea typeface="Arial" panose="020B0604020202020204" pitchFamily="34" charset="0"/>
                <a:cs typeface="Arial"/>
              </a:rPr>
              <a:t>digitalizāciju</a:t>
            </a:r>
            <a:r>
              <a:rPr lang="lv-LV" sz="1600" dirty="0">
                <a:solidFill>
                  <a:schemeClr val="accent1"/>
                </a:solidFill>
                <a:latin typeface="Arial"/>
                <a:ea typeface="Arial" panose="020B0604020202020204" pitchFamily="34" charset="0"/>
                <a:cs typeface="Arial"/>
              </a:rPr>
              <a:t> un tās ietekmi uz darba aizsardzību;</a:t>
            </a:r>
            <a:endParaRPr lang="lv-LV" sz="1600" dirty="0">
              <a:solidFill>
                <a:schemeClr val="accent1"/>
              </a:solidFill>
              <a:latin typeface="Arial"/>
              <a:ea typeface="Arial" panose="020B0604020202020204" pitchFamily="34" charset="0"/>
              <a:cs typeface="Arial" panose="020B0604020202020204" pitchFamily="34" charset="0"/>
            </a:endParaRPr>
          </a:p>
          <a:p>
            <a:pPr marL="342900" indent="-342900">
              <a:lnSpc>
                <a:spcPct val="115000"/>
              </a:lnSpc>
              <a:spcBef>
                <a:spcPts val="0"/>
              </a:spcBef>
              <a:spcAft>
                <a:spcPts val="200"/>
              </a:spcAft>
              <a:buFont typeface="Symbol" panose="05050102010706020507" pitchFamily="18" charset="2"/>
              <a:buChar char=""/>
              <a:tabLst>
                <a:tab pos="457200" algn="l"/>
              </a:tabLst>
            </a:pPr>
            <a:r>
              <a:rPr lang="lv-LV" sz="1600" dirty="0">
                <a:solidFill>
                  <a:schemeClr val="accent1"/>
                </a:solidFill>
                <a:latin typeface="Arial"/>
                <a:ea typeface="Arial" panose="020B0604020202020204" pitchFamily="34" charset="0"/>
                <a:cs typeface="Arial"/>
              </a:rPr>
              <a:t>informēt par jaunajiem riskiem un iespējām;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lv-LV" sz="1600" dirty="0">
                <a:solidFill>
                  <a:schemeClr val="accent1"/>
                </a:solidFill>
                <a:latin typeface="Arial"/>
                <a:ea typeface="Arial" panose="020B0604020202020204" pitchFamily="34" charset="0"/>
                <a:cs typeface="Arial"/>
              </a:rPr>
              <a:t>veicināt riska novērtēšanu un darba digitālās pārveides veselīgu un drošu pārvaldību; </a:t>
            </a:r>
            <a:endParaRPr lang="lv-LV" sz="1600" dirty="0">
              <a:solidFill>
                <a:schemeClr val="accent1"/>
              </a:solidFill>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lv-LV" sz="1600" dirty="0">
                <a:solidFill>
                  <a:schemeClr val="accent1"/>
                </a:solidFill>
                <a:latin typeface="Arial"/>
                <a:ea typeface="Arial" panose="020B0604020202020204" pitchFamily="34" charset="0"/>
                <a:cs typeface="Arial"/>
              </a:rPr>
              <a:t>veicināt informācijas un </a:t>
            </a:r>
            <a:r>
              <a:rPr lang="lv-LV" sz="1600" dirty="0" err="1">
                <a:solidFill>
                  <a:schemeClr val="accent1"/>
                </a:solidFill>
                <a:latin typeface="Arial"/>
                <a:ea typeface="Arial" panose="020B0604020202020204" pitchFamily="34" charset="0"/>
                <a:cs typeface="Arial"/>
              </a:rPr>
              <a:t>paraugprakses</a:t>
            </a:r>
            <a:r>
              <a:rPr lang="lv-LV" sz="1600" dirty="0">
                <a:solidFill>
                  <a:schemeClr val="accent1"/>
                </a:solidFill>
                <a:latin typeface="Arial"/>
                <a:ea typeface="Arial" panose="020B0604020202020204" pitchFamily="34" charset="0"/>
                <a:cs typeface="Arial"/>
              </a:rPr>
              <a:t> apmaiņu.</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2400"/>
              <a:t>Kampaņas mērķi</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lv-LV" sz="2400"/>
              <a:t>Prioritārās jomas</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lv-LV" sz="1200" b="1">
                <a:solidFill>
                  <a:schemeClr val="accent1"/>
                </a:solidFill>
                <a:latin typeface="+mj-lt"/>
                <a:ea typeface="+mj-ea"/>
                <a:cs typeface="Trebuchet MS"/>
                <a:hlinkClick r:id="rId3"/>
              </a:rPr>
              <a:t>Viedās digitālās sistēmas</a:t>
            </a:r>
          </a:p>
        </p:txBody>
      </p:sp>
      <p:sp>
        <p:nvSpPr>
          <p:cNvPr id="20" name="TextBox 3">
            <a:extLst>
              <a:ext uri="{FF2B5EF4-FFF2-40B4-BE49-F238E27FC236}">
                <a16:creationId xmlns:a16="http://schemas.microsoft.com/office/drawing/2014/main" id="{7112F58D-1582-0B48-BE64-71C3B9526F27}"/>
              </a:ext>
            </a:extLst>
          </p:cNvPr>
          <p:cNvSpPr txBox="1"/>
          <p:nvPr/>
        </p:nvSpPr>
        <p:spPr>
          <a:xfrm>
            <a:off x="1849637" y="4141595"/>
            <a:ext cx="2311874"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lv-LV" sz="1200" b="1" u="sng" dirty="0">
                <a:solidFill>
                  <a:schemeClr val="accent1"/>
                </a:solidFill>
                <a:cs typeface="Trebuchet MS"/>
                <a:hlinkClick r:id="rId4"/>
              </a:rPr>
              <a:t>Darbinieku pārvaldība, izmantojot mākslīgo intelektu</a:t>
            </a:r>
            <a:endParaRPr lang="lv-LV" sz="1200" b="1" u="sng" dirty="0">
              <a:solidFill>
                <a:schemeClr val="accent1"/>
              </a:solidFill>
              <a:cs typeface="Trebuchet MS"/>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lv-LV" sz="1200" b="1">
                <a:solidFill>
                  <a:schemeClr val="accent1"/>
                </a:solidFill>
                <a:cs typeface="Trebuchet MS"/>
                <a:hlinkClick r:id="rId5"/>
              </a:rPr>
              <a:t>Darbs digitālajā platformā</a:t>
            </a: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lv-LV" sz="1200" b="1">
                <a:solidFill>
                  <a:schemeClr val="accent1"/>
                </a:solidFill>
                <a:latin typeface="+mj-lt"/>
                <a:ea typeface="+mj-ea"/>
                <a:cs typeface="Trebuchet MS"/>
                <a:hlinkClick r:id="rId6"/>
              </a:rPr>
              <a:t>Uzdevumu automatizācija</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8"/>
            <a:stretch>
              <a:fillRect/>
            </a:stretch>
          </a:blipFill>
          <a:ln w="38100">
            <a:solidFill>
              <a:srgbClr val="ACC700"/>
            </a:solidFill>
          </a:ln>
        </p:spPr>
      </p:pic>
      <p:sp>
        <p:nvSpPr>
          <p:cNvPr id="25" name="TextBox 24"/>
          <p:cNvSpPr txBox="1"/>
          <p:nvPr/>
        </p:nvSpPr>
        <p:spPr>
          <a:xfrm>
            <a:off x="5908220" y="2382769"/>
            <a:ext cx="1990896" cy="184666"/>
          </a:xfrm>
          <a:prstGeom prst="rect">
            <a:avLst/>
          </a:prstGeom>
          <a:noFill/>
        </p:spPr>
        <p:txBody>
          <a:bodyPr wrap="square" lIns="0" tIns="0" rIns="0" bIns="0" rtlCol="0" anchor="ctr" anchorCtr="0">
            <a:spAutoFit/>
          </a:bodyPr>
          <a:lstStyle/>
          <a:p>
            <a:pPr algn="ctr"/>
            <a:r>
              <a:rPr lang="lv-LV" sz="1200" b="1">
                <a:solidFill>
                  <a:schemeClr val="accent1"/>
                </a:solidFill>
                <a:latin typeface="+mj-lt"/>
                <a:ea typeface="+mj-ea"/>
                <a:cs typeface="Trebuchet MS"/>
                <a:hlinkClick r:id="rId13"/>
              </a:rPr>
              <a:t>Attālinātais darbs un hibrīddarbs</a:t>
            </a: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v-LV" sz="2400">
                <a:solidFill>
                  <a:srgbClr val="003399"/>
                </a:solidFill>
              </a:rPr>
              <a:t>Prioritārās jomas – darbs digitālajā platformā</a:t>
            </a:r>
          </a:p>
        </p:txBody>
      </p:sp>
      <p:sp>
        <p:nvSpPr>
          <p:cNvPr id="4" name="TextBox 3"/>
          <p:cNvSpPr txBox="1"/>
          <p:nvPr/>
        </p:nvSpPr>
        <p:spPr>
          <a:xfrm>
            <a:off x="3617386" y="888493"/>
            <a:ext cx="4392488" cy="1169551"/>
          </a:xfrm>
          <a:prstGeom prst="rect">
            <a:avLst/>
          </a:prstGeom>
          <a:noFill/>
        </p:spPr>
        <p:txBody>
          <a:bodyPr wrap="square" rtlCol="0">
            <a:spAutoFit/>
          </a:bodyPr>
          <a:lstStyle/>
          <a:p>
            <a:pPr lvl="0"/>
            <a:endParaRPr lang="en-US" sz="1400" b="1" dirty="0">
              <a:solidFill>
                <a:srgbClr val="003399"/>
              </a:solidFill>
            </a:endParaRPr>
          </a:p>
          <a:p>
            <a:r>
              <a:rPr lang="lv-LV"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“Darbs digitālajā platformā ietver darbus profesijās un nozarēs, kurās pastāv augsts risks un kas ir saistītas ar sliktākiem darba apstākļiem.”</a:t>
            </a:r>
            <a:r>
              <a:rPr lang="lv-LV" sz="1400" b="1" i="1" dirty="0">
                <a:solidFill>
                  <a:srgbClr val="E64715"/>
                </a:solidFill>
              </a:rPr>
              <a:t> </a:t>
            </a:r>
            <a:r>
              <a:rPr lang="lv-LV"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1015663"/>
          </a:xfrm>
          <a:prstGeom prst="rect">
            <a:avLst/>
          </a:prstGeom>
          <a:noFill/>
        </p:spPr>
        <p:txBody>
          <a:bodyPr wrap="square" rtlCol="0">
            <a:spAutoFit/>
          </a:bodyPr>
          <a:lstStyle/>
          <a:p>
            <a:pPr lvl="0"/>
            <a:r>
              <a:rPr lang="lv-LV" sz="1500" b="1" dirty="0">
                <a:solidFill>
                  <a:srgbClr val="003399"/>
                </a:solidFill>
              </a:rPr>
              <a:t>Tiešsaistes mehānisms vai tirgus, kas darbojas, izmantojot digitālās tehnoloģijas (tostarp izmantojot mobilās lietotnes), kas pieder uzņēmumam un/vai ko uzņēmums pārvalda, veicinot atbilstību starp platformas darbinieka veiktā darba pieprasījumu un piedāvājumu.</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lv-LV" sz="2000" b="1" u="sng" dirty="0">
                <a:solidFill>
                  <a:srgbClr val="ACC700"/>
                </a:solidFill>
              </a:rPr>
              <a:t>DEFINĪCIJA</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v-LV" sz="2400">
                <a:solidFill>
                  <a:srgbClr val="003399"/>
                </a:solidFill>
              </a:rPr>
              <a:t>Prioritārās jomas – darbs digitālajā platformā</a:t>
            </a:r>
          </a:p>
        </p:txBody>
      </p:sp>
      <p:sp>
        <p:nvSpPr>
          <p:cNvPr id="4" name="TextBox 3"/>
          <p:cNvSpPr txBox="1"/>
          <p:nvPr/>
        </p:nvSpPr>
        <p:spPr>
          <a:xfrm>
            <a:off x="453481" y="915988"/>
            <a:ext cx="8096415" cy="3018775"/>
          </a:xfrm>
          <a:prstGeom prst="rect">
            <a:avLst/>
          </a:prstGeom>
          <a:noFill/>
        </p:spPr>
        <p:txBody>
          <a:bodyPr wrap="square" rtlCol="0">
            <a:spAutoFit/>
          </a:bodyPr>
          <a:lstStyle/>
          <a:p>
            <a:pPr lvl="0"/>
            <a:r>
              <a:rPr lang="lv-LV" b="1" dirty="0">
                <a:solidFill>
                  <a:srgbClr val="ACC700"/>
                </a:solidFill>
              </a:rPr>
              <a:t>IESPĒJAS </a:t>
            </a:r>
          </a:p>
          <a:p>
            <a:pPr marL="285750" lvl="0" indent="-285750">
              <a:buFont typeface="Arial" panose="020B0604020202020204" pitchFamily="34" charset="0"/>
              <a:buChar char="•"/>
            </a:pPr>
            <a:r>
              <a:rPr lang="lv-LV" sz="1600" b="1" dirty="0">
                <a:solidFill>
                  <a:srgbClr val="003399"/>
                </a:solidFill>
              </a:rPr>
              <a:t>Darbinieku autonomija</a:t>
            </a:r>
          </a:p>
          <a:p>
            <a:pPr marL="285750" lvl="0" indent="-285750">
              <a:buFont typeface="Arial" panose="020B0604020202020204" pitchFamily="34" charset="0"/>
              <a:buChar char="•"/>
            </a:pPr>
            <a:r>
              <a:rPr lang="lv-LV" sz="1600" b="1" dirty="0">
                <a:solidFill>
                  <a:srgbClr val="003399"/>
                </a:solidFill>
              </a:rPr>
              <a:t>Elastīgs darba laiks</a:t>
            </a:r>
          </a:p>
          <a:p>
            <a:pPr marL="285750" lvl="0" indent="-285750">
              <a:buFont typeface="Arial" panose="020B0604020202020204" pitchFamily="34" charset="0"/>
              <a:buChar char="•"/>
            </a:pPr>
            <a:r>
              <a:rPr lang="lv-LV" sz="1600" b="1" dirty="0">
                <a:solidFill>
                  <a:srgbClr val="003399"/>
                </a:solidFill>
              </a:rPr>
              <a:t>Uzlabota piekļuve darba tirgum nelabvēlīgā situācijā esošiem darbiniekiem </a:t>
            </a:r>
          </a:p>
          <a:p>
            <a:pPr lvl="0"/>
            <a:endParaRPr lang="en-US" sz="2000" b="1" dirty="0">
              <a:solidFill>
                <a:srgbClr val="003399"/>
              </a:solidFill>
            </a:endParaRPr>
          </a:p>
          <a:p>
            <a:pPr lvl="0" defTabSz="342900">
              <a:spcBef>
                <a:spcPts val="450"/>
              </a:spcBef>
              <a:buClr>
                <a:srgbClr val="003399"/>
              </a:buClr>
            </a:pPr>
            <a:r>
              <a:rPr lang="lv-LV" b="1" dirty="0">
                <a:solidFill>
                  <a:srgbClr val="ACC700"/>
                </a:solidFill>
              </a:rPr>
              <a:t>RISKI UN PROBLĒMAS</a:t>
            </a:r>
          </a:p>
          <a:p>
            <a:pPr marL="285750" lvl="0" indent="-285750">
              <a:buFont typeface="Arial" panose="020B0604020202020204" pitchFamily="34" charset="0"/>
              <a:buChar char="•"/>
            </a:pPr>
            <a:r>
              <a:rPr lang="lv-LV" sz="1600" b="1" dirty="0">
                <a:solidFill>
                  <a:srgbClr val="003399"/>
                </a:solidFill>
              </a:rPr>
              <a:t>Profesionāla izolācija</a:t>
            </a:r>
          </a:p>
          <a:p>
            <a:pPr marL="285750" lvl="0" indent="-285750">
              <a:buFont typeface="Arial" panose="020B0604020202020204" pitchFamily="34" charset="0"/>
              <a:buChar char="•"/>
            </a:pPr>
            <a:r>
              <a:rPr lang="lv-LV" sz="1600" b="1" dirty="0">
                <a:solidFill>
                  <a:srgbClr val="003399"/>
                </a:solidFill>
              </a:rPr>
              <a:t>Garas/neregulāras darba stundas</a:t>
            </a:r>
          </a:p>
          <a:p>
            <a:pPr marL="285750" lvl="0" indent="-285750">
              <a:buFont typeface="Arial" panose="020B0604020202020204" pitchFamily="34" charset="0"/>
              <a:buChar char="•"/>
            </a:pPr>
            <a:r>
              <a:rPr lang="lv-LV" sz="1600" b="1" dirty="0">
                <a:solidFill>
                  <a:srgbClr val="003399"/>
                </a:solidFill>
              </a:rPr>
              <a:t>Algoritmiskā pārvaldība</a:t>
            </a:r>
          </a:p>
          <a:p>
            <a:pPr marL="285750" lvl="0" indent="-285750">
              <a:buFont typeface="Arial" panose="020B0604020202020204" pitchFamily="34" charset="0"/>
              <a:buChar char="•"/>
            </a:pPr>
            <a:r>
              <a:rPr lang="lv-LV" sz="1600" b="1" dirty="0">
                <a:solidFill>
                  <a:srgbClr val="003399"/>
                </a:solidFill>
              </a:rPr>
              <a:t>Digitālā uzraudzība/novērošana</a:t>
            </a:r>
          </a:p>
          <a:p>
            <a:pPr marL="285750" lvl="0" indent="-285750">
              <a:buFont typeface="Arial" panose="020B0604020202020204" pitchFamily="34" charset="0"/>
              <a:buChar char="•"/>
            </a:pPr>
            <a:r>
              <a:rPr lang="lv-LV" sz="1600" b="1" dirty="0">
                <a:solidFill>
                  <a:srgbClr val="003399"/>
                </a:solidFill>
              </a:rPr>
              <a:t>Nepietiekami darba aizsardzības noteikumi</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v-LV" sz="2400">
                <a:solidFill>
                  <a:srgbClr val="003399"/>
                </a:solidFill>
              </a:rPr>
              <a:t>Prioritātes joma – uzdevumu automatizācija</a:t>
            </a:r>
          </a:p>
        </p:txBody>
      </p:sp>
      <p:sp>
        <p:nvSpPr>
          <p:cNvPr id="4" name="TextBox 3"/>
          <p:cNvSpPr txBox="1"/>
          <p:nvPr/>
        </p:nvSpPr>
        <p:spPr>
          <a:xfrm>
            <a:off x="3557164" y="663535"/>
            <a:ext cx="4350200"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lv-LV"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“Izmantojot digitālās tehnoloģijas automatizācijas procesiem, rodas vairākas iespējas, bet arī potenciālie riski un problēmas, piemēram, cilvēcīgs situācijas apzināšanās zudums, pārmērīga paļaušanās vai darbinieku konkrētu prasmju zaudēšana.”</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328647"/>
            <a:ext cx="7396385" cy="784830"/>
          </a:xfrm>
          <a:prstGeom prst="rect">
            <a:avLst/>
          </a:prstGeom>
          <a:noFill/>
        </p:spPr>
        <p:txBody>
          <a:bodyPr wrap="square" rtlCol="0">
            <a:spAutoFit/>
          </a:bodyPr>
          <a:lstStyle/>
          <a:p>
            <a:pPr lvl="0"/>
            <a:r>
              <a:rPr lang="lv-LV" sz="1500" b="1" dirty="0">
                <a:solidFill>
                  <a:srgbClr val="003399"/>
                </a:solidFill>
              </a:rPr>
              <a:t>Sistēmu vai tehnisku procedūru izmantošana, lai ļautu ierīcei vai sistēmai (daļēji vai pilnībā) izpildīt funkciju, ko iepriekš (daļēji vai pilnībā) ir veicis vai varētu būt veicis cilvēks.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lv-LV" sz="2000" b="1" u="sng">
                <a:solidFill>
                  <a:srgbClr val="ACC700"/>
                </a:solidFill>
              </a:rPr>
              <a:t>DEFINĪCIJA</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v-LV" sz="2400">
                <a:solidFill>
                  <a:srgbClr val="003399"/>
                </a:solidFill>
              </a:rPr>
              <a:t>Prioritātes joma – uzdevumu automatizācija</a:t>
            </a:r>
          </a:p>
        </p:txBody>
      </p:sp>
      <p:sp>
        <p:nvSpPr>
          <p:cNvPr id="4" name="TextBox 3"/>
          <p:cNvSpPr txBox="1"/>
          <p:nvPr/>
        </p:nvSpPr>
        <p:spPr>
          <a:xfrm>
            <a:off x="590919" y="848027"/>
            <a:ext cx="7301527" cy="2495555"/>
          </a:xfrm>
          <a:prstGeom prst="rect">
            <a:avLst/>
          </a:prstGeom>
          <a:noFill/>
        </p:spPr>
        <p:txBody>
          <a:bodyPr wrap="square" rtlCol="0">
            <a:spAutoFit/>
          </a:bodyPr>
          <a:lstStyle/>
          <a:p>
            <a:pPr lvl="0"/>
            <a:r>
              <a:rPr lang="lv-LV" b="1" dirty="0">
                <a:solidFill>
                  <a:srgbClr val="ACC700"/>
                </a:solidFill>
              </a:rPr>
              <a:t>IESPĒJAS </a:t>
            </a:r>
          </a:p>
          <a:p>
            <a:pPr marL="342900" lvl="0" indent="-342900">
              <a:buFont typeface="Arial" panose="020B0604020202020204" pitchFamily="34" charset="0"/>
              <a:buChar char="•"/>
            </a:pPr>
            <a:r>
              <a:rPr lang="lv-LV" sz="1600" b="1" dirty="0">
                <a:solidFill>
                  <a:srgbClr val="003399"/>
                </a:solidFill>
              </a:rPr>
              <a:t>Augsta riska vai vienveidīgu darba uzdevumu automatizācija </a:t>
            </a:r>
          </a:p>
          <a:p>
            <a:pPr marL="342900" lvl="0" indent="-342900">
              <a:buFont typeface="Arial" panose="020B0604020202020204" pitchFamily="34" charset="0"/>
              <a:buChar char="•"/>
            </a:pPr>
            <a:r>
              <a:rPr lang="lv-LV" sz="1600" b="1" dirty="0">
                <a:solidFill>
                  <a:srgbClr val="003399"/>
                </a:solidFill>
              </a:rPr>
              <a:t>Vairāk laika darbinieku mācībām/radošumam </a:t>
            </a:r>
          </a:p>
          <a:p>
            <a:pPr marL="342900" lvl="0" indent="-342900">
              <a:buFont typeface="Arial" panose="020B0604020202020204" pitchFamily="34" charset="0"/>
              <a:buChar char="•"/>
            </a:pPr>
            <a:r>
              <a:rPr lang="lv-LV" sz="1600" b="1" dirty="0">
                <a:solidFill>
                  <a:srgbClr val="003399"/>
                </a:solidFill>
              </a:rPr>
              <a:t>Samazināta pakļaušana bīstamai videi</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lv-LV" b="1" dirty="0">
                <a:solidFill>
                  <a:srgbClr val="ACC700"/>
                </a:solidFill>
              </a:rPr>
              <a:t>RISKI UN PROBLĒMAS</a:t>
            </a:r>
          </a:p>
          <a:p>
            <a:pPr marL="285750" lvl="0" indent="-285750">
              <a:buFont typeface="Arial" panose="020B0604020202020204" pitchFamily="34" charset="0"/>
              <a:buChar char="•"/>
            </a:pPr>
            <a:r>
              <a:rPr lang="lv-LV" sz="1600" b="1" dirty="0">
                <a:solidFill>
                  <a:srgbClr val="003399"/>
                </a:solidFill>
              </a:rPr>
              <a:t>Cilvēka situācijas apzināšanās zudums</a:t>
            </a:r>
          </a:p>
          <a:p>
            <a:pPr marL="285750" lvl="0" indent="-285750">
              <a:buFont typeface="Arial" panose="020B0604020202020204" pitchFamily="34" charset="0"/>
              <a:buChar char="•"/>
            </a:pPr>
            <a:r>
              <a:rPr lang="lv-LV" sz="1600" b="1" dirty="0">
                <a:solidFill>
                  <a:srgbClr val="003399"/>
                </a:solidFill>
              </a:rPr>
              <a:t>Pārāk liela paļāvība </a:t>
            </a:r>
          </a:p>
          <a:p>
            <a:pPr marL="285750" lvl="0" indent="-285750">
              <a:buFont typeface="Arial" panose="020B0604020202020204" pitchFamily="34" charset="0"/>
              <a:buChar char="•"/>
            </a:pPr>
            <a:r>
              <a:rPr lang="lv-LV" sz="1600" b="1" dirty="0">
                <a:solidFill>
                  <a:srgbClr val="003399"/>
                </a:solidFill>
              </a:rPr>
              <a:t>Darbinieku īpašo prasmju iespējama zaudēšana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168219" cy="461665"/>
          </a:xfrm>
        </p:spPr>
        <p:txBody>
          <a:bodyPr wrap="square">
            <a:spAutoFit/>
          </a:bodyPr>
          <a:lstStyle/>
          <a:p>
            <a:r>
              <a:rPr lang="lv-LV" sz="2400" dirty="0"/>
              <a:t>Prioritārās jomas – attālinātais darbs un </a:t>
            </a:r>
            <a:r>
              <a:rPr lang="lv-LV" sz="2400" dirty="0" err="1"/>
              <a:t>hibrīddarbs</a:t>
            </a:r>
            <a:endParaRPr lang="lv-LV" sz="2400" dirty="0"/>
          </a:p>
        </p:txBody>
      </p:sp>
      <p:sp>
        <p:nvSpPr>
          <p:cNvPr id="4" name="TextBox 3"/>
          <p:cNvSpPr txBox="1"/>
          <p:nvPr/>
        </p:nvSpPr>
        <p:spPr>
          <a:xfrm>
            <a:off x="3491880" y="978041"/>
            <a:ext cx="4350200" cy="1046440"/>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lv-LV"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“Tāldarbs ir jāiekļauj darba devēja obligātajā riska novērtējumā.”</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87018"/>
            <a:ext cx="7848872" cy="1477328"/>
          </a:xfrm>
          <a:prstGeom prst="rect">
            <a:avLst/>
          </a:prstGeom>
          <a:noFill/>
        </p:spPr>
        <p:txBody>
          <a:bodyPr wrap="square" rtlCol="0">
            <a:spAutoFit/>
          </a:bodyPr>
          <a:lstStyle/>
          <a:p>
            <a:pPr lvl="0"/>
            <a:r>
              <a:rPr lang="lv-LV" sz="1500" b="1" i="1" dirty="0">
                <a:solidFill>
                  <a:srgbClr val="003399"/>
                </a:solidFill>
              </a:rPr>
              <a:t>Attālinātais darbs</a:t>
            </a:r>
            <a:r>
              <a:rPr lang="lv-LV" sz="1500" b="1" dirty="0">
                <a:solidFill>
                  <a:srgbClr val="003399"/>
                </a:solidFill>
              </a:rPr>
              <a:t> ir jebkura veida darba režīms, kas ietver digitālo tehnoloģiju (piemēram, personālo datoru, viedtālruņu, klēpjdatoru, programmatūru pakotņu un interneta) izmantošanu, lai strādātu no mājām vai vispārīgākā nozīmē – ārpus darba devēja telpām – lielāko vai kādu citu daļu darba laika. Attālinātā darba kombinācija ar darbu darba devēja telpās tiek saukta arī par </a:t>
            </a:r>
            <a:r>
              <a:rPr lang="lv-LV" sz="1500" b="1" i="1" dirty="0">
                <a:solidFill>
                  <a:srgbClr val="003399"/>
                </a:solidFill>
              </a:rPr>
              <a:t>hibrīddarbu</a:t>
            </a:r>
            <a:r>
              <a:rPr lang="lv-LV" sz="1500" b="1" dirty="0">
                <a:solidFill>
                  <a:srgbClr val="003399"/>
                </a:solidFill>
              </a:rPr>
              <a:t>. Mājās veikts attālinātais darbs tiek vispārēji definēts kā </a:t>
            </a:r>
            <a:r>
              <a:rPr lang="lv-LV" sz="1500" b="1" i="1" dirty="0">
                <a:solidFill>
                  <a:srgbClr val="003399"/>
                </a:solidFill>
              </a:rPr>
              <a:t>tāldarbs</a:t>
            </a:r>
            <a:r>
              <a:rPr lang="lv-LV" sz="1500" b="1" dirty="0">
                <a:solidFill>
                  <a:srgbClr val="003399"/>
                </a:solidFill>
              </a:rPr>
              <a:t>.</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lv-LV" sz="2000" b="1" u="sng">
                <a:solidFill>
                  <a:srgbClr val="ACC700"/>
                </a:solidFill>
              </a:rPr>
              <a:t>DEFINĪCIJA</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145359" cy="461665"/>
          </a:xfrm>
        </p:spPr>
        <p:txBody>
          <a:bodyPr wrap="square">
            <a:spAutoFit/>
          </a:bodyPr>
          <a:lstStyle/>
          <a:p>
            <a:r>
              <a:rPr lang="lv-LV" sz="2400" dirty="0"/>
              <a:t>Prioritārās jomas – attālinātais darbs un </a:t>
            </a:r>
            <a:r>
              <a:rPr lang="lv-LV" sz="2400" dirty="0" err="1"/>
              <a:t>hibrīddarbs</a:t>
            </a:r>
            <a:endParaRPr lang="lv-LV" sz="2400" dirty="0"/>
          </a:p>
        </p:txBody>
      </p:sp>
      <p:sp>
        <p:nvSpPr>
          <p:cNvPr id="4" name="TextBox 3"/>
          <p:cNvSpPr txBox="1"/>
          <p:nvPr/>
        </p:nvSpPr>
        <p:spPr>
          <a:xfrm>
            <a:off x="450001" y="915988"/>
            <a:ext cx="6670455" cy="3480440"/>
          </a:xfrm>
          <a:prstGeom prst="rect">
            <a:avLst/>
          </a:prstGeom>
          <a:noFill/>
        </p:spPr>
        <p:txBody>
          <a:bodyPr wrap="square" rtlCol="0">
            <a:spAutoFit/>
          </a:bodyPr>
          <a:lstStyle/>
          <a:p>
            <a:r>
              <a:rPr lang="lv-LV" b="1">
                <a:solidFill>
                  <a:srgbClr val="ACC700"/>
                </a:solidFill>
              </a:rPr>
              <a:t>IESPĒJAS </a:t>
            </a:r>
          </a:p>
          <a:p>
            <a:pPr marL="285750" indent="-285750">
              <a:buFont typeface="Arial" panose="020B0604020202020204" pitchFamily="34" charset="0"/>
              <a:buChar char="•"/>
            </a:pPr>
            <a:r>
              <a:rPr lang="lv-LV" sz="1600" b="1">
                <a:solidFill>
                  <a:schemeClr val="accent1"/>
                </a:solidFill>
              </a:rPr>
              <a:t>Lielāka autonomija un elastība</a:t>
            </a:r>
          </a:p>
          <a:p>
            <a:pPr marL="285750" indent="-285750">
              <a:buFont typeface="Arial" panose="020B0604020202020204" pitchFamily="34" charset="0"/>
              <a:buChar char="•"/>
            </a:pPr>
            <a:r>
              <a:rPr lang="lv-LV" sz="1600" b="1">
                <a:solidFill>
                  <a:schemeClr val="accent1"/>
                </a:solidFill>
              </a:rPr>
              <a:t>Labāks darba un privātās dzīves līdzsvars</a:t>
            </a:r>
          </a:p>
          <a:p>
            <a:pPr marL="285750" indent="-285750">
              <a:buFont typeface="Arial" panose="020B0604020202020204" pitchFamily="34" charset="0"/>
              <a:buChar char="•"/>
            </a:pPr>
            <a:r>
              <a:rPr lang="lv-LV" sz="1600" b="1">
                <a:solidFill>
                  <a:schemeClr val="accent1"/>
                </a:solidFill>
              </a:rPr>
              <a:t>Uzlabota motivācija un ražīgums</a:t>
            </a:r>
          </a:p>
          <a:p>
            <a:pPr marL="285750" indent="-285750">
              <a:buFont typeface="Arial" panose="020B0604020202020204" pitchFamily="34" charset="0"/>
              <a:buChar char="•"/>
            </a:pPr>
            <a:r>
              <a:rPr lang="lv-LV" sz="1600" b="1">
                <a:solidFill>
                  <a:schemeClr val="accent1"/>
                </a:solidFill>
              </a:rPr>
              <a:t>Samazināts ceļā uz darbu pavadītais laiks</a:t>
            </a:r>
          </a:p>
          <a:p>
            <a:pPr marL="285750" indent="-285750">
              <a:buFont typeface="Arial" panose="020B0604020202020204" pitchFamily="34" charset="0"/>
              <a:buChar char="•"/>
            </a:pPr>
            <a:r>
              <a:rPr lang="lv-LV" sz="1600" b="1">
                <a:solidFill>
                  <a:schemeClr val="accent1"/>
                </a:solidFill>
              </a:rPr>
              <a:t>Drošība augsta riska vidē</a:t>
            </a:r>
          </a:p>
          <a:p>
            <a:endParaRPr lang="en-US" sz="2000" b="1" dirty="0">
              <a:solidFill>
                <a:schemeClr val="accent1"/>
              </a:solidFill>
            </a:endParaRPr>
          </a:p>
          <a:p>
            <a:pPr lvl="0" defTabSz="342900">
              <a:spcBef>
                <a:spcPts val="450"/>
              </a:spcBef>
              <a:buClr>
                <a:srgbClr val="003399"/>
              </a:buClr>
            </a:pPr>
            <a:r>
              <a:rPr lang="lv-LV" b="1">
                <a:solidFill>
                  <a:srgbClr val="ACC700"/>
                </a:solidFill>
              </a:rPr>
              <a:t>RISKI UN PROBLĒMAS</a:t>
            </a:r>
          </a:p>
          <a:p>
            <a:pPr marL="285750" lvl="0" indent="-285750">
              <a:buFont typeface="Arial" panose="020B0604020202020204" pitchFamily="34" charset="0"/>
              <a:buChar char="•"/>
            </a:pPr>
            <a:r>
              <a:rPr lang="lv-LV" sz="1600" b="1">
                <a:solidFill>
                  <a:srgbClr val="003399"/>
                </a:solidFill>
              </a:rPr>
              <a:t>Izolētība un darbs vienatnē</a:t>
            </a:r>
          </a:p>
          <a:p>
            <a:pPr marL="285750" lvl="0" indent="-285750">
              <a:buFont typeface="Arial" panose="020B0604020202020204" pitchFamily="34" charset="0"/>
              <a:buChar char="•"/>
            </a:pPr>
            <a:r>
              <a:rPr lang="lv-LV" sz="1600" b="1">
                <a:solidFill>
                  <a:srgbClr val="003399"/>
                </a:solidFill>
              </a:rPr>
              <a:t>Darba intensifikācija</a:t>
            </a:r>
          </a:p>
          <a:p>
            <a:pPr marL="285750" lvl="0" indent="-285750">
              <a:buFont typeface="Arial" panose="020B0604020202020204" pitchFamily="34" charset="0"/>
              <a:buChar char="•"/>
            </a:pPr>
            <a:r>
              <a:rPr lang="lv-LV" sz="1600" b="1">
                <a:solidFill>
                  <a:srgbClr val="003399"/>
                </a:solidFill>
              </a:rPr>
              <a:t>Garas/neregulāras darba stundas</a:t>
            </a:r>
          </a:p>
          <a:p>
            <a:pPr marL="285750" lvl="0" indent="-285750">
              <a:buFont typeface="Arial" panose="020B0604020202020204" pitchFamily="34" charset="0"/>
              <a:buChar char="•"/>
            </a:pPr>
            <a:r>
              <a:rPr lang="lv-LV" sz="1600" b="1">
                <a:solidFill>
                  <a:srgbClr val="003399"/>
                </a:solidFill>
              </a:rPr>
              <a:t>Konflikti starp privāto un darba dzīvi</a:t>
            </a:r>
          </a:p>
          <a:p>
            <a:pPr marL="285750" lvl="0" indent="-285750">
              <a:buFont typeface="Arial" panose="020B0604020202020204" pitchFamily="34" charset="0"/>
              <a:buChar char="•"/>
            </a:pPr>
            <a:r>
              <a:rPr lang="lv-LV" sz="1600" b="1">
                <a:solidFill>
                  <a:srgbClr val="003399"/>
                </a:solidFill>
              </a:rPr>
              <a:t>Nepietiekams aprīkojums</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0941" y="-82416"/>
            <a:ext cx="8693999" cy="800219"/>
          </a:xfrm>
        </p:spPr>
        <p:txBody>
          <a:bodyPr wrap="square">
            <a:spAutoFit/>
          </a:bodyPr>
          <a:lstStyle/>
          <a:p>
            <a:r>
              <a:rPr lang="lv-LV" sz="2300" dirty="0">
                <a:solidFill>
                  <a:srgbClr val="003399"/>
                </a:solidFill>
              </a:rPr>
              <a:t>Prioritārās jomas — Darbinieku pārvaldība, izmantojot mākslīgo intelektu</a:t>
            </a:r>
          </a:p>
        </p:txBody>
      </p:sp>
      <p:sp>
        <p:nvSpPr>
          <p:cNvPr id="4" name="TextBox 3"/>
          <p:cNvSpPr txBox="1"/>
          <p:nvPr/>
        </p:nvSpPr>
        <p:spPr>
          <a:xfrm>
            <a:off x="3491880" y="978041"/>
            <a:ext cx="4350200" cy="954107"/>
          </a:xfrm>
          <a:prstGeom prst="rect">
            <a:avLst/>
          </a:prstGeom>
          <a:noFill/>
        </p:spPr>
        <p:txBody>
          <a:bodyPr wrap="square" rtlCol="0">
            <a:spAutoFit/>
          </a:bodyPr>
          <a:lstStyle/>
          <a:p>
            <a:pPr lvl="0"/>
            <a:endParaRPr lang="en-US" sz="1400" b="1" dirty="0">
              <a:solidFill>
                <a:srgbClr val="003399"/>
              </a:solidFill>
            </a:endParaRPr>
          </a:p>
          <a:p>
            <a:r>
              <a:rPr lang="lv-LV"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“Ir svarīgi veidot uzticību šīm sistēmām, sniedzot informāciju, konsultācijas un ļaujot darbiniekiem piedalīties to izstrādē un īstenošanā.”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083316"/>
            <a:ext cx="7848872" cy="1246495"/>
          </a:xfrm>
          <a:prstGeom prst="rect">
            <a:avLst/>
          </a:prstGeom>
          <a:noFill/>
        </p:spPr>
        <p:txBody>
          <a:bodyPr wrap="square" lIns="91440" tIns="45720" rIns="91440" bIns="45720" rtlCol="0" anchor="t">
            <a:spAutoFit/>
          </a:bodyPr>
          <a:lstStyle/>
          <a:p>
            <a:r>
              <a:rPr lang="lv-LV" sz="1500" b="1" dirty="0">
                <a:solidFill>
                  <a:srgbClr val="003399"/>
                </a:solidFill>
              </a:rPr>
              <a:t>Attiecas uz darbinieku pārvaldības sistēmu, kas apkopo datus, bieži vien reāllaikā, par darbvietu, darbiniekiem un viņu veikto darbu, un pēc tam šie dati tiek iekļauti mākslīgajā intelektā balstītā modelī, kas pieņem automatizētus vai daļēji automatizētus lēmumus vai sniedz informāciju lēmumu pieņemšanai par jautājumiem, kas saistīti ar darbinieku pārvaldību.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lv-LV" sz="2000" b="1" u="sng">
                <a:solidFill>
                  <a:srgbClr val="ACC700"/>
                </a:solidFill>
              </a:rPr>
              <a:t>DEFINĪCIJA</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6898"/>
            <a:ext cx="8518739" cy="830997"/>
          </a:xfrm>
        </p:spPr>
        <p:txBody>
          <a:bodyPr wrap="square">
            <a:spAutoFit/>
          </a:bodyPr>
          <a:lstStyle/>
          <a:p>
            <a:r>
              <a:rPr lang="lv-LV" sz="2400" dirty="0">
                <a:solidFill>
                  <a:srgbClr val="003399"/>
                </a:solidFill>
              </a:rPr>
              <a:t>Prioritārās jomas — darbinieku pārvaldība, izmantojot mākslīgo intelektu</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lv-LV" b="1" dirty="0">
                <a:solidFill>
                  <a:srgbClr val="ACC700"/>
                </a:solidFill>
              </a:rPr>
              <a:t>IESPĒJAS </a:t>
            </a:r>
          </a:p>
          <a:p>
            <a:pPr marL="285750" lvl="0" indent="-285750">
              <a:buFont typeface="Arial" panose="020B0604020202020204" pitchFamily="34" charset="0"/>
              <a:buChar char="•"/>
            </a:pPr>
            <a:r>
              <a:rPr lang="lv-LV" sz="1600" b="1" dirty="0">
                <a:solidFill>
                  <a:srgbClr val="003399"/>
                </a:solidFill>
              </a:rPr>
              <a:t>Uzlabota plānošana un uzdevumu sadalījums</a:t>
            </a:r>
          </a:p>
          <a:p>
            <a:pPr marL="285750" lvl="0" indent="-285750">
              <a:buFont typeface="Arial" panose="020B0604020202020204" pitchFamily="34" charset="0"/>
              <a:buChar char="•"/>
            </a:pPr>
            <a:r>
              <a:rPr lang="lv-LV" sz="1600" b="1" dirty="0">
                <a:solidFill>
                  <a:srgbClr val="003399"/>
                </a:solidFill>
              </a:rPr>
              <a:t>Optimizēta darba organizācija</a:t>
            </a:r>
          </a:p>
          <a:p>
            <a:pPr marL="285750" lvl="0" indent="-285750">
              <a:buFont typeface="Arial" panose="020B0604020202020204" pitchFamily="34" charset="0"/>
              <a:buChar char="•"/>
            </a:pPr>
            <a:r>
              <a:rPr lang="lv-LV" sz="1600" b="1" dirty="0">
                <a:solidFill>
                  <a:srgbClr val="003399"/>
                </a:solidFill>
              </a:rPr>
              <a:t>Informācija darba aizsardzības problēmu identificēšanai</a:t>
            </a:r>
          </a:p>
          <a:p>
            <a:pPr lvl="0"/>
            <a:endParaRPr lang="es-ES" sz="2000" b="1" dirty="0">
              <a:solidFill>
                <a:srgbClr val="003399"/>
              </a:solidFill>
            </a:endParaRPr>
          </a:p>
          <a:p>
            <a:pPr lvl="0" defTabSz="342900">
              <a:spcBef>
                <a:spcPts val="450"/>
              </a:spcBef>
              <a:buClr>
                <a:srgbClr val="003399"/>
              </a:buClr>
            </a:pPr>
            <a:r>
              <a:rPr lang="lv-LV" b="1" dirty="0">
                <a:solidFill>
                  <a:srgbClr val="ACC700"/>
                </a:solidFill>
              </a:rPr>
              <a:t>RISKI UN PROBLĒMAS</a:t>
            </a:r>
          </a:p>
          <a:p>
            <a:pPr marL="285750" lvl="0" indent="-285750">
              <a:buFont typeface="Arial" panose="020B0604020202020204" pitchFamily="34" charset="0"/>
              <a:buChar char="•"/>
            </a:pPr>
            <a:r>
              <a:rPr lang="lv-LV" sz="1600" b="1" dirty="0">
                <a:solidFill>
                  <a:srgbClr val="003399"/>
                </a:solidFill>
              </a:rPr>
              <a:t>Samazināta darbinieku autonomija un kontrole</a:t>
            </a:r>
          </a:p>
          <a:p>
            <a:pPr marL="285750" indent="-285750">
              <a:buFont typeface="Arial" panose="020B0604020202020204" pitchFamily="34" charset="0"/>
              <a:buChar char="•"/>
            </a:pPr>
            <a:r>
              <a:rPr lang="lv-LV" sz="1600" b="1" dirty="0">
                <a:solidFill>
                  <a:srgbClr val="003399"/>
                </a:solidFill>
              </a:rPr>
              <a:t>Palielināts spriedze, lai strādātu ātrāk</a:t>
            </a:r>
          </a:p>
          <a:p>
            <a:pPr marL="285750" indent="-285750">
              <a:buFont typeface="Arial" panose="020B0604020202020204" pitchFamily="34" charset="0"/>
              <a:buChar char="•"/>
            </a:pPr>
            <a:r>
              <a:rPr lang="lv-LV" sz="1600" b="1" dirty="0">
                <a:solidFill>
                  <a:srgbClr val="003399"/>
                </a:solidFill>
              </a:rPr>
              <a:t>Privātuma aizskaršana</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6302" y="875644"/>
            <a:ext cx="5706173" cy="2418611"/>
          </a:xfrm>
        </p:spPr>
        <p:txBody>
          <a:bodyPr lIns="0" tIns="0" rIns="0" bIns="0">
            <a:spAutoFit/>
          </a:bodyPr>
          <a:lstStyle/>
          <a:p>
            <a:pPr marL="188595" indent="-188595"/>
            <a:r>
              <a:rPr lang="lv-LV" sz="1600" dirty="0"/>
              <a:t>Par ko tas ir?</a:t>
            </a:r>
            <a:endParaRPr lang="en-US" sz="1600" dirty="0"/>
          </a:p>
          <a:p>
            <a:pPr marL="188595" indent="-188595"/>
            <a:r>
              <a:rPr lang="lv-LV" sz="1600" dirty="0"/>
              <a:t>Fakti un skaitļi</a:t>
            </a:r>
            <a:endParaRPr lang="lv-LV" sz="1600" dirty="0">
              <a:cs typeface="Arial"/>
            </a:endParaRPr>
          </a:p>
          <a:p>
            <a:pPr marL="188595" indent="-188595"/>
            <a:r>
              <a:rPr lang="lv-LV" sz="1600" dirty="0"/>
              <a:t>Kampaņas mērķi</a:t>
            </a:r>
            <a:endParaRPr lang="lv-LV" sz="1600" dirty="0">
              <a:cs typeface="Arial"/>
            </a:endParaRPr>
          </a:p>
          <a:p>
            <a:pPr marL="188595" indent="-188595"/>
            <a:r>
              <a:rPr lang="lv-LV" sz="1600" dirty="0"/>
              <a:t>Prioritārās jomas</a:t>
            </a:r>
            <a:endParaRPr lang="lv-LV" sz="1600" dirty="0">
              <a:cs typeface="Arial"/>
            </a:endParaRPr>
          </a:p>
          <a:p>
            <a:pPr marL="188595" indent="-188595"/>
            <a:r>
              <a:rPr lang="lv-LV" sz="1600" dirty="0"/>
              <a:t>Riska novēršana</a:t>
            </a:r>
            <a:endParaRPr lang="lv-LV" sz="1600" dirty="0">
              <a:cs typeface="Arial"/>
            </a:endParaRPr>
          </a:p>
          <a:p>
            <a:pPr marL="188595" indent="-188595"/>
            <a:r>
              <a:rPr lang="lv-LV" sz="1600" i="1" dirty="0"/>
              <a:t>EU-OSHA</a:t>
            </a:r>
            <a:r>
              <a:rPr lang="lv-LV" sz="1600" dirty="0"/>
              <a:t> un kampaņas partneri</a:t>
            </a:r>
            <a:endParaRPr lang="lv-LV" sz="1600" dirty="0">
              <a:cs typeface="Arial"/>
            </a:endParaRPr>
          </a:p>
          <a:p>
            <a:pPr marL="188595" indent="-188595"/>
            <a:r>
              <a:rPr lang="lv-LV" sz="1600" dirty="0"/>
              <a:t>Kampaņas rīki un resursi </a:t>
            </a:r>
            <a:endParaRPr lang="lv-LV" sz="1600" dirty="0">
              <a:cs typeface="Arial"/>
            </a:endParaRPr>
          </a:p>
          <a:p>
            <a:pPr marL="188595" indent="-188595"/>
            <a:r>
              <a:rPr lang="lv-LV" sz="1600" dirty="0"/>
              <a:t>Kā iesaistīties?</a:t>
            </a:r>
            <a:endParaRPr lang="lv-LV" sz="1600" dirty="0">
              <a:cs typeface="Arial"/>
            </a:endParaRP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2400" dirty="0"/>
              <a:t>Saturs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257782" y="1671749"/>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v-LV" sz="2400">
                <a:solidFill>
                  <a:srgbClr val="003399"/>
                </a:solidFill>
              </a:rPr>
              <a:t>Prioritārās jomas – viedās digitālās sistēmas</a:t>
            </a:r>
          </a:p>
        </p:txBody>
      </p:sp>
      <p:sp>
        <p:nvSpPr>
          <p:cNvPr id="4" name="TextBox 3"/>
          <p:cNvSpPr txBox="1"/>
          <p:nvPr/>
        </p:nvSpPr>
        <p:spPr>
          <a:xfrm>
            <a:off x="3491880" y="870319"/>
            <a:ext cx="4517994" cy="1477328"/>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lv-LV"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“Šajās jaunajās sistēmās izmanto digitālās tehnoloģijas, vācot un analizējot datus, lai identificētu un novērtētu darba aizsardzības riskus, tādējādi novēršot vai mazinot kaitējumus un veicinot darba aizsardzību.”</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600438"/>
          </a:xfrm>
          <a:prstGeom prst="rect">
            <a:avLst/>
          </a:prstGeom>
          <a:noFill/>
        </p:spPr>
        <p:txBody>
          <a:bodyPr wrap="square" lIns="91440" tIns="45720" rIns="91440" bIns="45720" rtlCol="0" anchor="t">
            <a:spAutoFit/>
          </a:bodyPr>
          <a:lstStyle/>
          <a:p>
            <a:r>
              <a:rPr lang="lv-LV" sz="1400" b="1" dirty="0">
                <a:solidFill>
                  <a:srgbClr val="003399"/>
                </a:solidFill>
              </a:rPr>
              <a:t>Digitālās sistēmas darbinieku drošības un veselības uzraudzībai un uzlabošanai, tostarp viedos individuālos aizsardzības līdzekļus jeb IAL, kas spēj noteikt gāzu, toksīnu, trokšņu un augsta riska temperatūras līmeņus, valkājamus izstrādājumus (kuri spēj mijiedarboties ar darbiniekiem, ar sensoriem, kas var būt iebūvēti aizsargķiverēs vai aizsargbrillēs), mobilās vai statiskās sistēmas, kurās izmanto kameras un sensorus (piemēram, </a:t>
            </a:r>
            <a:r>
              <a:rPr lang="lv-LV" sz="1400" b="1" dirty="0" err="1">
                <a:solidFill>
                  <a:srgbClr val="003399"/>
                </a:solidFill>
              </a:rPr>
              <a:t>dronus</a:t>
            </a:r>
            <a:r>
              <a:rPr lang="lv-LV" sz="1400" b="1" dirty="0">
                <a:solidFill>
                  <a:srgbClr val="003399"/>
                </a:solidFill>
              </a:rPr>
              <a:t>, kas efektīvi sasniedz un uzrauga bīstamas zonas darbavietās, nepieļaujot cilvēku apdraudējumus būvniecības un derīgo izrakteņu nozarēs).</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lv-LV" sz="2000" b="1" u="sng">
                <a:solidFill>
                  <a:srgbClr val="ACC700"/>
                </a:solidFill>
              </a:rPr>
              <a:t>DEFINĪCIJA</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v-LV" sz="2400">
                <a:solidFill>
                  <a:srgbClr val="003399"/>
                </a:solidFill>
              </a:rPr>
              <a:t>Prioritārās jomas – viedās digitālās sistēmas</a:t>
            </a:r>
          </a:p>
        </p:txBody>
      </p:sp>
      <p:sp>
        <p:nvSpPr>
          <p:cNvPr id="4" name="TextBox 3"/>
          <p:cNvSpPr txBox="1"/>
          <p:nvPr/>
        </p:nvSpPr>
        <p:spPr>
          <a:xfrm>
            <a:off x="450001" y="927577"/>
            <a:ext cx="7769253" cy="2987997"/>
          </a:xfrm>
          <a:prstGeom prst="rect">
            <a:avLst/>
          </a:prstGeom>
          <a:noFill/>
        </p:spPr>
        <p:txBody>
          <a:bodyPr wrap="square" rtlCol="0">
            <a:spAutoFit/>
          </a:bodyPr>
          <a:lstStyle/>
          <a:p>
            <a:pPr lvl="0"/>
            <a:r>
              <a:rPr lang="lv-LV" b="1" dirty="0">
                <a:solidFill>
                  <a:srgbClr val="ACC700"/>
                </a:solidFill>
              </a:rPr>
              <a:t>IESPĒJAS </a:t>
            </a:r>
          </a:p>
          <a:p>
            <a:pPr marL="285750" lvl="0" indent="-285750">
              <a:buFont typeface="Arial" panose="020B0604020202020204" pitchFamily="34" charset="0"/>
              <a:buChar char="•"/>
            </a:pPr>
            <a:r>
              <a:rPr lang="lv-LV" sz="1600" b="1" dirty="0">
                <a:solidFill>
                  <a:srgbClr val="003399"/>
                </a:solidFill>
              </a:rPr>
              <a:t>Novērst un līdz minimumam samazināt darbiniekiem nodarīto kaitējumu</a:t>
            </a:r>
          </a:p>
          <a:p>
            <a:pPr marL="285750" lvl="0" indent="-285750">
              <a:buFont typeface="Arial" panose="020B0604020202020204" pitchFamily="34" charset="0"/>
              <a:buChar char="•"/>
            </a:pPr>
            <a:r>
              <a:rPr lang="lv-LV" sz="1600" b="1" dirty="0">
                <a:solidFill>
                  <a:srgbClr val="003399"/>
                </a:solidFill>
              </a:rPr>
              <a:t>Uzlabota atbilstība darba aizsardzības prasībām</a:t>
            </a:r>
          </a:p>
          <a:p>
            <a:pPr marL="285750" indent="-285750">
              <a:buFont typeface="Arial" panose="020B0604020202020204" pitchFamily="34" charset="0"/>
              <a:buChar char="•"/>
            </a:pPr>
            <a:r>
              <a:rPr lang="lv-LV" sz="1600" b="1" dirty="0">
                <a:solidFill>
                  <a:srgbClr val="003399"/>
                </a:solidFill>
              </a:rPr>
              <a:t>Informēta lēmumu pieņemšana</a:t>
            </a:r>
          </a:p>
          <a:p>
            <a:pPr marL="285750" lvl="0" indent="-285750">
              <a:buFont typeface="Arial" panose="020B0604020202020204" pitchFamily="34" charset="0"/>
              <a:buChar char="•"/>
            </a:pPr>
            <a:r>
              <a:rPr lang="lv-LV" sz="1600" b="1" dirty="0">
                <a:solidFill>
                  <a:srgbClr val="003399"/>
                </a:solidFill>
              </a:rPr>
              <a:t>Efektīva īstenošana</a:t>
            </a:r>
          </a:p>
          <a:p>
            <a:pPr marL="285750" lvl="0" indent="-285750">
              <a:buFont typeface="Arial" panose="020B0604020202020204" pitchFamily="34" charset="0"/>
              <a:buChar char="•"/>
            </a:pPr>
            <a:r>
              <a:rPr lang="lv-LV" sz="1600" b="1" dirty="0">
                <a:solidFill>
                  <a:srgbClr val="003399"/>
                </a:solidFill>
              </a:rPr>
              <a:t>Vairāk apmācību iespēju virtuālajā vidē</a:t>
            </a:r>
          </a:p>
          <a:p>
            <a:pPr lvl="0"/>
            <a:endParaRPr lang="en-US" sz="2000" b="1" dirty="0">
              <a:solidFill>
                <a:srgbClr val="003399"/>
              </a:solidFill>
            </a:endParaRPr>
          </a:p>
          <a:p>
            <a:pPr lvl="0" defTabSz="342900">
              <a:spcBef>
                <a:spcPts val="450"/>
              </a:spcBef>
              <a:buClr>
                <a:srgbClr val="003399"/>
              </a:buClr>
            </a:pPr>
            <a:r>
              <a:rPr lang="lv-LV" b="1" dirty="0">
                <a:solidFill>
                  <a:srgbClr val="ACC700"/>
                </a:solidFill>
              </a:rPr>
              <a:t>RISKI UN PROBLĒMAS</a:t>
            </a:r>
          </a:p>
          <a:p>
            <a:pPr marL="285750" lvl="0" indent="-285750">
              <a:buFont typeface="Arial" panose="020B0604020202020204" pitchFamily="34" charset="0"/>
              <a:buChar char="•"/>
            </a:pPr>
            <a:r>
              <a:rPr lang="lv-LV" sz="1600" b="1" dirty="0">
                <a:solidFill>
                  <a:srgbClr val="003399"/>
                </a:solidFill>
              </a:rPr>
              <a:t>Datu neprecizitātes vai nepareiza interpretācija</a:t>
            </a:r>
          </a:p>
          <a:p>
            <a:pPr marL="285750" lvl="0" indent="-285750">
              <a:buFont typeface="Arial" panose="020B0604020202020204" pitchFamily="34" charset="0"/>
              <a:buChar char="•"/>
            </a:pPr>
            <a:r>
              <a:rPr lang="lv-LV" sz="1600" b="1" dirty="0">
                <a:solidFill>
                  <a:srgbClr val="003399"/>
                </a:solidFill>
              </a:rPr>
              <a:t>Pārmērīga paļaušanās uz tehnoloģijām</a:t>
            </a:r>
          </a:p>
          <a:p>
            <a:pPr marL="285750" lvl="0" indent="-285750">
              <a:buFont typeface="Arial" panose="020B0604020202020204" pitchFamily="34" charset="0"/>
              <a:buChar char="•"/>
            </a:pPr>
            <a:r>
              <a:rPr lang="lv-LV" sz="1600" b="1" dirty="0">
                <a:solidFill>
                  <a:srgbClr val="003399"/>
                </a:solidFill>
              </a:rPr>
              <a:t>Kontroles zaudēšana pār darba uzdevumiem</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lv-LV" sz="2400">
                <a:solidFill>
                  <a:schemeClr val="accent1"/>
                </a:solidFill>
              </a:rPr>
              <a:t>Riska novēršana</a:t>
            </a:r>
          </a:p>
        </p:txBody>
      </p:sp>
      <p:sp>
        <p:nvSpPr>
          <p:cNvPr id="2" name="TextBox 1"/>
          <p:cNvSpPr txBox="1"/>
          <p:nvPr/>
        </p:nvSpPr>
        <p:spPr>
          <a:xfrm>
            <a:off x="451360" y="818884"/>
            <a:ext cx="7560840" cy="2554545"/>
          </a:xfrm>
          <a:prstGeom prst="rect">
            <a:avLst/>
          </a:prstGeom>
          <a:noFill/>
        </p:spPr>
        <p:txBody>
          <a:bodyPr wrap="square" rtlCol="0">
            <a:spAutoFit/>
          </a:bodyPr>
          <a:lstStyle/>
          <a:p>
            <a:pPr marL="285750" lvl="0" indent="-285750">
              <a:buFont typeface="Arial" panose="020B0604020202020204" pitchFamily="34" charset="0"/>
              <a:buChar char="•"/>
            </a:pPr>
            <a:r>
              <a:rPr lang="lv-LV" sz="1600" b="1" dirty="0">
                <a:solidFill>
                  <a:schemeClr val="accent1"/>
                </a:solidFill>
              </a:rPr>
              <a:t>Uz cilvēku vērsta pieeja </a:t>
            </a:r>
          </a:p>
          <a:p>
            <a:pPr lvl="0"/>
            <a:endParaRPr lang="el-GR" sz="1600" b="1" dirty="0">
              <a:solidFill>
                <a:schemeClr val="accent1"/>
              </a:solidFill>
            </a:endParaRPr>
          </a:p>
          <a:p>
            <a:pPr marL="285750" lvl="0" indent="-285750">
              <a:buFont typeface="Arial" panose="020B0604020202020204" pitchFamily="34" charset="0"/>
              <a:buChar char="•"/>
            </a:pPr>
            <a:r>
              <a:rPr lang="lv-LV" sz="1600" b="1" dirty="0">
                <a:solidFill>
                  <a:schemeClr val="accent1"/>
                </a:solidFill>
              </a:rPr>
              <a:t>Vienlīdzīga piekļuve informācijai visām ieinteresētajām personām</a:t>
            </a:r>
          </a:p>
          <a:p>
            <a:pPr lvl="0"/>
            <a:endParaRPr lang="el-GR" sz="1600" b="1" dirty="0">
              <a:solidFill>
                <a:schemeClr val="accent1"/>
              </a:solidFill>
            </a:endParaRPr>
          </a:p>
          <a:p>
            <a:pPr marL="285750" lvl="0" indent="-285750">
              <a:buFont typeface="Arial" panose="020B0604020202020204" pitchFamily="34" charset="0"/>
              <a:buChar char="•"/>
            </a:pPr>
            <a:r>
              <a:rPr lang="lv-LV" sz="1600" b="1" dirty="0">
                <a:solidFill>
                  <a:schemeClr val="accent1"/>
                </a:solidFill>
              </a:rPr>
              <a:t>Darbinieku konsultēšana/līdzdalība digitālo tehnoloģiju un sistēmu izstrādē, ieviešanā un lietošanā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lv-LV" sz="1600" b="1" dirty="0">
                <a:solidFill>
                  <a:schemeClr val="accent1"/>
                </a:solidFill>
              </a:rPr>
              <a:t>Pārredzamība attiecībā uz to, kā darbojas digitāls rīks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lv-LV" sz="1600" b="1" dirty="0">
                <a:solidFill>
                  <a:schemeClr val="accent1"/>
                </a:solidFill>
              </a:rPr>
              <a:t>Holistiska pieeja digitālo tehnoloģiju un sistēmu novērtēšanai</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lv-LV" sz="2400" i="1"/>
              <a:t>EU-OSHA</a:t>
            </a:r>
            <a:r>
              <a:rPr lang="lv-LV" sz="2400"/>
              <a:t> un kampaņas partneri</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27815"/>
            <a:ext cx="8467993" cy="3069360"/>
            <a:chOff x="523157" y="1121555"/>
            <a:chExt cx="8467993"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3053"/>
              <a:ext cx="263415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lv-LV" sz="1100" b="1" dirty="0">
                  <a:solidFill>
                    <a:schemeClr val="tx2"/>
                  </a:solidFill>
                  <a:hlinkClick r:id="rId4"/>
                </a:rPr>
                <a:t>KAMPAŅAS OFICIĀLIE PARTNERI</a:t>
              </a:r>
              <a:endParaRPr lang="lv-LV" sz="1100" b="1" dirty="0">
                <a:solidFill>
                  <a:schemeClr val="tx2"/>
                </a:solidFill>
                <a:hlinkClick r:id="rId5"/>
              </a:endParaRP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1555"/>
              <a:ext cx="250595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lv-LV" sz="1100" b="1">
                  <a:solidFill>
                    <a:schemeClr val="tx2"/>
                  </a:solidFill>
                  <a:hlinkClick r:id="rId6"/>
                </a:rPr>
                <a:t>EIROPAS SOCIĀLIE PARTNERI</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847404"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r>
                <a:rPr lang="lv-LV" sz="1100" b="1" dirty="0">
                  <a:solidFill>
                    <a:schemeClr val="tx2"/>
                  </a:solidFill>
                  <a:hlinkClick r:id="rId7"/>
                </a:rPr>
                <a:t>EIROPAS BIZNESA ATBALSTA TĪKLS</a:t>
              </a:r>
              <a:endParaRPr lang="lv-LV" sz="1100" b="1" dirty="0">
                <a:solidFill>
                  <a:schemeClr val="tx2"/>
                </a:solidFill>
                <a:hlinkClick r:id="rId8"/>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043142" y="3812760"/>
              <a:ext cx="2948008"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r>
                <a:rPr lang="lv-LV" sz="1100" b="1">
                  <a:solidFill>
                    <a:schemeClr val="tx2"/>
                  </a:solidFill>
                  <a:hlinkClick r:id="rId9"/>
                </a:rPr>
                <a:t>PLAŠSAZIŅAS LĪDZEKĻU PARTNERI</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3229"/>
              <a:ext cx="124356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lv-LV" sz="1100" b="1" dirty="0">
                  <a:solidFill>
                    <a:schemeClr val="tx2"/>
                  </a:solidFill>
                  <a:hlinkClick r:id="rId10"/>
                </a:rPr>
                <a:t>ES IESTĀDES</a:t>
              </a:r>
              <a:endParaRPr lang="lv-LV" sz="1100" b="1" dirty="0">
                <a:solidFill>
                  <a:schemeClr val="tx2"/>
                </a:solidFill>
                <a:hlinkClick r:id="rId11"/>
              </a:endParaRP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50645"/>
              <a:ext cx="2809223" cy="34027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r>
                <a:rPr lang="lv-LV" sz="1100" b="1" i="1" dirty="0">
                  <a:solidFill>
                    <a:schemeClr val="tx2"/>
                  </a:solidFill>
                  <a:latin typeface="+mj-lt"/>
                  <a:ea typeface="+mj-ea"/>
                  <a:hlinkClick r:id="rId12"/>
                </a:rPr>
                <a:t>EU-OSHA</a:t>
              </a:r>
              <a:r>
                <a:rPr lang="lv-LV" sz="1100" b="1" dirty="0">
                  <a:solidFill>
                    <a:schemeClr val="tx2"/>
                  </a:solidFill>
                  <a:latin typeface="+mj-lt"/>
                  <a:ea typeface="+mj-ea"/>
                  <a:hlinkClick r:id="rId12"/>
                </a:rPr>
                <a:t> VALSTU KONTAKTPUNKTI</a:t>
              </a:r>
              <a:endParaRPr lang="lv-LV" sz="1100" b="1" dirty="0">
                <a:solidFill>
                  <a:schemeClr val="tx2"/>
                </a:solidFill>
                <a:latin typeface="+mj-lt"/>
                <a:ea typeface="+mj-ea"/>
                <a:hlinkClick r:id="rId13"/>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443326"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r>
                <a:rPr lang="lv-LV" sz="1100" b="1" dirty="0">
                  <a:solidFill>
                    <a:schemeClr val="tx2"/>
                  </a:solidFill>
                  <a:hlinkClick r:id="rId14"/>
                </a:rPr>
                <a:t>ES AĢENTŪRAS</a:t>
              </a:r>
              <a:endParaRPr lang="lv-LV" sz="1100" b="1" dirty="0">
                <a:solidFill>
                  <a:schemeClr val="tx2"/>
                </a:solidFill>
                <a:hlinkClick r:id="rId15"/>
              </a:endParaRP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7501413"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565288" y="1968900"/>
              <a:ext cx="5951858"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852241" y="4020780"/>
              <a:ext cx="1664905"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40236" y="3113053"/>
              <a:ext cx="5676910"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40236" y="1461825"/>
              <a:ext cx="4772982"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40236" y="3113053"/>
              <a:ext cx="4633509"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50499"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630908"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286951" y="1291690"/>
              <a:ext cx="3073291"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565288" y="2309170"/>
              <a:ext cx="2882342"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40236" y="3113053"/>
              <a:ext cx="4012005"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8" y="1461825"/>
              <a:ext cx="482311"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913439" y="1188731"/>
              <a:ext cx="4182090"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286951" y="2139035"/>
              <a:ext cx="4186794"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362504"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852241" y="3203364"/>
              <a:ext cx="621504"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852241" y="1461825"/>
              <a:ext cx="760977"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797214"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2517405"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3" name="CasellaDiTesto 16">
            <a:extLst>
              <a:ext uri="{FF2B5EF4-FFF2-40B4-BE49-F238E27FC236}">
                <a16:creationId xmlns:a16="http://schemas.microsoft.com/office/drawing/2014/main" id="{69B652FA-3792-4D39-A246-2F94CA40C887}"/>
              </a:ext>
            </a:extLst>
          </p:cNvPr>
          <p:cNvSpPr txBox="1"/>
          <p:nvPr/>
        </p:nvSpPr>
        <p:spPr>
          <a:xfrm>
            <a:off x="6082673" y="2121899"/>
            <a:ext cx="167747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6"/>
              </a:rPr>
              <a:t>OSHVET VĒSTNIEKI</a:t>
            </a:r>
            <a:endParaRPr lang="en-GB" sz="1100" b="1" dirty="0">
              <a:solidFill>
                <a:schemeClr val="tx2"/>
              </a:solidFill>
            </a:endParaRPr>
          </a:p>
        </p:txBody>
      </p:sp>
      <p:pic>
        <p:nvPicPr>
          <p:cNvPr id="10" name="Picture 9" descr="Blue text on a black background&#10;&#10;Description automatically generated">
            <a:extLst>
              <a:ext uri="{FF2B5EF4-FFF2-40B4-BE49-F238E27FC236}">
                <a16:creationId xmlns:a16="http://schemas.microsoft.com/office/drawing/2014/main" id="{1DD3C6EA-5369-49EA-9A07-0988EA28AB5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15579" y="2168691"/>
            <a:ext cx="3330624" cy="851646"/>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lv-LV" sz="2400"/>
              <a:t>Kampaņas resursi</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lv-LV" sz="1200" b="1" dirty="0">
                <a:solidFill>
                  <a:schemeClr val="accent1"/>
                </a:solidFill>
                <a:cs typeface="Trebuchet MS"/>
                <a:hlinkClick r:id="rId3"/>
              </a:rPr>
              <a:t>Publikācijas</a:t>
            </a:r>
            <a:endParaRPr lang="lv-LV" sz="1200" b="1" dirty="0">
              <a:solidFill>
                <a:schemeClr val="accent1"/>
              </a:solidFill>
              <a:cs typeface="Trebuchet MS"/>
              <a:hlinkClick r:id="rId4"/>
            </a:endParaRP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lv-LV" sz="1200" b="1" dirty="0">
                <a:solidFill>
                  <a:schemeClr val="accent1"/>
                </a:solidFill>
                <a:cs typeface="Trebuchet MS"/>
                <a:hlinkClick r:id="rId5"/>
              </a:rPr>
              <a:t>Kampaņas materiāli</a:t>
            </a:r>
            <a:endParaRPr lang="lv-LV" sz="1200" b="1" dirty="0">
              <a:solidFill>
                <a:schemeClr val="accent1"/>
              </a:solidFill>
              <a:cs typeface="Trebuchet MS"/>
              <a:hlinkClick r:id="rId6"/>
            </a:endParaRPr>
          </a:p>
        </p:txBody>
      </p:sp>
      <p:sp>
        <p:nvSpPr>
          <p:cNvPr id="60" name="TextBox 3">
            <a:extLst>
              <a:ext uri="{FF2B5EF4-FFF2-40B4-BE49-F238E27FC236}">
                <a16:creationId xmlns:a16="http://schemas.microsoft.com/office/drawing/2014/main" id="{690F9809-BB40-C341-ACC1-FEAA13662006}"/>
              </a:ext>
            </a:extLst>
          </p:cNvPr>
          <p:cNvSpPr txBox="1"/>
          <p:nvPr/>
        </p:nvSpPr>
        <p:spPr>
          <a:xfrm>
            <a:off x="3666014" y="2454073"/>
            <a:ext cx="1667796" cy="184666"/>
          </a:xfrm>
          <a:prstGeom prst="rect">
            <a:avLst/>
          </a:prstGeom>
          <a:noFill/>
        </p:spPr>
        <p:txBody>
          <a:bodyPr wrap="square" lIns="0" tIns="0" rIns="0" bIns="0" rtlCol="0" anchor="ctr" anchorCtr="0">
            <a:spAutoFit/>
          </a:bodyPr>
          <a:lstStyle/>
          <a:p>
            <a:pPr algn="ctr"/>
            <a:r>
              <a:rPr lang="lv-LV" sz="1200" b="1" dirty="0">
                <a:solidFill>
                  <a:schemeClr val="accent1"/>
                </a:solidFill>
                <a:cs typeface="Trebuchet MS"/>
                <a:hlinkClick r:id="rId7"/>
              </a:rPr>
              <a:t>Kampaņas rīkkopa</a:t>
            </a:r>
            <a:endParaRPr lang="lv-LV" sz="1200" b="1" dirty="0">
              <a:solidFill>
                <a:schemeClr val="accent1"/>
              </a:solidFill>
              <a:cs typeface="Trebuchet MS"/>
              <a:hlinkClick r:id="rId8"/>
            </a:endParaRP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lv-LV" sz="1200" b="1" dirty="0">
                <a:solidFill>
                  <a:schemeClr val="accent1"/>
                </a:solidFill>
                <a:cs typeface="Trebuchet MS"/>
                <a:hlinkClick r:id="rId9"/>
              </a:rPr>
              <a:t>Filmas par Napo</a:t>
            </a:r>
            <a:endParaRPr lang="lv-LV" sz="1200" b="1" dirty="0">
              <a:solidFill>
                <a:schemeClr val="accent1"/>
              </a:solidFill>
              <a:cs typeface="Trebuchet MS"/>
              <a:hlinkClick r:id="rId10"/>
            </a:endParaRP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lv-LV" sz="1200" b="1" dirty="0">
                <a:solidFill>
                  <a:schemeClr val="accent1"/>
                </a:solidFill>
                <a:cs typeface="Trebuchet MS"/>
                <a:hlinkClick r:id="rId11"/>
              </a:rPr>
              <a:t>OSHwiki</a:t>
            </a:r>
            <a:endParaRPr lang="lv-LV" sz="1200" b="1" dirty="0">
              <a:solidFill>
                <a:schemeClr val="accent1"/>
              </a:solidFill>
              <a:cs typeface="Trebuchet MS"/>
              <a:hlinkClick r:id="rId12"/>
            </a:endParaRPr>
          </a:p>
        </p:txBody>
      </p:sp>
      <p:sp>
        <p:nvSpPr>
          <p:cNvPr id="67" name="Rettangolo con angoli arrotondati 66">
            <a:hlinkClick r:id="rId13"/>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363611" y="2361740"/>
            <a:ext cx="1667796" cy="369332"/>
          </a:xfrm>
          <a:prstGeom prst="rect">
            <a:avLst/>
          </a:prstGeom>
          <a:noFill/>
        </p:spPr>
        <p:txBody>
          <a:bodyPr wrap="square" lIns="0" tIns="0" rIns="0" bIns="0" rtlCol="0" anchor="ctr" anchorCtr="0">
            <a:spAutoFit/>
          </a:bodyPr>
          <a:lstStyle/>
          <a:p>
            <a:pPr algn="ctr"/>
            <a:r>
              <a:rPr lang="lv-LV" sz="1200" b="1" dirty="0">
                <a:solidFill>
                  <a:schemeClr val="accent1"/>
                </a:solidFill>
                <a:cs typeface="Trebuchet MS"/>
                <a:hlinkClick r:id="rId15"/>
              </a:rPr>
              <a:t>Sociālo plašsaziņas līdzekļu komplekts</a:t>
            </a:r>
            <a:endParaRPr lang="lv-LV" sz="1200" b="1" dirty="0">
              <a:solidFill>
                <a:schemeClr val="accent1"/>
              </a:solidFill>
              <a:cs typeface="Trebuchet MS"/>
              <a:hlinkClick r:id="rId16"/>
            </a:endParaRP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lv-LV" sz="1200" b="1" dirty="0">
                <a:solidFill>
                  <a:schemeClr val="accent1"/>
                </a:solidFill>
                <a:cs typeface="Trebuchet MS"/>
                <a:hlinkClick r:id="rId17"/>
              </a:rPr>
              <a:t>Gadījumu izpēte</a:t>
            </a:r>
            <a:endParaRPr lang="lv-LV" sz="1200" b="1" dirty="0">
              <a:solidFill>
                <a:schemeClr val="accent1"/>
              </a:solidFill>
              <a:cs typeface="Trebuchet MS"/>
              <a:hlinkClick r:id="rId18"/>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235733" y="4170262"/>
            <a:ext cx="1667796" cy="369332"/>
          </a:xfrm>
          <a:prstGeom prst="rect">
            <a:avLst/>
          </a:prstGeom>
          <a:noFill/>
        </p:spPr>
        <p:txBody>
          <a:bodyPr wrap="square" lIns="0" tIns="0" rIns="0" bIns="0" rtlCol="0" anchor="ctr" anchorCtr="0">
            <a:spAutoFit/>
          </a:bodyPr>
          <a:lstStyle/>
          <a:p>
            <a:pPr algn="ctr"/>
            <a:r>
              <a:rPr lang="lv-LV" sz="1200" b="1" dirty="0">
                <a:solidFill>
                  <a:schemeClr val="accent1"/>
                </a:solidFill>
                <a:cs typeface="Trebuchet MS"/>
                <a:hlinkClick r:id="rId19"/>
              </a:rPr>
              <a:t>Normatīvie un administratīvie akti</a:t>
            </a:r>
            <a:endParaRPr lang="lv-LV" sz="1200" b="1" dirty="0">
              <a:solidFill>
                <a:schemeClr val="accent1"/>
              </a:solidFill>
              <a:cs typeface="Trebuchet MS"/>
              <a:hlinkClick r:id="rId20"/>
            </a:endParaRPr>
          </a:p>
        </p:txBody>
      </p:sp>
      <p:sp>
        <p:nvSpPr>
          <p:cNvPr id="76" name="Rettangolo con angoli arrotondati 75">
            <a:hlinkClick r:id="rId21"/>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2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24"/>
            <a:stretch>
              <a:fillRect/>
            </a:stretch>
          </a:blipFill>
          <a:ln w="38100">
            <a:solidFill>
              <a:srgbClr val="ACC700"/>
            </a:solidFill>
          </a:ln>
        </p:spPr>
      </p:pic>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26"/>
            <a:stretch>
              <a:fillRect/>
            </a:stretch>
          </a:blipFill>
          <a:ln w="38100">
            <a:solidFill>
              <a:srgbClr val="ACC700"/>
            </a:solidFill>
          </a:ln>
        </p:spPr>
      </p:pic>
      <p:pic>
        <p:nvPicPr>
          <p:cNvPr id="3" name="Picture 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24"/>
            <a:stretch>
              <a:fillRect/>
            </a:stretch>
          </a:blipFill>
          <a:ln w="38100">
            <a:solidFill>
              <a:srgbClr val="ACC700"/>
            </a:solidFill>
          </a:ln>
        </p:spPr>
      </p:pic>
      <p:pic>
        <p:nvPicPr>
          <p:cNvPr id="4" name="Picture 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26"/>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4985" y="4177023"/>
            <a:ext cx="1667796" cy="184666"/>
          </a:xfrm>
          <a:prstGeom prst="rect">
            <a:avLst/>
          </a:prstGeom>
          <a:noFill/>
        </p:spPr>
        <p:txBody>
          <a:bodyPr wrap="square" lIns="0" tIns="0" rIns="0" bIns="0" rtlCol="0" anchor="ctr" anchorCtr="0">
            <a:spAutoFit/>
          </a:bodyPr>
          <a:lstStyle/>
          <a:p>
            <a:pPr algn="ctr"/>
            <a:r>
              <a:rPr lang="lv-LV" sz="1200" b="1" dirty="0">
                <a:solidFill>
                  <a:schemeClr val="accent1"/>
                </a:solidFill>
                <a:cs typeface="Trebuchet MS"/>
                <a:hlinkClick r:id="rId29"/>
              </a:rPr>
              <a:t>Infografika</a:t>
            </a:r>
            <a:endParaRPr lang="lv-LV" sz="1200" b="1" dirty="0">
              <a:solidFill>
                <a:schemeClr val="accent1"/>
              </a:solidFill>
              <a:cs typeface="Trebuchet MS"/>
              <a:hlinkClick r:id="rId30"/>
            </a:endParaRPr>
          </a:p>
        </p:txBody>
      </p:sp>
      <p:pic>
        <p:nvPicPr>
          <p:cNvPr id="6" name="Picture 5"/>
          <p:cNvPicPr>
            <a:picLocks/>
          </p:cNvPicPr>
          <p:nvPr/>
        </p:nvPicPr>
        <p:blipFill>
          <a:blip r:embed="rId31"/>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28697298-5FDA-48E9-B36F-090E9AFF2064}"/>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33"/>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55F8968B-4B5E-4492-9F6C-9348783411C8}"/>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33"/>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lv-LV" sz="2400"/>
              <a:t>Kā iesaistīties?</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lv-LV" sz="1200" b="1" dirty="0">
                <a:solidFill>
                  <a:schemeClr val="accent1"/>
                </a:solidFill>
                <a:cs typeface="Trebuchet MS"/>
                <a:hlinkClick r:id="rId3"/>
              </a:rPr>
              <a:t>Eiropas nedēļa</a:t>
            </a:r>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208402"/>
            <a:ext cx="1667796" cy="184666"/>
          </a:xfrm>
          <a:prstGeom prst="rect">
            <a:avLst/>
          </a:prstGeom>
          <a:noFill/>
        </p:spPr>
        <p:txBody>
          <a:bodyPr wrap="square" lIns="0" tIns="0" rIns="0" bIns="0" rtlCol="0" anchor="ctr" anchorCtr="0">
            <a:spAutoFit/>
          </a:bodyPr>
          <a:lstStyle/>
          <a:p>
            <a:pPr algn="ctr"/>
            <a:r>
              <a:rPr lang="lv-LV" sz="1200" b="1">
                <a:solidFill>
                  <a:schemeClr val="accent1"/>
                </a:solidFill>
                <a:cs typeface="Trebuchet MS"/>
                <a:hlinkClick r:id="rId4"/>
              </a:rPr>
              <a:t>Kampaņas partnerība</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68809" y="2302347"/>
            <a:ext cx="1667796" cy="184666"/>
          </a:xfrm>
          <a:prstGeom prst="rect">
            <a:avLst/>
          </a:prstGeom>
          <a:noFill/>
        </p:spPr>
        <p:txBody>
          <a:bodyPr wrap="square" lIns="0" tIns="0" rIns="0" bIns="0" rtlCol="0" anchor="ctr" anchorCtr="0">
            <a:spAutoFit/>
          </a:bodyPr>
          <a:lstStyle/>
          <a:p>
            <a:pPr algn="ctr"/>
            <a:r>
              <a:rPr lang="lv-LV" sz="1200" b="1">
                <a:solidFill>
                  <a:schemeClr val="accent1"/>
                </a:solidFill>
                <a:cs typeface="Trebuchet MS"/>
                <a:hlinkClick r:id="rId5"/>
              </a:rPr>
              <a:t>Labas prakses balvu konkursi</a:t>
            </a: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93789"/>
            <a:ext cx="1667796" cy="184666"/>
          </a:xfrm>
          <a:prstGeom prst="rect">
            <a:avLst/>
          </a:prstGeom>
          <a:noFill/>
        </p:spPr>
        <p:txBody>
          <a:bodyPr wrap="square" lIns="0" tIns="0" rIns="0" bIns="0" rtlCol="0" anchor="ctr" anchorCtr="0">
            <a:spAutoFit/>
          </a:bodyPr>
          <a:lstStyle/>
          <a:p>
            <a:pPr algn="ctr"/>
            <a:r>
              <a:rPr lang="lv-LV" sz="1200" b="1">
                <a:solidFill>
                  <a:schemeClr val="accent1"/>
                </a:solidFill>
                <a:cs typeface="Trebuchet MS"/>
                <a:hlinkClick r:id="rId6"/>
              </a:rPr>
              <a:t>Kampaņas rīkkopa</a:t>
            </a:r>
          </a:p>
        </p:txBody>
      </p:sp>
      <p:sp>
        <p:nvSpPr>
          <p:cNvPr id="31" name="TextBox 3">
            <a:extLst>
              <a:ext uri="{FF2B5EF4-FFF2-40B4-BE49-F238E27FC236}">
                <a16:creationId xmlns:a16="http://schemas.microsoft.com/office/drawing/2014/main" id="{F682761C-A262-B542-A175-60A9B90879FF}"/>
              </a:ext>
            </a:extLst>
          </p:cNvPr>
          <p:cNvSpPr txBox="1"/>
          <p:nvPr/>
        </p:nvSpPr>
        <p:spPr>
          <a:xfrm>
            <a:off x="523545" y="3978455"/>
            <a:ext cx="1667796" cy="184666"/>
          </a:xfrm>
          <a:prstGeom prst="rect">
            <a:avLst/>
          </a:prstGeom>
          <a:noFill/>
        </p:spPr>
        <p:txBody>
          <a:bodyPr wrap="square" lIns="0" tIns="0" rIns="0" bIns="0" rtlCol="0" anchor="ctr" anchorCtr="0">
            <a:spAutoFit/>
          </a:bodyPr>
          <a:lstStyle/>
          <a:p>
            <a:pPr algn="ctr"/>
            <a:r>
              <a:rPr lang="lv-LV" sz="1200" b="1">
                <a:solidFill>
                  <a:schemeClr val="accent1"/>
                </a:solidFill>
                <a:cs typeface="Trebuchet MS"/>
                <a:hlinkClick r:id="rId7"/>
              </a:rPr>
              <a:t>Kampaņas materiāli</a:t>
            </a:r>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78455"/>
            <a:ext cx="1667796" cy="184666"/>
          </a:xfrm>
          <a:prstGeom prst="rect">
            <a:avLst/>
          </a:prstGeom>
          <a:noFill/>
        </p:spPr>
        <p:txBody>
          <a:bodyPr wrap="square" lIns="0" tIns="0" rIns="0" bIns="0" rtlCol="0" anchor="ctr" anchorCtr="0">
            <a:spAutoFit/>
          </a:bodyPr>
          <a:lstStyle/>
          <a:p>
            <a:pPr algn="ctr"/>
            <a:r>
              <a:rPr lang="lv-LV" sz="1200" b="1">
                <a:solidFill>
                  <a:schemeClr val="accent1"/>
                </a:solidFill>
                <a:cs typeface="Trebuchet MS"/>
                <a:hlinkClick r:id="rId8"/>
              </a:rPr>
              <a:t>Pasākumi</a:t>
            </a:r>
          </a:p>
        </p:txBody>
      </p:sp>
      <p:sp>
        <p:nvSpPr>
          <p:cNvPr id="35" name="TextBox 3">
            <a:extLst>
              <a:ext uri="{FF2B5EF4-FFF2-40B4-BE49-F238E27FC236}">
                <a16:creationId xmlns:a16="http://schemas.microsoft.com/office/drawing/2014/main" id="{D1F14980-EF38-9F43-BC06-25F35914E1E1}"/>
              </a:ext>
            </a:extLst>
          </p:cNvPr>
          <p:cNvSpPr txBox="1"/>
          <p:nvPr/>
        </p:nvSpPr>
        <p:spPr>
          <a:xfrm>
            <a:off x="6410476" y="3886122"/>
            <a:ext cx="1667796" cy="369332"/>
          </a:xfrm>
          <a:prstGeom prst="rect">
            <a:avLst/>
          </a:prstGeom>
          <a:noFill/>
        </p:spPr>
        <p:txBody>
          <a:bodyPr wrap="square" lIns="0" tIns="0" rIns="0" bIns="0" rtlCol="0" anchor="ctr" anchorCtr="0">
            <a:spAutoFit/>
          </a:bodyPr>
          <a:lstStyle/>
          <a:p>
            <a:pPr algn="ctr"/>
            <a:r>
              <a:rPr lang="lv-LV" sz="1200" b="1">
                <a:solidFill>
                  <a:schemeClr val="accent1"/>
                </a:solidFill>
                <a:cs typeface="Trebuchet MS"/>
                <a:hlinkClick r:id="rId9"/>
              </a:rPr>
              <a:t>Līdzdalības sertifikāts</a:t>
            </a:r>
          </a:p>
        </p:txBody>
      </p:sp>
      <p:sp>
        <p:nvSpPr>
          <p:cNvPr id="4" name="TextBox 3"/>
          <p:cNvSpPr txBox="1"/>
          <p:nvPr/>
        </p:nvSpPr>
        <p:spPr>
          <a:xfrm>
            <a:off x="2669628" y="3978455"/>
            <a:ext cx="1667795" cy="461665"/>
          </a:xfrm>
          <a:prstGeom prst="rect">
            <a:avLst/>
          </a:prstGeom>
          <a:noFill/>
        </p:spPr>
        <p:txBody>
          <a:bodyPr wrap="square" rtlCol="0">
            <a:spAutoFit/>
          </a:bodyPr>
          <a:lstStyle/>
          <a:p>
            <a:pPr algn="ctr"/>
            <a:r>
              <a:rPr lang="lv-LV" sz="1200" b="1" u="sng" dirty="0">
                <a:solidFill>
                  <a:schemeClr val="accent1"/>
                </a:solidFill>
                <a:hlinkClick r:id="rId10"/>
              </a:rPr>
              <a:t>Sociālo plašsaziņas līdzekļu komplekts</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3188" y="2821585"/>
            <a:ext cx="1440000" cy="972000"/>
          </a:xfrm>
          <a:prstGeom prst="rect">
            <a:avLst/>
          </a:prstGeom>
          <a:blipFill>
            <a:blip r:embed="rId14"/>
            <a:stretch>
              <a:fillRect/>
            </a:stretch>
          </a:blipFill>
          <a:ln w="38100">
            <a:solidFill>
              <a:srgbClr val="ACC700"/>
            </a:solidFill>
          </a:ln>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4"/>
            <a:stretch>
              <a:fillRect/>
            </a:stretch>
          </a:blipFill>
          <a:ln w="38100">
            <a:solidFill>
              <a:srgbClr val="ACC700"/>
            </a:solidFill>
          </a:ln>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98129" y="2821585"/>
            <a:ext cx="1440000" cy="972000"/>
          </a:xfrm>
          <a:prstGeom prst="rect">
            <a:avLst/>
          </a:prstGeom>
          <a:blipFill>
            <a:blip r:embed="rId14"/>
            <a:stretch>
              <a:fillRect/>
            </a:stretch>
          </a:blipFill>
          <a:ln w="38100">
            <a:solidFill>
              <a:srgbClr val="ACC700"/>
            </a:solidFill>
          </a:ln>
        </p:spPr>
      </p:pic>
      <p:pic>
        <p:nvPicPr>
          <p:cNvPr id="9" name="Picture 8"/>
          <p:cNvPicPr>
            <a:picLocks/>
          </p:cNvPicPr>
          <p:nvPr/>
        </p:nvPicPr>
        <p:blipFill>
          <a:blip r:embed="rId17"/>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18"/>
            <a:extLst>
              <a:ext uri="{FF2B5EF4-FFF2-40B4-BE49-F238E27FC236}">
                <a16:creationId xmlns:a16="http://schemas.microsoft.com/office/drawing/2014/main" id="{C4FB6080-2EE9-471C-B1AB-7287EB49CB25}"/>
              </a:ext>
            </a:extLst>
          </p:cNvPr>
          <p:cNvSpPr/>
          <p:nvPr/>
        </p:nvSpPr>
        <p:spPr>
          <a:xfrm>
            <a:off x="564005" y="1095572"/>
            <a:ext cx="1558055" cy="973423"/>
          </a:xfrm>
          <a:prstGeom prst="roundRect">
            <a:avLst>
              <a:gd name="adj" fmla="val 0"/>
            </a:avLst>
          </a:prstGeom>
          <a:blipFill>
            <a:blip r:embed="rId14"/>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765BBFA8-5E19-4DB2-986B-95FEB1B16D89}"/>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0"/>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9A3FC10D-791B-418A-8758-3BA9CE17E1F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lv-LV" sz="2400">
                <a:solidFill>
                  <a:schemeClr val="accent1"/>
                </a:solidFill>
              </a:rPr>
              <a:t>Pievienojieties mums arī bez bitiem un baitiem!</a:t>
            </a:r>
          </a:p>
        </p:txBody>
      </p:sp>
      <p:sp>
        <p:nvSpPr>
          <p:cNvPr id="3" name="Content Placeholder 2"/>
          <p:cNvSpPr>
            <a:spLocks noGrp="1"/>
          </p:cNvSpPr>
          <p:nvPr>
            <p:ph sz="half" idx="1"/>
          </p:nvPr>
        </p:nvSpPr>
        <p:spPr>
          <a:xfrm>
            <a:off x="450001" y="843558"/>
            <a:ext cx="7560000" cy="3367589"/>
          </a:xfrm>
        </p:spPr>
        <p:txBody>
          <a:bodyPr>
            <a:spAutoFit/>
          </a:bodyPr>
          <a:lstStyle/>
          <a:p>
            <a:pPr>
              <a:buSzPct val="120000"/>
              <a:buBlip>
                <a:blip r:embed="rId3"/>
              </a:buBlip>
            </a:pPr>
            <a:r>
              <a:rPr lang="lv-LV" sz="1600" dirty="0">
                <a:solidFill>
                  <a:schemeClr val="accent1"/>
                </a:solidFill>
              </a:rPr>
              <a:t>Uzziniet vairāk kampaņas tīmekļa vietnē:</a:t>
            </a:r>
          </a:p>
          <a:p>
            <a:pPr marL="189000" lvl="1" indent="0">
              <a:buSzPct val="120000"/>
              <a:buNone/>
            </a:pPr>
            <a:r>
              <a:rPr lang="lv-LV" sz="1600" b="1" dirty="0">
                <a:solidFill>
                  <a:schemeClr val="accent1"/>
                </a:solidFill>
                <a:hlinkClick r:id="rId4"/>
              </a:rPr>
              <a:t>www.healthy-workplaces.eu</a:t>
            </a:r>
            <a:endParaRPr lang="lv-LV" sz="1600" b="1" dirty="0">
              <a:solidFill>
                <a:schemeClr val="accent1"/>
              </a:solidFill>
              <a:hlinkClick r:id="rId5"/>
            </a:endParaRPr>
          </a:p>
          <a:p>
            <a:pPr lvl="1">
              <a:buSzPct val="120000"/>
              <a:buBlip>
                <a:blip r:embed="rId3"/>
              </a:buBlip>
            </a:pPr>
            <a:endParaRPr lang="en-US" sz="1600" dirty="0">
              <a:solidFill>
                <a:schemeClr val="accent1"/>
              </a:solidFill>
            </a:endParaRPr>
          </a:p>
          <a:p>
            <a:pPr>
              <a:buSzPct val="120000"/>
              <a:buBlip>
                <a:blip r:embed="rId3"/>
              </a:buBlip>
            </a:pPr>
            <a:r>
              <a:rPr lang="lv-LV" sz="1600" dirty="0">
                <a:solidFill>
                  <a:schemeClr val="accent1"/>
                </a:solidFill>
              </a:rPr>
              <a:t>Abonējiet kampaņas biļetenu:</a:t>
            </a:r>
          </a:p>
          <a:p>
            <a:pPr marL="189000" lvl="1" indent="0">
              <a:buSzPct val="120000"/>
              <a:buNone/>
            </a:pPr>
            <a:r>
              <a:rPr lang="lv-LV" sz="1600" b="1" u="sng" dirty="0">
                <a:solidFill>
                  <a:schemeClr val="accent1"/>
                </a:solidFill>
                <a:hlinkClick r:id="rId6"/>
              </a:rPr>
              <a:t>https://healthy-workplaces.osha.europa.eu/</a:t>
            </a:r>
            <a:r>
              <a:rPr lang="es-ES" sz="1600" b="1" u="sng" dirty="0" err="1">
                <a:solidFill>
                  <a:schemeClr val="accent1"/>
                </a:solidFill>
                <a:hlinkClick r:id="rId6"/>
              </a:rPr>
              <a:t>lv</a:t>
            </a:r>
            <a:r>
              <a:rPr lang="lv-LV" sz="1600" b="1" u="sng" dirty="0">
                <a:solidFill>
                  <a:schemeClr val="accent1"/>
                </a:solidFill>
                <a:hlinkClick r:id="rId6"/>
              </a:rPr>
              <a:t>/media-centre/newsletter</a:t>
            </a:r>
            <a:endParaRPr lang="es-ES" sz="1600" b="1" u="sng" dirty="0">
              <a:solidFill>
                <a:schemeClr val="accent1"/>
              </a:solidFill>
            </a:endParaRPr>
          </a:p>
          <a:p>
            <a:pPr marL="189000" lvl="1" indent="0">
              <a:buSzPct val="120000"/>
              <a:buNone/>
            </a:pPr>
            <a:endParaRPr lang="en-US" sz="1600" b="1" dirty="0">
              <a:solidFill>
                <a:schemeClr val="accent1"/>
              </a:solidFill>
            </a:endParaRPr>
          </a:p>
          <a:p>
            <a:pPr>
              <a:buSzPct val="120000"/>
              <a:buBlip>
                <a:blip r:embed="rId3"/>
              </a:buBlip>
            </a:pPr>
            <a:r>
              <a:rPr lang="lv-LV" sz="1600" dirty="0">
                <a:solidFill>
                  <a:schemeClr val="accent1"/>
                </a:solidFill>
              </a:rPr>
              <a:t>Sekojiet aktivitātēm un pasākumiem sociālajos medijos:</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a:p>
            <a:pPr>
              <a:buSzPct val="120000"/>
              <a:buBlip>
                <a:blip r:embed="rId3"/>
              </a:buBlip>
            </a:pPr>
            <a:r>
              <a:rPr lang="lv-LV" sz="1600" dirty="0">
                <a:solidFill>
                  <a:schemeClr val="accent1"/>
                </a:solidFill>
              </a:rPr>
              <a:t>Valsts kontaktpunktā uzziniet par pasākumiem savā valstī:</a:t>
            </a:r>
          </a:p>
          <a:p>
            <a:pPr marL="189000" lvl="1" indent="0">
              <a:buSzPct val="120000"/>
              <a:buNone/>
            </a:pPr>
            <a:r>
              <a:rPr lang="lv-LV" sz="1600" b="1" u="sng" dirty="0">
                <a:solidFill>
                  <a:schemeClr val="accent1"/>
                </a:solidFill>
                <a:hlinkClick r:id="rId7"/>
              </a:rPr>
              <a:t>https://healthy-workplaces.osha.europa.eu/lv/campaign-partners/national-focal-points</a:t>
            </a:r>
            <a:endParaRPr lang="lv-LV" sz="16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328953" y="300284"/>
            <a:ext cx="1643731" cy="1699222"/>
            <a:chOff x="4886694" y="-1388222"/>
            <a:chExt cx="2198113" cy="2272319"/>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163538" cy="2272319"/>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20523" y="-418820"/>
              <a:ext cx="2016224" cy="617371"/>
            </a:xfrm>
            <a:prstGeom prst="rect">
              <a:avLst/>
            </a:prstGeom>
            <a:noFill/>
          </p:spPr>
          <p:txBody>
            <a:bodyPr vert="horz" wrap="square" lIns="0" tIns="0" rIns="0" bIns="0" rtlCol="0" anchor="ctr" anchorCtr="0">
              <a:spAutoFit/>
            </a:bodyPr>
            <a:lstStyle/>
            <a:p>
              <a:pPr algn="ctr"/>
              <a:r>
                <a:rPr lang="lv-LV" sz="1200" b="1" dirty="0">
                  <a:solidFill>
                    <a:schemeClr val="accent1"/>
                  </a:solidFill>
                </a:rPr>
                <a:t>2023. gads</a:t>
              </a:r>
            </a:p>
            <a:p>
              <a:pPr algn="ctr"/>
              <a:r>
                <a:rPr lang="lv-LV" b="1" dirty="0">
                  <a:solidFill>
                    <a:schemeClr val="accent1"/>
                  </a:solidFill>
                </a:rPr>
                <a:t>Oktobris</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886694" y="224781"/>
              <a:ext cx="2028484" cy="576212"/>
            </a:xfrm>
            <a:prstGeom prst="rect">
              <a:avLst/>
            </a:prstGeom>
            <a:noFill/>
          </p:spPr>
          <p:txBody>
            <a:bodyPr wrap="square" lIns="0" tIns="0" rIns="0" bIns="0" rtlCol="0">
              <a:spAutoFit/>
            </a:bodyPr>
            <a:lstStyle/>
            <a:p>
              <a:pPr algn="ctr"/>
              <a:r>
                <a:rPr lang="lv-LV" sz="1400" b="1">
                  <a:solidFill>
                    <a:srgbClr val="ACC700"/>
                  </a:solidFill>
                </a:rPr>
                <a:t>KAMPAŅAS SĀKUMS</a:t>
              </a:r>
            </a:p>
          </p:txBody>
        </p:sp>
      </p:grpSp>
      <p:sp>
        <p:nvSpPr>
          <p:cNvPr id="4" name="Rectangle 3"/>
          <p:cNvSpPr/>
          <p:nvPr/>
        </p:nvSpPr>
        <p:spPr>
          <a:xfrm>
            <a:off x="2949434" y="2899438"/>
            <a:ext cx="2183611" cy="307777"/>
          </a:xfrm>
          <a:prstGeom prst="rect">
            <a:avLst/>
          </a:prstGeom>
        </p:spPr>
        <p:txBody>
          <a:bodyPr wrap="none">
            <a:spAutoFit/>
          </a:bodyPr>
          <a:lstStyle/>
          <a:p>
            <a:r>
              <a:rPr lang="lv-LV"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E3DBB8D0-D8FA-40A2-B445-6FA35FBB621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8994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E4A00128-6F80-4F90-9ECE-D3A8A2B2E43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F3F7D228-7531-4481-8CAD-6297E89E2C8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C2FD329B-6DB7-4F1A-994E-6807B6BCAE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8994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v-LV" sz="2400"/>
              <a:t>Par ko tas ir?</a:t>
            </a:r>
          </a:p>
        </p:txBody>
      </p:sp>
      <p:sp>
        <p:nvSpPr>
          <p:cNvPr id="6" name="TextBox 5"/>
          <p:cNvSpPr txBox="1"/>
          <p:nvPr/>
        </p:nvSpPr>
        <p:spPr>
          <a:xfrm>
            <a:off x="440972" y="808486"/>
            <a:ext cx="7793885" cy="1400383"/>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lv-LV" sz="1600" b="1" dirty="0">
                <a:solidFill>
                  <a:srgbClr val="003399"/>
                </a:solidFill>
              </a:rPr>
              <a:t>Digitālās tehnoloģijas strauji maina to, kā, kur un kad mēs strādājam</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lv-LV" sz="1600" b="1" dirty="0">
                <a:solidFill>
                  <a:srgbClr val="003399"/>
                </a:solidFill>
              </a:rPr>
              <a:t>Visās nozarēs digitālo tehnoloģiju piedāvātās iespējas darbiniekiem un darba devējiem ir arvien plašākas, taču tās arī rada problēmas un riskus darba drošības un veselības aizsardzības jomā</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v-LV" sz="2400"/>
              <a:t>Fakti un skaitļi — digitālo tehnoloģiju izmantošana</a:t>
            </a:r>
          </a:p>
        </p:txBody>
      </p:sp>
      <p:sp>
        <p:nvSpPr>
          <p:cNvPr id="5" name="TextBox 4">
            <a:extLst>
              <a:ext uri="{FF2B5EF4-FFF2-40B4-BE49-F238E27FC236}">
                <a16:creationId xmlns:a16="http://schemas.microsoft.com/office/drawing/2014/main" id="{3C508B51-6793-4B7F-899B-364A2A5D82C4}"/>
              </a:ext>
            </a:extLst>
          </p:cNvPr>
          <p:cNvSpPr txBox="1"/>
          <p:nvPr/>
        </p:nvSpPr>
        <p:spPr>
          <a:xfrm>
            <a:off x="443277" y="822466"/>
            <a:ext cx="7536320" cy="2877711"/>
          </a:xfrm>
          <a:prstGeom prst="rect">
            <a:avLst/>
          </a:prstGeom>
          <a:noFill/>
        </p:spPr>
        <p:txBody>
          <a:bodyPr wrap="square" lIns="91440" tIns="45720" rIns="91440" bIns="45720" rtlCol="0" anchor="t">
            <a:spAutoFit/>
          </a:bodyPr>
          <a:lstStyle/>
          <a:p>
            <a:pPr lvl="0" defTabSz="257175">
              <a:spcBef>
                <a:spcPts val="338"/>
              </a:spcBef>
              <a:buClr>
                <a:srgbClr val="003399"/>
              </a:buClr>
            </a:pPr>
            <a:r>
              <a:rPr lang="lv-LV" sz="1600" b="1" i="1" dirty="0">
                <a:solidFill>
                  <a:srgbClr val="ACC700"/>
                </a:solidFill>
              </a:rPr>
              <a:t>EU-OSHA</a:t>
            </a:r>
            <a:r>
              <a:rPr lang="lv-LV" sz="1600" b="1" dirty="0">
                <a:solidFill>
                  <a:srgbClr val="ACC700"/>
                </a:solidFill>
              </a:rPr>
              <a:t>, </a:t>
            </a:r>
            <a:r>
              <a:rPr lang="lv-LV" sz="1600" b="1" i="1" dirty="0">
                <a:solidFill>
                  <a:srgbClr val="ACC700"/>
                </a:solidFill>
              </a:rPr>
              <a:t>OSH </a:t>
            </a:r>
            <a:r>
              <a:rPr lang="lv-LV" sz="1600" b="1" i="1" dirty="0" err="1">
                <a:solidFill>
                  <a:srgbClr val="ACC700"/>
                </a:solidFill>
              </a:rPr>
              <a:t>Pulse</a:t>
            </a:r>
            <a:r>
              <a:rPr lang="lv-LV" sz="1600" b="1" dirty="0">
                <a:solidFill>
                  <a:srgbClr val="ACC700"/>
                </a:solidFill>
              </a:rPr>
              <a:t> 2022. gads</a:t>
            </a:r>
          </a:p>
          <a:p>
            <a:pPr lvl="1"/>
            <a:r>
              <a:rPr lang="lv-LV" sz="1600" b="1" dirty="0">
                <a:solidFill>
                  <a:schemeClr val="accent1"/>
                </a:solidFill>
              </a:rPr>
              <a:t>ES darbinieki darbā izmanto...</a:t>
            </a:r>
            <a:endParaRPr lang="lv-LV" sz="1600" b="1" dirty="0">
              <a:solidFill>
                <a:schemeClr val="accent1"/>
              </a:solidFill>
              <a:cs typeface="Arial"/>
            </a:endParaRPr>
          </a:p>
          <a:p>
            <a:pPr marL="800100" lvl="1" indent="-342900">
              <a:buFont typeface="Arial" panose="020B0604020202020204" pitchFamily="34" charset="0"/>
              <a:buChar char="•"/>
            </a:pPr>
            <a:r>
              <a:rPr lang="lv-LV" sz="1600" b="1" dirty="0">
                <a:solidFill>
                  <a:schemeClr val="accent1"/>
                </a:solidFill>
              </a:rPr>
              <a:t>Klēpjdatorus, planšetdatorus, viedtālruņi (73%) </a:t>
            </a:r>
            <a:endParaRPr lang="lv-LV" sz="1600" b="1" dirty="0">
              <a:solidFill>
                <a:schemeClr val="accent1"/>
              </a:solidFill>
              <a:cs typeface="Arial"/>
            </a:endParaRPr>
          </a:p>
          <a:p>
            <a:pPr marL="800100" lvl="1" indent="-342900">
              <a:buFont typeface="Arial" panose="020B0604020202020204" pitchFamily="34" charset="0"/>
              <a:buChar char="•"/>
            </a:pPr>
            <a:r>
              <a:rPr lang="lv-LV" sz="1600" b="1" dirty="0">
                <a:solidFill>
                  <a:schemeClr val="accent1"/>
                </a:solidFill>
              </a:rPr>
              <a:t>Valkājamas ierīces (11%)</a:t>
            </a:r>
            <a:endParaRPr lang="lv-LV" sz="1600" b="1" dirty="0">
              <a:solidFill>
                <a:schemeClr val="accent1"/>
              </a:solidFill>
              <a:cs typeface="Arial"/>
            </a:endParaRPr>
          </a:p>
          <a:p>
            <a:pPr marL="800100" lvl="1" indent="-342900">
              <a:buFont typeface="Arial" panose="020B0604020202020204" pitchFamily="34" charset="0"/>
              <a:buChar char="•"/>
            </a:pPr>
            <a:r>
              <a:rPr lang="lv-LV" sz="1600" b="1" dirty="0">
                <a:solidFill>
                  <a:schemeClr val="accent1"/>
                </a:solidFill>
              </a:rPr>
              <a:t>Mašīnas vai robotus ar mākslīgo intelektu (5%)</a:t>
            </a:r>
            <a:endParaRPr lang="lv-LV" sz="1600" b="1" dirty="0">
              <a:solidFill>
                <a:schemeClr val="accent1"/>
              </a:solidFill>
              <a:cs typeface="Arial"/>
            </a:endParaRPr>
          </a:p>
          <a:p>
            <a:pPr marL="800100" lvl="1" indent="-342900">
              <a:buFont typeface="Arial" panose="020B0604020202020204" pitchFamily="34" charset="0"/>
              <a:buChar char="•"/>
            </a:pPr>
            <a:r>
              <a:rPr lang="lv-LV" sz="1600" b="1" dirty="0">
                <a:solidFill>
                  <a:schemeClr val="accent1"/>
                </a:solidFill>
              </a:rPr>
              <a:t>Robotus, kas mijiedarbojas ar darbinieku (3%)</a:t>
            </a:r>
            <a:endParaRPr lang="lv-LV" sz="1600" b="1" dirty="0">
              <a:solidFill>
                <a:schemeClr val="accent1"/>
              </a:solidFill>
              <a:cs typeface="Arial"/>
            </a:endParaRP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lv-LV" sz="1600" b="1" i="1" dirty="0">
                <a:solidFill>
                  <a:srgbClr val="ACC700"/>
                </a:solidFill>
              </a:rPr>
              <a:t>EU-OSHA, ESENER</a:t>
            </a:r>
            <a:r>
              <a:rPr lang="lv-LV" sz="1600" b="1" dirty="0">
                <a:solidFill>
                  <a:srgbClr val="ACC700"/>
                </a:solidFill>
              </a:rPr>
              <a:t>, 2019. gads</a:t>
            </a:r>
            <a:endParaRPr lang="lv-LV" sz="1600" b="1" dirty="0">
              <a:solidFill>
                <a:srgbClr val="ACC700"/>
              </a:solidFill>
              <a:cs typeface="Arial"/>
            </a:endParaRPr>
          </a:p>
          <a:p>
            <a:pPr marL="800100" lvl="1" indent="-342900">
              <a:buFont typeface="Arial" panose="020B0604020202020204" pitchFamily="34" charset="0"/>
              <a:buChar char="•"/>
            </a:pPr>
            <a:r>
              <a:rPr lang="lv-LV" sz="1600" b="1" dirty="0">
                <a:solidFill>
                  <a:schemeClr val="accent1"/>
                </a:solidFill>
              </a:rPr>
              <a:t>Vairāk nekā 80% darbavietu visā Eiropā izmanto personālos datorus, klēpjdatorus, planšetdatorus, viedtālruņus un citas mobilās ierīces </a:t>
            </a:r>
            <a:endParaRPr lang="lv-LV" sz="1600" b="1" dirty="0">
              <a:solidFill>
                <a:schemeClr val="accent1"/>
              </a:solidFill>
              <a:cs typeface="Arial"/>
            </a:endParaRP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7559873" cy="461665"/>
          </a:xfrm>
        </p:spPr>
        <p:txBody>
          <a:bodyPr>
            <a:spAutoFit/>
          </a:bodyPr>
          <a:lstStyle/>
          <a:p>
            <a:r>
              <a:rPr lang="lv-LV" sz="2400"/>
              <a:t>Fakti un skaitļi — digitālo tehnoloģiju izmantošana</a:t>
            </a:r>
          </a:p>
        </p:txBody>
      </p:sp>
      <p:pic>
        <p:nvPicPr>
          <p:cNvPr id="5" name="Content Placeholder 3"/>
          <p:cNvPicPr>
            <a:picLocks noGrp="1" noChangeAspect="1"/>
          </p:cNvPicPr>
          <p:nvPr>
            <p:ph sz="half" idx="1"/>
          </p:nvPr>
        </p:nvPicPr>
        <p:blipFill rotWithShape="1">
          <a:blip r:embed="rId3"/>
          <a:srcRect l="28026" t="29331" r="7055" b="3055"/>
          <a:stretch/>
        </p:blipFill>
        <p:spPr>
          <a:xfrm>
            <a:off x="3482788" y="2007997"/>
            <a:ext cx="4908654"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41188" y="821597"/>
            <a:ext cx="7653766" cy="1115690"/>
          </a:xfrm>
          <a:prstGeom prst="rect">
            <a:avLst/>
          </a:prstGeom>
          <a:noFill/>
        </p:spPr>
        <p:txBody>
          <a:bodyPr wrap="square" rtlCol="0">
            <a:spAutoFit/>
          </a:bodyPr>
          <a:lstStyle/>
          <a:p>
            <a:pPr lvl="0" defTabSz="257175">
              <a:spcBef>
                <a:spcPts val="338"/>
              </a:spcBef>
              <a:buClr>
                <a:srgbClr val="003399"/>
              </a:buClr>
            </a:pPr>
            <a:r>
              <a:rPr lang="lv-LV" sz="1600" b="1" i="1" dirty="0">
                <a:solidFill>
                  <a:srgbClr val="ACC700"/>
                </a:solidFill>
              </a:rPr>
              <a:t>EU-OSHA</a:t>
            </a:r>
            <a:r>
              <a:rPr lang="lv-LV" sz="1600" b="1" dirty="0">
                <a:solidFill>
                  <a:srgbClr val="ACC700"/>
                </a:solidFill>
              </a:rPr>
              <a:t>, </a:t>
            </a:r>
            <a:r>
              <a:rPr lang="lv-LV" sz="1600" b="1" i="1" dirty="0">
                <a:solidFill>
                  <a:srgbClr val="ACC700"/>
                </a:solidFill>
              </a:rPr>
              <a:t>OSH Pulse</a:t>
            </a:r>
            <a:r>
              <a:rPr lang="lv-LV" sz="1600" b="1" dirty="0">
                <a:solidFill>
                  <a:srgbClr val="ACC700"/>
                </a:solidFill>
              </a:rPr>
              <a:t> 2022. gads</a:t>
            </a:r>
          </a:p>
          <a:p>
            <a:pPr lvl="0" defTabSz="257175">
              <a:spcBef>
                <a:spcPts val="338"/>
              </a:spcBef>
              <a:buClr>
                <a:srgbClr val="003399"/>
              </a:buClr>
            </a:pPr>
            <a:r>
              <a:rPr lang="lv-LV"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Vai, cik jums zināms, organizācija, kurā strādājat, izmanto digitālas ierīces, piemēram, planšetdatoru, viedtālruni, datoru, klēpjdatoru, lietotni vai sensoru, lai …?</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507831"/>
          </a:xfrm>
          <a:prstGeom prst="rect">
            <a:avLst/>
          </a:prstGeom>
          <a:noFill/>
        </p:spPr>
        <p:txBody>
          <a:bodyPr wrap="square" lIns="91440" tIns="45720" rIns="91440" bIns="45720" rtlCol="0" anchor="t">
            <a:spAutoFit/>
          </a:bodyPr>
          <a:lstStyle/>
          <a:p>
            <a:r>
              <a:rPr lang="lv-LV" sz="900" dirty="0"/>
              <a:t>Automātiski piešķirtu jums uzdevumus, darba laiku vai maiņas</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lIns="91440" tIns="45720" rIns="91440" bIns="45720" rtlCol="0" anchor="t">
            <a:spAutoFit/>
          </a:bodyPr>
          <a:lstStyle/>
          <a:p>
            <a:r>
              <a:rPr lang="lv-LV" sz="900" dirty="0"/>
              <a:t>Sniegumu vērtētu trešās personas (piemēram, klienti)</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lIns="91440" tIns="45720" rIns="91440" bIns="45720" rtlCol="0" anchor="t">
            <a:spAutoFit/>
          </a:bodyPr>
          <a:lstStyle/>
          <a:p>
            <a:r>
              <a:rPr lang="lv-LV" sz="900" dirty="0"/>
              <a:t>Personīgi uzraudzītu vai kontrolētu Jūsu darbu un uzvedību</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lIns="91440" tIns="45720" rIns="91440" bIns="45720" rtlCol="0" anchor="t">
            <a:spAutoFit/>
          </a:bodyPr>
          <a:lstStyle/>
          <a:p>
            <a:r>
              <a:rPr lang="lv-LV" sz="900" dirty="0"/>
              <a:t>Uzraudzītu troksni, ķīmiskās vielas, putekļus, gāzes u.c. jūsu darba vidē</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lIns="91440" tIns="45720" rIns="91440" bIns="45720" rtlCol="0" anchor="t">
            <a:spAutoFit/>
          </a:bodyPr>
          <a:lstStyle/>
          <a:p>
            <a:r>
              <a:rPr lang="lv-LV" sz="900" dirty="0"/>
              <a:t>Kontrolētu Jūsu sirdsdarbību, asinsspiedienu, pozu u. tml.</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lv-LV" sz="900" b="1">
                <a:solidFill>
                  <a:srgbClr val="003399"/>
                </a:solidFill>
              </a:rPr>
              <a:t>Jā</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lv-LV" sz="900" b="1">
                <a:solidFill>
                  <a:srgbClr val="F6A400"/>
                </a:solidFill>
              </a:rPr>
              <a:t>Nē</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lv-LV" sz="900" b="1">
                <a:solidFill>
                  <a:srgbClr val="B1B3B4"/>
                </a:solidFill>
              </a:rPr>
              <a:t>Nezinu</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76999"/>
          </a:xfrm>
          <a:prstGeom prst="rect">
            <a:avLst/>
          </a:prstGeom>
          <a:noFill/>
        </p:spPr>
        <p:txBody>
          <a:bodyPr wrap="square">
            <a:spAutoFit/>
          </a:bodyPr>
          <a:lstStyle/>
          <a:p>
            <a:r>
              <a:rPr lang="lv-LV" sz="1200" b="0" i="0">
                <a:solidFill>
                  <a:srgbClr val="ACC700"/>
                </a:solidFill>
                <a:effectLst/>
                <a:latin typeface="Corbel" panose="020B0503020204020204" pitchFamily="34" charset="0"/>
              </a:rPr>
              <a:t>Pamats: visi respondenti, ES27 (n=25 683)</a:t>
            </a:r>
            <a:r>
              <a:rPr lang="lv-LV" sz="120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v-LV" sz="2400"/>
              <a:t>Fakti un skaitļi — digitālo tehnoloģiju izmantošana</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41188" y="821597"/>
            <a:ext cx="7653766" cy="623248"/>
          </a:xfrm>
          <a:prstGeom prst="rect">
            <a:avLst/>
          </a:prstGeom>
          <a:noFill/>
        </p:spPr>
        <p:txBody>
          <a:bodyPr wrap="square" rtlCol="0">
            <a:spAutoFit/>
          </a:bodyPr>
          <a:lstStyle/>
          <a:p>
            <a:pPr lvl="0" defTabSz="257175">
              <a:spcBef>
                <a:spcPts val="338"/>
              </a:spcBef>
              <a:buClr>
                <a:srgbClr val="003399"/>
              </a:buClr>
            </a:pPr>
            <a:r>
              <a:rPr lang="lv-LV" sz="1600" b="1" i="1" dirty="0">
                <a:solidFill>
                  <a:srgbClr val="ACC700"/>
                </a:solidFill>
              </a:rPr>
              <a:t>EU-OSHA</a:t>
            </a:r>
            <a:r>
              <a:rPr lang="lv-LV" sz="1600" b="1" dirty="0">
                <a:solidFill>
                  <a:srgbClr val="ACC700"/>
                </a:solidFill>
              </a:rPr>
              <a:t>, </a:t>
            </a:r>
            <a:r>
              <a:rPr lang="lv-LV" sz="1600" b="1" i="1" dirty="0">
                <a:solidFill>
                  <a:srgbClr val="ACC700"/>
                </a:solidFill>
              </a:rPr>
              <a:t>OSH Pulse</a:t>
            </a:r>
            <a:r>
              <a:rPr lang="lv-LV" sz="1600" b="1" dirty="0">
                <a:solidFill>
                  <a:srgbClr val="ACC700"/>
                </a:solidFill>
              </a:rPr>
              <a:t> 2022. gads</a:t>
            </a:r>
          </a:p>
          <a:p>
            <a:pPr lvl="0" defTabSz="257175">
              <a:spcBef>
                <a:spcPts val="338"/>
              </a:spcBef>
              <a:buClr>
                <a:srgbClr val="003399"/>
              </a:buClr>
            </a:pPr>
            <a:r>
              <a:rPr lang="lv-LV"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Vai jūs piekrītat, ka digitālo tehnoloģiju izmantošana jūsu darbavietā...?</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lv-LV" sz="900" b="1">
                <a:solidFill>
                  <a:srgbClr val="003399"/>
                </a:solidFill>
              </a:rPr>
              <a:t>Jā</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lv-LV" sz="900" b="1">
                <a:solidFill>
                  <a:srgbClr val="F6A400"/>
                </a:solidFill>
              </a:rPr>
              <a:t>Nē</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lv-LV" sz="900" b="1">
                <a:solidFill>
                  <a:srgbClr val="B1B3B4"/>
                </a:solidFill>
              </a:rPr>
              <a:t>Nezinu</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lv-LV" sz="900"/>
              <a:t>Nosaka jūsu darba ātrumu vai tempu</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lv-LV" sz="900"/>
              <a:t>Noved pie tā, ka strādājat vienatnē</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230832"/>
          </a:xfrm>
          <a:prstGeom prst="rect">
            <a:avLst/>
          </a:prstGeom>
          <a:noFill/>
        </p:spPr>
        <p:txBody>
          <a:bodyPr wrap="square" lIns="91440" tIns="45720" rIns="91440" bIns="45720" rtlCol="0" anchor="t">
            <a:spAutoFit/>
          </a:bodyPr>
          <a:lstStyle/>
          <a:p>
            <a:r>
              <a:rPr lang="lv-LV" sz="900" dirty="0"/>
              <a:t>Palielina Jūsu uzraudzību darbā</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lIns="91440" tIns="45720" rIns="91440" bIns="45720" rtlCol="0" anchor="t">
            <a:spAutoFit/>
          </a:bodyPr>
          <a:lstStyle/>
          <a:p>
            <a:r>
              <a:rPr lang="lv-LV" sz="900" dirty="0"/>
              <a:t>Palielina Jūsu darba slodzi</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lIns="91440" tIns="45720" rIns="91440" bIns="45720" rtlCol="0" anchor="t">
            <a:spAutoFit/>
          </a:bodyPr>
          <a:lstStyle/>
          <a:p>
            <a:r>
              <a:rPr lang="lv-LV" sz="900" dirty="0"/>
              <a:t>Samazina Jūsu autonomiju darbā</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477407"/>
            <a:ext cx="3128413" cy="284551"/>
          </a:xfrm>
          <a:prstGeom prst="rect">
            <a:avLst/>
          </a:prstGeom>
          <a:noFill/>
        </p:spPr>
        <p:txBody>
          <a:bodyPr wrap="square">
            <a:spAutoFit/>
          </a:bodyPr>
          <a:lstStyle/>
          <a:p>
            <a:r>
              <a:rPr lang="lv-LV" sz="1200" b="0" i="0">
                <a:solidFill>
                  <a:srgbClr val="ACC700"/>
                </a:solidFill>
                <a:effectLst/>
                <a:latin typeface="Corbel" panose="020B0503020204020204" pitchFamily="34" charset="0"/>
              </a:rPr>
              <a:t>Pamats: visi respondenti, ES27 (n=25 683)</a:t>
            </a:r>
            <a:r>
              <a:rPr lang="lv-LV" sz="120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v-LV" sz="2400" dirty="0"/>
              <a:t>Fakti un skaitļi — attālinātais darbs mājās</a:t>
            </a:r>
          </a:p>
        </p:txBody>
      </p:sp>
      <p:sp>
        <p:nvSpPr>
          <p:cNvPr id="5" name="TextBox 4">
            <a:extLst>
              <a:ext uri="{FF2B5EF4-FFF2-40B4-BE49-F238E27FC236}">
                <a16:creationId xmlns:a16="http://schemas.microsoft.com/office/drawing/2014/main" id="{B8654F7D-FE3F-4E66-ADCC-E6D31662FD2C}"/>
              </a:ext>
            </a:extLst>
          </p:cNvPr>
          <p:cNvSpPr txBox="1"/>
          <p:nvPr/>
        </p:nvSpPr>
        <p:spPr>
          <a:xfrm>
            <a:off x="438048" y="818462"/>
            <a:ext cx="7616145" cy="3331681"/>
          </a:xfrm>
          <a:prstGeom prst="rect">
            <a:avLst/>
          </a:prstGeom>
          <a:noFill/>
        </p:spPr>
        <p:txBody>
          <a:bodyPr wrap="square" lIns="91440" tIns="45720" rIns="91440" bIns="45720" rtlCol="0" anchor="t">
            <a:spAutoFit/>
          </a:bodyPr>
          <a:lstStyle/>
          <a:p>
            <a:r>
              <a:rPr lang="lv-LV" sz="1600" b="1" i="1" dirty="0">
                <a:solidFill>
                  <a:srgbClr val="ACC700"/>
                </a:solidFill>
              </a:rPr>
              <a:t>EU-OSHA</a:t>
            </a:r>
            <a:r>
              <a:rPr lang="lv-LV" sz="1600" b="1" dirty="0">
                <a:solidFill>
                  <a:srgbClr val="ACC700"/>
                </a:solidFill>
              </a:rPr>
              <a:t>, </a:t>
            </a:r>
            <a:r>
              <a:rPr lang="lv-LV" sz="1600" b="1" i="1" dirty="0">
                <a:solidFill>
                  <a:srgbClr val="ACC700"/>
                </a:solidFill>
              </a:rPr>
              <a:t>OSH </a:t>
            </a:r>
            <a:r>
              <a:rPr lang="lv-LV" sz="1600" b="1" i="1" dirty="0" err="1">
                <a:solidFill>
                  <a:srgbClr val="ACC700"/>
                </a:solidFill>
              </a:rPr>
              <a:t>Pulse</a:t>
            </a:r>
            <a:r>
              <a:rPr lang="lv-LV" sz="1600" b="1" dirty="0">
                <a:solidFill>
                  <a:srgbClr val="ACC700"/>
                </a:solidFill>
              </a:rPr>
              <a:t> 2022. gads</a:t>
            </a:r>
          </a:p>
          <a:p>
            <a:pPr marL="800100" lvl="1" indent="-342900">
              <a:buFont typeface="Arial" panose="020B0604020202020204" pitchFamily="34" charset="0"/>
              <a:buChar char="•"/>
            </a:pPr>
            <a:r>
              <a:rPr lang="lv-LV" sz="1600" b="1" dirty="0">
                <a:solidFill>
                  <a:schemeClr val="accent1"/>
                </a:solidFill>
              </a:rPr>
              <a:t>2022. gadā 17% darbinieku strādāja galvenokārt no mājām </a:t>
            </a:r>
            <a:endParaRPr lang="lv-LV" sz="1600" b="1" dirty="0">
              <a:solidFill>
                <a:schemeClr val="accent1"/>
              </a:solidFill>
              <a:cs typeface="Arial"/>
            </a:endParaRPr>
          </a:p>
          <a:p>
            <a:pPr marL="800100" lvl="1" indent="-342900">
              <a:buFont typeface="Arial" panose="020B0604020202020204" pitchFamily="34" charset="0"/>
              <a:buChar char="•"/>
            </a:pPr>
            <a:r>
              <a:rPr lang="lv-LV" sz="1600" b="1" dirty="0">
                <a:solidFill>
                  <a:schemeClr val="accent1"/>
                </a:solidFill>
              </a:rPr>
              <a:t>90% no viņiem izmanto klēpjdatorus, planšetdatorus, viedtālruņus </a:t>
            </a:r>
            <a:endParaRPr lang="lv-LV" sz="1600" b="1" dirty="0">
              <a:solidFill>
                <a:schemeClr val="accent1"/>
              </a:solidFill>
              <a:cs typeface="Arial"/>
            </a:endParaRPr>
          </a:p>
          <a:p>
            <a:pPr marL="800100" lvl="1" indent="-342900">
              <a:buFont typeface="Arial" panose="020B0604020202020204" pitchFamily="34" charset="0"/>
              <a:buChar char="•"/>
            </a:pPr>
            <a:r>
              <a:rPr lang="lv-LV" sz="1600" b="1" dirty="0">
                <a:solidFill>
                  <a:schemeClr val="accent1"/>
                </a:solidFill>
              </a:rPr>
              <a:t>No mājām strādājošie darbinieki mazāk ziņoja par autonomijas trūkumu vai tās ietekmi uz darba tempu vai darba procesiem (14,4%) salīdzinājumā ar visiem pārējiem darbiniekiem.</a:t>
            </a:r>
            <a:endParaRPr lang="lv-LV" sz="1600" b="1" dirty="0">
              <a:solidFill>
                <a:schemeClr val="accent1"/>
              </a:solidFill>
              <a:cs typeface="Arial"/>
            </a:endParaRP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lv-LV" sz="1600" b="1" i="1" dirty="0">
                <a:solidFill>
                  <a:srgbClr val="ACC700"/>
                </a:solidFill>
              </a:rPr>
              <a:t>EU-OSHA, ESENER</a:t>
            </a:r>
            <a:r>
              <a:rPr lang="lv-LV" sz="1600" b="1" dirty="0">
                <a:solidFill>
                  <a:srgbClr val="ACC700"/>
                </a:solidFill>
              </a:rPr>
              <a:t> 2019. gads</a:t>
            </a:r>
            <a:endParaRPr lang="lv-LV" sz="1600" b="1" dirty="0">
              <a:solidFill>
                <a:srgbClr val="ACC700"/>
              </a:solidFill>
              <a:cs typeface="Arial"/>
            </a:endParaRPr>
          </a:p>
          <a:p>
            <a:pPr marL="800100" lvl="1" indent="-342900">
              <a:buFont typeface="Arial" panose="020B0604020202020204" pitchFamily="34" charset="0"/>
              <a:buChar char="•"/>
            </a:pPr>
            <a:r>
              <a:rPr lang="lv-LV" sz="1600" b="1" dirty="0">
                <a:solidFill>
                  <a:schemeClr val="accent1"/>
                </a:solidFill>
              </a:rPr>
              <a:t>12% no ES darbavietām 2019. gadā ļāva darbiniekiem strādāt no mājām, izmantojot digitālās tehnoloģijas</a:t>
            </a:r>
            <a:endParaRPr lang="lv-LV" sz="1600" b="1" dirty="0">
              <a:solidFill>
                <a:schemeClr val="accent1"/>
              </a:solidFill>
              <a:cs typeface="Arial"/>
            </a:endParaRPr>
          </a:p>
          <a:p>
            <a:pPr marL="800100" lvl="1" indent="-342900">
              <a:buFont typeface="Arial" panose="020B0604020202020204" pitchFamily="34" charset="0"/>
              <a:buChar char="•"/>
            </a:pPr>
            <a:r>
              <a:rPr lang="lv-LV" sz="1600" b="1" dirty="0">
                <a:solidFill>
                  <a:schemeClr val="accent1"/>
                </a:solidFill>
              </a:rPr>
              <a:t>75% ES darbavietu regulāri veic riska novērtējumu, bet tikai 31% no tām, kas nodrošina iespējas veikt darbu mājās, aptver arī mājas darba vietu</a:t>
            </a:r>
            <a:endParaRPr lang="lv-LV" sz="1600" b="1" dirty="0">
              <a:solidFill>
                <a:schemeClr val="accent1"/>
              </a:solidFill>
              <a:cs typeface="Arial"/>
            </a:endParaRP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lv-LV" sz="2400" dirty="0"/>
              <a:t>Fakti un skaitļi — Psihosociālie riski</a:t>
            </a:r>
          </a:p>
        </p:txBody>
      </p:sp>
      <p:sp>
        <p:nvSpPr>
          <p:cNvPr id="4" name="TextBox 3"/>
          <p:cNvSpPr txBox="1"/>
          <p:nvPr/>
        </p:nvSpPr>
        <p:spPr>
          <a:xfrm>
            <a:off x="439857" y="818884"/>
            <a:ext cx="6768752" cy="2008242"/>
          </a:xfrm>
          <a:prstGeom prst="rect">
            <a:avLst/>
          </a:prstGeom>
          <a:noFill/>
        </p:spPr>
        <p:txBody>
          <a:bodyPr wrap="square" lIns="91440" tIns="45720" rIns="91440" bIns="45720" rtlCol="0" anchor="t">
            <a:spAutoFit/>
          </a:bodyPr>
          <a:lstStyle/>
          <a:p>
            <a:pPr lvl="0" defTabSz="257175">
              <a:spcBef>
                <a:spcPts val="338"/>
              </a:spcBef>
              <a:buClr>
                <a:srgbClr val="003399"/>
              </a:buClr>
            </a:pPr>
            <a:r>
              <a:rPr lang="lv-LV" sz="1600" b="1" i="1" dirty="0">
                <a:solidFill>
                  <a:srgbClr val="ACC700"/>
                </a:solidFill>
              </a:rPr>
              <a:t>EU-OSHA, ESENER</a:t>
            </a:r>
            <a:r>
              <a:rPr lang="lv-LV" sz="1600" b="1" dirty="0">
                <a:solidFill>
                  <a:srgbClr val="ACC700"/>
                </a:solidFill>
              </a:rPr>
              <a:t> 2019. gads</a:t>
            </a:r>
            <a:endParaRPr lang="en-GB" sz="1600" b="1" dirty="0">
              <a:solidFill>
                <a:srgbClr val="ACC700"/>
              </a:solidFill>
            </a:endParaRPr>
          </a:p>
          <a:p>
            <a:pPr defTabSz="257175">
              <a:spcBef>
                <a:spcPts val="338"/>
              </a:spcBef>
              <a:buClr>
                <a:srgbClr val="003399"/>
              </a:buClr>
            </a:pPr>
            <a:r>
              <a:rPr lang="lv-LV" sz="1600" b="1" dirty="0" err="1">
                <a:solidFill>
                  <a:srgbClr val="003399"/>
                </a:solidFill>
                <a:latin typeface="Arial"/>
                <a:ea typeface="SimSun"/>
                <a:cs typeface="Arial"/>
              </a:rPr>
              <a:t>Psihosociālie</a:t>
            </a:r>
            <a:r>
              <a:rPr lang="lv-LV" sz="1600" b="1" dirty="0">
                <a:solidFill>
                  <a:srgbClr val="003399"/>
                </a:solidFill>
                <a:latin typeface="Arial"/>
                <a:ea typeface="SimSun"/>
                <a:cs typeface="Arial"/>
              </a:rPr>
              <a:t> riski, kas visbiežāk saistīti ar digitālajām tehnoloģijām: </a:t>
            </a:r>
            <a:endParaRPr lang="lv-LV" sz="1600" b="1" dirty="0">
              <a:solidFill>
                <a:srgbClr val="003399"/>
              </a:solidFill>
              <a:latin typeface="Arial" panose="020B0604020202020204" pitchFamily="34" charset="0"/>
              <a:ea typeface="SimSun" panose="02010600030101010101" pitchFamily="2" charset="-122"/>
              <a:cs typeface="Arial" panose="020B0604020202020204" pitchFamily="34" charset="0"/>
            </a:endParaRPr>
          </a:p>
          <a:p>
            <a:pPr marL="342900" lvl="0" indent="-342900" defTabSz="257175">
              <a:spcBef>
                <a:spcPts val="338"/>
              </a:spcBef>
              <a:buClr>
                <a:srgbClr val="003399"/>
              </a:buClr>
              <a:buFont typeface="Arial" panose="020B0604020202020204" pitchFamily="34" charset="0"/>
              <a:buChar char="•"/>
            </a:pPr>
            <a:r>
              <a:rPr lang="lv-LV" sz="1600" b="1" dirty="0">
                <a:solidFill>
                  <a:srgbClr val="003399"/>
                </a:solidFill>
              </a:rPr>
              <a:t>laika trūkums</a:t>
            </a:r>
            <a:endParaRPr lang="lv-LV" sz="1600" b="1" dirty="0">
              <a:solidFill>
                <a:srgbClr val="003399"/>
              </a:solidFill>
              <a:cs typeface="Arial"/>
            </a:endParaRPr>
          </a:p>
          <a:p>
            <a:pPr marL="342900" lvl="0" indent="-342900" defTabSz="257175">
              <a:spcBef>
                <a:spcPts val="338"/>
              </a:spcBef>
              <a:buClr>
                <a:srgbClr val="003399"/>
              </a:buClr>
              <a:buFont typeface="Arial" panose="020B0604020202020204" pitchFamily="34" charset="0"/>
              <a:buChar char="•"/>
            </a:pPr>
            <a:r>
              <a:rPr lang="lv-LV" sz="1600" b="1" dirty="0">
                <a:solidFill>
                  <a:srgbClr val="003399"/>
                </a:solidFill>
              </a:rPr>
              <a:t>garas / neregulāras darba stundas</a:t>
            </a:r>
            <a:endParaRPr lang="lv-LV" sz="1600" b="1" dirty="0">
              <a:solidFill>
                <a:srgbClr val="003399"/>
              </a:solidFill>
              <a:cs typeface="Arial"/>
            </a:endParaRPr>
          </a:p>
          <a:p>
            <a:pPr marL="342900" lvl="0" indent="-342900" defTabSz="257175">
              <a:spcBef>
                <a:spcPts val="338"/>
              </a:spcBef>
              <a:buClr>
                <a:srgbClr val="003399"/>
              </a:buClr>
              <a:buFont typeface="Arial" panose="020B0604020202020204" pitchFamily="34" charset="0"/>
              <a:buChar char="•"/>
            </a:pPr>
            <a:r>
              <a:rPr lang="lv-LV" sz="1600" b="1" dirty="0">
                <a:solidFill>
                  <a:srgbClr val="003399"/>
                </a:solidFill>
              </a:rPr>
              <a:t>slikta komunikācija / sadarbība</a:t>
            </a:r>
          </a:p>
          <a:p>
            <a:pPr marL="342900" lvl="0" indent="-342900" defTabSz="257175">
              <a:spcBef>
                <a:spcPts val="338"/>
              </a:spcBef>
              <a:buClr>
                <a:srgbClr val="003399"/>
              </a:buClr>
              <a:buFont typeface="Arial" panose="020B0604020202020204" pitchFamily="34" charset="0"/>
              <a:buChar char="•"/>
            </a:pPr>
            <a:r>
              <a:rPr lang="lv-LV" sz="1600" b="1" dirty="0">
                <a:solidFill>
                  <a:srgbClr val="003399"/>
                </a:solidFill>
              </a:rPr>
              <a:t>nedrošība par nodarbinātību</a:t>
            </a:r>
            <a:endParaRPr lang="lv-LV" sz="1600" b="1" dirty="0">
              <a:solidFill>
                <a:srgbClr val="003399"/>
              </a:solidFill>
              <a:cs typeface="Arial"/>
            </a:endParaRP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426762191"/>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41907" y="811528"/>
            <a:ext cx="8145203" cy="507831"/>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lv-LV" sz="1600" i="1" dirty="0">
                <a:solidFill>
                  <a:srgbClr val="ACC700"/>
                </a:solidFill>
              </a:rPr>
              <a:t>EU-OSHA, ESENER,</a:t>
            </a:r>
            <a:r>
              <a:rPr lang="lv-LV" sz="1600" dirty="0">
                <a:solidFill>
                  <a:srgbClr val="ACC700"/>
                </a:solidFill>
              </a:rPr>
              <a:t> 2019. gads</a:t>
            </a:r>
          </a:p>
          <a:p>
            <a:pPr>
              <a:spcBef>
                <a:spcPts val="0"/>
              </a:spcBef>
            </a:pPr>
            <a:r>
              <a:rPr lang="lv-LV" sz="1100" dirty="0">
                <a:latin typeface="Arial" panose="020B0604020202020204" pitchFamily="34" charset="0"/>
                <a:ea typeface="SimSun" panose="02010600030101010101" pitchFamily="2" charset="-122"/>
                <a:cs typeface="Times New Roman" panose="02020603050405020304" pitchFamily="18" charset="0"/>
              </a:rPr>
              <a:t>Darbavietas, kas ziņo par psihosociālajiem riskiem, izmantojot digitālās tehnoloģijas, ES-27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1143179710"/>
              </p:ext>
            </p:extLst>
          </p:nvPr>
        </p:nvGraphicFramePr>
        <p:xfrm>
          <a:off x="710263" y="1293017"/>
          <a:ext cx="2882900" cy="337269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lv-LV" sz="900" b="1" u="none" strike="noStrike">
                          <a:effectLst/>
                        </a:rPr>
                        <a:t>Personālie datori fiksētās darbavietās</a:t>
                      </a:r>
                    </a:p>
                  </a:txBody>
                  <a:tcPr marL="9525" marR="9525" marT="9525" marB="0" anchor="ctr"/>
                </a:tc>
                <a:tc>
                  <a:txBody>
                    <a:bodyPr/>
                    <a:lstStyle/>
                    <a:p>
                      <a:pPr algn="ctr" fontAlgn="ctr"/>
                      <a:r>
                        <a:rPr lang="lv-LV" sz="900" u="none" strike="noStrike">
                          <a:effectLst/>
                        </a:rPr>
                        <a:t>Nav pieejami</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lv-LV" sz="900" u="none" strike="noStrike">
                          <a:effectLst/>
                        </a:rPr>
                        <a:t>Ir pieejami</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lv-LV" sz="900" b="1" u="none" strike="noStrike">
                          <a:effectLst/>
                        </a:rPr>
                        <a:t>Klēpjdatori, planšetdatori, viedtālruņi vai citas portatīvo datoru ierīces</a:t>
                      </a:r>
                    </a:p>
                  </a:txBody>
                  <a:tcPr marL="9525" marR="9525" marT="9525" marB="0" anchor="ctr"/>
                </a:tc>
                <a:tc>
                  <a:txBody>
                    <a:bodyPr/>
                    <a:lstStyle/>
                    <a:p>
                      <a:pPr algn="ctr" fontAlgn="ctr"/>
                      <a:r>
                        <a:rPr lang="lv-LV" sz="900" u="none" strike="noStrike">
                          <a:effectLst/>
                        </a:rPr>
                        <a:t>Netiek izmantoti</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lv-LV" sz="900" u="none" strike="noStrike">
                          <a:effectLst/>
                        </a:rPr>
                        <a:t>Tiek izmantoti</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lv-LV" sz="900" b="1" u="none" strike="noStrike">
                          <a:effectLst/>
                        </a:rPr>
                        <a:t>Roboti, kas mijiedarbojas ar darbiniekiem</a:t>
                      </a:r>
                    </a:p>
                  </a:txBody>
                  <a:tcPr marL="9525" marR="9525" marT="9525" marB="0" anchor="ctr"/>
                </a:tc>
                <a:tc>
                  <a:txBody>
                    <a:bodyPr/>
                    <a:lstStyle/>
                    <a:p>
                      <a:pPr algn="ctr" fontAlgn="ctr"/>
                      <a:r>
                        <a:rPr lang="lv-LV" sz="900" u="none" strike="noStrike">
                          <a:effectLst/>
                        </a:rPr>
                        <a:t>Nav sastopami</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lv-LV" sz="900" u="none" strike="noStrike">
                          <a:effectLst/>
                        </a:rPr>
                        <a:t>Ir sastopami</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lv-LV" sz="900" b="1" u="none" strike="noStrike">
                          <a:effectLst/>
                        </a:rPr>
                        <a:t>Iekārtas, sistēmas vai datori, kas nosaka darba saturu vai tempu</a:t>
                      </a:r>
                    </a:p>
                  </a:txBody>
                  <a:tcPr marL="9525" marR="9525" marT="9525" marB="0" anchor="ctr"/>
                </a:tc>
                <a:tc>
                  <a:txBody>
                    <a:bodyPr/>
                    <a:lstStyle/>
                    <a:p>
                      <a:pPr algn="ctr" fontAlgn="ctr"/>
                      <a:r>
                        <a:rPr lang="lv-LV" sz="900" u="none" strike="noStrike">
                          <a:effectLst/>
                        </a:rPr>
                        <a:t>Nav sastopami</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lv-LV" sz="900" u="none" strike="noStrike">
                          <a:effectLst/>
                        </a:rPr>
                        <a:t>Ir sastopami</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lv-LV" sz="900" b="1" u="none" strike="noStrike">
                          <a:effectLst/>
                        </a:rPr>
                        <a:t>Iekārtas, sistēmas vai datori, kas uzrauga darbinieku darbību</a:t>
                      </a:r>
                    </a:p>
                  </a:txBody>
                  <a:tcPr marL="9525" marR="9525" marT="9525" marB="0" anchor="ctr"/>
                </a:tc>
                <a:tc>
                  <a:txBody>
                    <a:bodyPr/>
                    <a:lstStyle/>
                    <a:p>
                      <a:pPr algn="ctr" fontAlgn="ctr"/>
                      <a:r>
                        <a:rPr lang="lv-LV" sz="900" u="none" strike="noStrike">
                          <a:effectLst/>
                        </a:rPr>
                        <a:t>Nav sastopami</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lv-LV" sz="900" u="none" strike="noStrike">
                          <a:effectLst/>
                        </a:rPr>
                        <a:t>Ir sastopami</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lv-LV" sz="900" b="1" u="none" strike="noStrike" dirty="0">
                          <a:effectLst/>
                        </a:rPr>
                        <a:t>Valkājamas ierīces</a:t>
                      </a:r>
                    </a:p>
                  </a:txBody>
                  <a:tcPr marL="9525" marR="9525" marT="9525" marB="0" anchor="ctr"/>
                </a:tc>
                <a:tc>
                  <a:txBody>
                    <a:bodyPr/>
                    <a:lstStyle/>
                    <a:p>
                      <a:pPr algn="ctr" fontAlgn="ctr"/>
                      <a:r>
                        <a:rPr lang="lv-LV" sz="900" u="none" strike="noStrike">
                          <a:effectLst/>
                        </a:rPr>
                        <a:t>Nav sastopamas</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lv-LV" sz="900" u="none" strike="noStrike" dirty="0">
                          <a:effectLst/>
                        </a:rPr>
                        <a:t>Ir sastopami</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9614" y="4767021"/>
            <a:ext cx="830003" cy="144000"/>
          </a:xfrm>
          <a:prstGeom prst="rect">
            <a:avLst/>
          </a:prstGeom>
          <a:solidFill>
            <a:schemeClr val="bg1"/>
          </a:solidFill>
        </p:spPr>
        <p:txBody>
          <a:bodyPr wrap="square" lIns="0" tIns="0" rIns="0" bIns="0" rtlCol="0">
            <a:spAutoFit/>
          </a:bodyPr>
          <a:lstStyle/>
          <a:p>
            <a:r>
              <a:rPr lang="lv-LV" sz="800" dirty="0"/>
              <a:t>Laika trūkums</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2620" y="4767020"/>
            <a:ext cx="1852371" cy="144000"/>
          </a:xfrm>
          <a:prstGeom prst="rect">
            <a:avLst/>
          </a:prstGeom>
          <a:solidFill>
            <a:schemeClr val="bg1"/>
          </a:solidFill>
        </p:spPr>
        <p:txBody>
          <a:bodyPr wrap="square" lIns="0" tIns="0" rIns="0" bIns="0" rtlCol="0">
            <a:spAutoFit/>
          </a:bodyPr>
          <a:lstStyle/>
          <a:p>
            <a:r>
              <a:rPr lang="lv-LV" sz="800" dirty="0"/>
              <a:t>Slikta komunikācija vai slikta sadarbība</a:t>
            </a:r>
          </a:p>
        </p:txBody>
      </p:sp>
      <p:sp>
        <p:nvSpPr>
          <p:cNvPr id="8" name="TextBox 7">
            <a:extLst>
              <a:ext uri="{FF2B5EF4-FFF2-40B4-BE49-F238E27FC236}">
                <a16:creationId xmlns:a16="http://schemas.microsoft.com/office/drawing/2014/main" id="{4E40D5DE-DAC9-4A64-8265-91B3C8231474}"/>
              </a:ext>
            </a:extLst>
          </p:cNvPr>
          <p:cNvSpPr txBox="1"/>
          <p:nvPr/>
        </p:nvSpPr>
        <p:spPr>
          <a:xfrm>
            <a:off x="6166094" y="4767019"/>
            <a:ext cx="1852371" cy="144000"/>
          </a:xfrm>
          <a:prstGeom prst="rect">
            <a:avLst/>
          </a:prstGeom>
          <a:solidFill>
            <a:schemeClr val="bg1"/>
          </a:solidFill>
        </p:spPr>
        <p:txBody>
          <a:bodyPr wrap="square" lIns="0" tIns="0" rIns="0" bIns="0" rtlCol="0">
            <a:spAutoFit/>
          </a:bodyPr>
          <a:lstStyle/>
          <a:p>
            <a:r>
              <a:rPr lang="lv-LV" sz="800" dirty="0"/>
              <a:t>Garas vai neregulāras darba stundas</a:t>
            </a:r>
          </a:p>
        </p:txBody>
      </p:sp>
      <p:sp>
        <p:nvSpPr>
          <p:cNvPr id="9" name="TextBox 8">
            <a:extLst>
              <a:ext uri="{FF2B5EF4-FFF2-40B4-BE49-F238E27FC236}">
                <a16:creationId xmlns:a16="http://schemas.microsoft.com/office/drawing/2014/main" id="{94B0EDBD-4CC5-4E71-832D-43E474CB5CCA}"/>
              </a:ext>
            </a:extLst>
          </p:cNvPr>
          <p:cNvSpPr txBox="1"/>
          <p:nvPr/>
        </p:nvSpPr>
        <p:spPr>
          <a:xfrm>
            <a:off x="5271261" y="4773801"/>
            <a:ext cx="830003" cy="246221"/>
          </a:xfrm>
          <a:prstGeom prst="rect">
            <a:avLst/>
          </a:prstGeom>
          <a:solidFill>
            <a:schemeClr val="bg1"/>
          </a:solidFill>
        </p:spPr>
        <p:txBody>
          <a:bodyPr wrap="square" lIns="0" tIns="0" rIns="0" bIns="0" rtlCol="0">
            <a:spAutoFit/>
          </a:bodyPr>
          <a:lstStyle/>
          <a:p>
            <a:r>
              <a:rPr lang="lv-LV" sz="800" dirty="0"/>
              <a:t>Darbvietas nedrošība</a:t>
            </a:r>
          </a:p>
        </p:txBody>
      </p:sp>
      <p:sp>
        <p:nvSpPr>
          <p:cNvPr id="10" name="Τίτλος 1">
            <a:extLst>
              <a:ext uri="{FF2B5EF4-FFF2-40B4-BE49-F238E27FC236}">
                <a16:creationId xmlns:a16="http://schemas.microsoft.com/office/drawing/2014/main" id="{DBB5FFE5-707B-46E3-8284-1AC15658253C}"/>
              </a:ext>
            </a:extLst>
          </p:cNvPr>
          <p:cNvSpPr>
            <a:spLocks noGrp="1"/>
          </p:cNvSpPr>
          <p:nvPr>
            <p:ph type="title"/>
          </p:nvPr>
        </p:nvSpPr>
        <p:spPr>
          <a:xfrm>
            <a:off x="450001" y="87768"/>
            <a:ext cx="7559873" cy="461665"/>
          </a:xfrm>
        </p:spPr>
        <p:txBody>
          <a:bodyPr>
            <a:spAutoFit/>
          </a:bodyPr>
          <a:lstStyle/>
          <a:p>
            <a:r>
              <a:rPr lang="lv-LV" sz="2400" dirty="0"/>
              <a:t>Fakti un skaitļi — Psihosociālie riski</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9DEDF6EB9C8443AA1E9BF77FC79F68" ma:contentTypeVersion="15" ma:contentTypeDescription="Create a new document." ma:contentTypeScope="" ma:versionID="14cb5ec47a78f6f21a28dc48c05142d0">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106ec0db1ee8807cfc6a1759492fe3b5"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Props1.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2.xml><?xml version="1.0" encoding="utf-8"?>
<ds:datastoreItem xmlns:ds="http://schemas.openxmlformats.org/officeDocument/2006/customXml" ds:itemID="{0391466D-1C77-4D31-B758-8FF6F6736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 ds:uri="6976e29a-8670-4f9c-afee-c255a09d55c2"/>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5229</TotalTime>
  <Words>3282</Words>
  <Application>Microsoft Office PowerPoint</Application>
  <PresentationFormat>On-screen Show (16:9)</PresentationFormat>
  <Paragraphs>379</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Kampaņa “Veselībai nekaitīgas darbavietas 2023.-2025. gadā” Drošs un veselīgs darbs digitālajā laikmetā </vt:lpstr>
      <vt:lpstr>PowerPoint Presentation</vt:lpstr>
      <vt:lpstr>Par ko tas ir?</vt:lpstr>
      <vt:lpstr>Fakti un skaitļi — digitālo tehnoloģiju izmantošana</vt:lpstr>
      <vt:lpstr>Fakti un skaitļi — digitālo tehnoloģiju izmantošana</vt:lpstr>
      <vt:lpstr>Fakti un skaitļi — digitālo tehnoloģiju izmantošana</vt:lpstr>
      <vt:lpstr>Fakti un skaitļi — attālinātais darbs mājās</vt:lpstr>
      <vt:lpstr>Fakti un skaitļi — Psihosociālie riski</vt:lpstr>
      <vt:lpstr>Fakti un skaitļi — Psihosociālie riski</vt:lpstr>
      <vt:lpstr>PowerPoint Presentation</vt:lpstr>
      <vt:lpstr>Prioritārās jomas</vt:lpstr>
      <vt:lpstr>Prioritārās jomas – darbs digitālajā platformā</vt:lpstr>
      <vt:lpstr>Prioritārās jomas – darbs digitālajā platformā</vt:lpstr>
      <vt:lpstr>Prioritātes joma – uzdevumu automatizācija</vt:lpstr>
      <vt:lpstr>Prioritātes joma – uzdevumu automatizācija</vt:lpstr>
      <vt:lpstr>Prioritārās jomas – attālinātais darbs un hibrīddarbs</vt:lpstr>
      <vt:lpstr>Prioritārās jomas – attālinātais darbs un hibrīddarbs</vt:lpstr>
      <vt:lpstr>Prioritārās jomas — Darbinieku pārvaldība, izmantojot mākslīgo intelektu</vt:lpstr>
      <vt:lpstr>Prioritārās jomas — darbinieku pārvaldība, izmantojot mākslīgo intelektu</vt:lpstr>
      <vt:lpstr>Prioritārās jomas – viedās digitālās sistēmas</vt:lpstr>
      <vt:lpstr>Prioritārās jomas – viedās digitālās sistēmas</vt:lpstr>
      <vt:lpstr>Riska novēršana</vt:lpstr>
      <vt:lpstr>EU-OSHA un kampaņas partneri</vt:lpstr>
      <vt:lpstr>Kampaņas resursi</vt:lpstr>
      <vt:lpstr>Kā iesaistīties?</vt:lpstr>
      <vt:lpstr>Pievienojieties mums arī bez bitiem un baitiem!</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192</cp:revision>
  <cp:lastPrinted>2019-10-04T15:07:06Z</cp:lastPrinted>
  <dcterms:created xsi:type="dcterms:W3CDTF">2015-10-14T15:05:30Z</dcterms:created>
  <dcterms:modified xsi:type="dcterms:W3CDTF">2023-07-21T11:17:01Z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y fmtid="{D5CDD505-2E9C-101B-9397-08002B2CF9AE}" pid="3" name="MediaServiceImageTags">
    <vt:lpwstr/>
  </property>
</Properties>
</file>