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8"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47" autoAdjust="0"/>
  </p:normalViewPr>
  <p:slideViewPr>
    <p:cSldViewPr snapToGrid="0">
      <p:cViewPr varScale="1">
        <p:scale>
          <a:sx n="126" d="100"/>
          <a:sy n="126" d="100"/>
        </p:scale>
        <p:origin x="1116" y="120"/>
      </p:cViewPr>
      <p:guideLst>
        <p:guide orient="horz" pos="2748"/>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70980899628236"/>
          <c:y val="6.887649721137001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layout>
        <c:manualLayout>
          <c:xMode val="edge"/>
          <c:yMode val="edge"/>
          <c:x val="4.3984505479827095E-2"/>
          <c:y val="0.92995533367573502"/>
          <c:w val="0.89999990526705687"/>
          <c:h val="5.08976483843635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lt/safety-and-health-legislation" TargetMode="External"/><Relationship Id="rId3" Type="http://schemas.openxmlformats.org/officeDocument/2006/relationships/hyperlink" Target="https://osha.europa.eu/en/legislation/directives/the-osh-framework-directive/1" TargetMode="External"/><Relationship Id="rId7" Type="http://schemas.openxmlformats.org/officeDocument/2006/relationships/hyperlink" Target="https://osha.europa.eu/en/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n/legislation/directives/6" TargetMode="External"/><Relationship Id="rId5" Type="http://schemas.openxmlformats.org/officeDocument/2006/relationships/hyperlink" Target="https://osha.europa.eu/en/legislation/directives/3" TargetMode="External"/><Relationship Id="rId4" Type="http://schemas.openxmlformats.org/officeDocument/2006/relationships/hyperlink" Target="https://osha.europa.eu/en/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lt/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lt/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lt/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lt/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lt/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lt/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lt/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400" dirty="0">
                <a:solidFill>
                  <a:schemeClr val="accent1"/>
                </a:solidFill>
              </a:rPr>
              <a:t>Šią kampaniją vykdo EU-OSHA, kuriai padeda partnerius daugiau kaip 30-yje valstybių vienijantis tinklas, kurį sudaro:</a:t>
            </a:r>
          </a:p>
          <a:p>
            <a:pPr marL="742950" lvl="1" indent="-285750">
              <a:buFont typeface="Arial" panose="020B0604020202020204" pitchFamily="34" charset="0"/>
              <a:buChar char="•"/>
            </a:pPr>
            <a:r>
              <a:rPr lang="lt-LT" sz="1400" dirty="0"/>
              <a:t>nacionaliniai ryšių punktai;</a:t>
            </a:r>
          </a:p>
          <a:p>
            <a:pPr marL="742950" lvl="1" indent="-285750">
              <a:buFont typeface="Arial" panose="020B0604020202020204" pitchFamily="34" charset="0"/>
              <a:buChar char="•"/>
            </a:pPr>
            <a:r>
              <a:rPr lang="lt-LT" sz="1400" dirty="0"/>
              <a:t>Europos socialiniai partneriai;</a:t>
            </a:r>
          </a:p>
          <a:p>
            <a:pPr marL="742950" lvl="1" indent="-285750">
              <a:buFont typeface="Arial" panose="020B0604020202020204" pitchFamily="34" charset="0"/>
              <a:buChar char="•"/>
            </a:pPr>
            <a:r>
              <a:rPr lang="lt-LT" sz="1400" dirty="0"/>
              <a:t>oficialūs kampanijos partneriai;</a:t>
            </a:r>
          </a:p>
          <a:p>
            <a:pPr marL="742950" lvl="1" indent="-285750">
              <a:buFont typeface="Arial" panose="020B0604020202020204" pitchFamily="34" charset="0"/>
              <a:buChar char="•"/>
            </a:pPr>
            <a:r>
              <a:rPr lang="lt-LT" sz="1400" dirty="0"/>
              <a:t>DSSPRM partneriai;</a:t>
            </a:r>
          </a:p>
          <a:p>
            <a:pPr marL="742950" lvl="1" indent="-285750">
              <a:buFont typeface="Arial" panose="020B0604020202020204" pitchFamily="34" charset="0"/>
              <a:buChar char="•"/>
            </a:pPr>
            <a:r>
              <a:rPr lang="lt-LT" sz="1400" dirty="0"/>
              <a:t>žiniasklaidos partneriai;</a:t>
            </a:r>
          </a:p>
          <a:p>
            <a:pPr marL="742950" lvl="1" indent="-285750">
              <a:buFont typeface="Arial" panose="020B0604020202020204" pitchFamily="34" charset="0"/>
              <a:buChar char="•"/>
            </a:pPr>
            <a:r>
              <a:rPr lang="lt-LT" sz="1400" dirty="0"/>
              <a:t>Europos įmonių tinklas;</a:t>
            </a:r>
          </a:p>
          <a:p>
            <a:pPr marL="742950" lvl="1" indent="-285750">
              <a:buFont typeface="Arial" panose="020B0604020202020204" pitchFamily="34" charset="0"/>
              <a:buChar char="•"/>
            </a:pPr>
            <a:r>
              <a:rPr lang="lt-LT" sz="1400" dirty="0"/>
              <a:t>ES institucijos;</a:t>
            </a:r>
          </a:p>
          <a:p>
            <a:pPr marL="742950" lvl="1" indent="-285750">
              <a:buFont typeface="Arial" panose="020B0604020202020204" pitchFamily="34" charset="0"/>
              <a:buChar char="•"/>
            </a:pPr>
            <a:r>
              <a:rPr lang="lt-LT" sz="1400" dirty="0"/>
              <a:t>kitos ES agentūros.</a:t>
            </a:r>
          </a:p>
          <a:p>
            <a:r>
              <a:rPr lang="lt-LT" sz="1200" dirty="0">
                <a:solidFill>
                  <a:schemeClr val="accent1"/>
                </a:solidFill>
              </a:rPr>
              <a:t>Platindami kampanijos medžiagą ir išteklius nacionaliniu lygmeniu, partneriai veikia kaip tarpininkai tarp EU-OSHA ir Europos darbuotojų. EU-OSHA partnerių atsidavimas darbui ir aktyvus dalyvavimas yra kampanijos varomoji jėga, užtikrinanti, kad kampanijos žinia būtų veiksmingai paskleista visoje Europoje ir pasiektų visų dydžių įmones.</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a:t>Leidiniai</a:t>
            </a:r>
          </a:p>
          <a:p>
            <a:r>
              <a:rPr lang="lt-LT" b="0" dirty="0"/>
              <a:t>Parengta įvairių mokslinių tyrimų ataskaitų, santraukų ir informacinių biuletenių, susijusių su DSS ir skaitmeninimo klausimais. Juos galima parsisiųsti nemokamai. Šiuos leidinius galima naudoti informacijai apie darbo vietoms skirtas prevencines priemones skleisti.</a:t>
            </a:r>
          </a:p>
          <a:p>
            <a:endParaRPr lang="en-GB" b="1" dirty="0"/>
          </a:p>
          <a:p>
            <a:r>
              <a:rPr lang="lt-LT" b="1" dirty="0"/>
              <a:t>Kampanijos medžiaga</a:t>
            </a:r>
          </a:p>
          <a:p>
            <a:r>
              <a:rPr lang="lt-LT" b="0" dirty="0"/>
              <a:t>Kampanijos „Saugus ir sveikas darbas skaitmeniniame amžiuje“ medžiagoje, pvz., kampanijos vadove ir reklaminiame lankstinuke, paaiškinama, kaip vykdoma kampanija ir kaip į ją įsitraukti. Juose taip pat paaiškinta, kaip pateiktas gaires naudoti darbo vietoje.</a:t>
            </a:r>
          </a:p>
          <a:p>
            <a:endParaRPr lang="en-GB" b="1" dirty="0"/>
          </a:p>
          <a:p>
            <a:r>
              <a:rPr lang="lt-LT" b="1" dirty="0"/>
              <a:t>Kampanijos priemonių rinkinys</a:t>
            </a:r>
          </a:p>
          <a:p>
            <a:r>
              <a:rPr lang="lt-LT" b="0" dirty="0"/>
              <a:t>Kampanijos priemonių rinkinyje pateikiama nuoseklių praktinių patarimų, kaip planuoti ir sėkmingai vykdyti kampanijas. Jame yra naudingų įvairių komunikacijos priemonių praktinių pavyzdžių ir patarimų, kaip jomis naudotis.</a:t>
            </a:r>
            <a:r>
              <a:rPr lang="lt-LT" dirty="0"/>
              <a:t> </a:t>
            </a:r>
          </a:p>
          <a:p>
            <a:endParaRPr lang="en-GB" b="1" dirty="0">
              <a:ea typeface="Calibri" panose="020F0502020204030204"/>
              <a:cs typeface="Calibri" panose="020F0502020204030204"/>
            </a:endParaRPr>
          </a:p>
          <a:p>
            <a:r>
              <a:rPr lang="lt-LT" b="1" dirty="0"/>
              <a:t>Socialinės žiniasklaidos priemonių rinkinys </a:t>
            </a:r>
          </a:p>
          <a:p>
            <a:r>
              <a:rPr lang="lt-LT" b="0" dirty="0"/>
              <a:t>Specialiai sukurtas kampanijos medžiagos rinkinys</a:t>
            </a:r>
            <a:r>
              <a:rPr lang="lt-LT" b="0" baseline="0" dirty="0"/>
              <a:t> </a:t>
            </a:r>
            <a:r>
              <a:rPr lang="lt-LT" b="0" dirty="0"/>
              <a:t>, kad ją būtų galima skelbti ir ja dalytis per socialinių tinklų paskyras. Ši medžiaga – tai keletas paruoštų pranešimų ir pridedama vaizdinė medžiaga bei vaizdo įrašai.</a:t>
            </a:r>
          </a:p>
          <a:p>
            <a:endParaRPr lang="en-GB" b="1" dirty="0"/>
          </a:p>
          <a:p>
            <a:r>
              <a:rPr lang="lt-LT" b="1" dirty="0"/>
              <a:t>Napo filmai</a:t>
            </a:r>
          </a:p>
          <a:p>
            <a:r>
              <a:rPr lang="lt-LT" b="0" dirty="0"/>
              <a:t>Skaitmeninimo darbo vietose tema sukurta keletas trumpų sąmoningumą skatinančių filmukų </a:t>
            </a:r>
            <a:r>
              <a:rPr lang="lt-LT" sz="1200" dirty="0">
                <a:solidFill>
                  <a:schemeClr val="accent1"/>
                </a:solidFill>
              </a:rPr>
              <a:t>—</a:t>
            </a:r>
            <a:r>
              <a:rPr lang="lt-LT" b="0" dirty="0"/>
              <a:t> su veikėju </a:t>
            </a:r>
            <a:r>
              <a:rPr lang="lt-LT" b="0" dirty="0" err="1"/>
              <a:t>Napu</a:t>
            </a:r>
            <a:r>
              <a:rPr lang="lt-LT" sz="1200" dirty="0">
                <a:solidFill>
                  <a:schemeClr val="accent1"/>
                </a:solidFill>
              </a:rPr>
              <a:t>— </a:t>
            </a:r>
            <a:r>
              <a:rPr lang="lt-LT" b="0" dirty="0"/>
              <a:t>. Šie filmukai – tai puikus būdas įtraukti įmones ir informuoti jas apie kampanijos skleidžiamą žinią.</a:t>
            </a:r>
          </a:p>
          <a:p>
            <a:endParaRPr lang="en-GB" b="1" dirty="0"/>
          </a:p>
          <a:p>
            <a:r>
              <a:rPr lang="lt-LT" b="1" dirty="0"/>
              <a:t>„</a:t>
            </a:r>
            <a:r>
              <a:rPr lang="lt-LT" b="1" dirty="0" err="1"/>
              <a:t>OSHwiki</a:t>
            </a:r>
            <a:r>
              <a:rPr lang="lt-LT" b="1" dirty="0"/>
              <a:t>“</a:t>
            </a:r>
          </a:p>
          <a:p>
            <a:r>
              <a:rPr lang="lt-LT" b="0" dirty="0"/>
              <a:t>„</a:t>
            </a:r>
            <a:r>
              <a:rPr lang="lt-LT" b="0" dirty="0" err="1"/>
              <a:t>OSHwiki</a:t>
            </a:r>
            <a:r>
              <a:rPr lang="lt-LT" b="0" dirty="0"/>
              <a:t>“ platformoje atskira skiltis skirta DSS ir skaitmeninimo klausimams. Joje pateikiami aktualūs straipsniai ir nuorodos, kur galima rasti daugiau informacijos šia tema.</a:t>
            </a:r>
          </a:p>
          <a:p>
            <a:endParaRPr lang="en-GB" b="1" dirty="0"/>
          </a:p>
          <a:p>
            <a:r>
              <a:rPr lang="lt-LT" b="1" dirty="0"/>
              <a:t>Konkrečių atvejų tyrimai</a:t>
            </a:r>
          </a:p>
          <a:p>
            <a:r>
              <a:rPr lang="lt-LT" b="0" dirty="0"/>
              <a:t>Be duomenų bazėje sukauptų konkrečių atvejų tyrimų, taip pat galima susipažinti su įvairių ES valstybių ir ES nepriklausančių šalių politikos atvejų tyrimais. Šiuose atvejo tyrimuose aprašomi sėkmės veiksniai ir nacionalinės politikos iniciatyvų pritaikomumas.</a:t>
            </a:r>
          </a:p>
          <a:p>
            <a:endParaRPr lang="en-GB" b="1" dirty="0"/>
          </a:p>
          <a:p>
            <a:r>
              <a:rPr lang="lt-LT" b="1" dirty="0"/>
              <a:t>Teisės aktai</a:t>
            </a:r>
          </a:p>
          <a:p>
            <a:r>
              <a:rPr lang="lt-LT" dirty="0"/>
              <a:t>Darbdavys teisiškai privalo užtikrinti darbuotojų saugą ir sveikatą. Su skaitmeninimu darbo vietoje susijusi rizika priskiriama DSS pagrindų direktyvos (</a:t>
            </a:r>
            <a:r>
              <a:rPr lang="lt-LT" dirty="0">
                <a:hlinkClick r:id="rId3"/>
              </a:rPr>
              <a:t>Direktyva 89/391/EEB, DSS pagrindų direktyva</a:t>
            </a:r>
            <a:r>
              <a:rPr lang="lt-LT" dirty="0"/>
              <a:t>) taikymo sričiai; tam tikra su skaitmeninių technologijų naudojimu darbo vietoje siejama rizika reglamentuojama konkrečiomis direktyvomis:</a:t>
            </a:r>
          </a:p>
          <a:p>
            <a:endParaRPr lang="en-GB" b="1" dirty="0">
              <a:solidFill>
                <a:srgbClr val="000000"/>
              </a:solidFill>
              <a:ea typeface="Calibri"/>
              <a:cs typeface="Calibri"/>
            </a:endParaRPr>
          </a:p>
          <a:p>
            <a:pPr marL="742950" lvl="1" indent="-285750">
              <a:buFont typeface="Arial" panose="020B0604020202020204" pitchFamily="34" charset="0"/>
              <a:buChar char="•"/>
            </a:pPr>
            <a:r>
              <a:rPr lang="lt-LT" sz="1400" dirty="0">
                <a:solidFill>
                  <a:schemeClr val="tx2"/>
                </a:solidFill>
                <a:hlinkClick r:id="rId4">
                  <a:extLst>
                    <a:ext uri="{A12FA001-AC4F-418D-AE19-62706E023703}">
                      <ahyp:hlinkClr xmlns:ahyp="http://schemas.microsoft.com/office/drawing/2018/hyperlinkcolor" val="tx"/>
                    </a:ext>
                  </a:extLst>
                </a:hlinkClick>
              </a:rPr>
              <a:t>Direktyva 90/270/EEB. Displėjaus ekrano įrenginių direktyvą</a:t>
            </a:r>
          </a:p>
          <a:p>
            <a:pPr marL="742950" lvl="1" indent="-285750">
              <a:buFont typeface="Arial" panose="020B0604020202020204" pitchFamily="34" charset="0"/>
              <a:buChar char="•"/>
            </a:pPr>
            <a:r>
              <a:rPr lang="lt-LT" sz="1400" dirty="0">
                <a:solidFill>
                  <a:schemeClr val="tx2"/>
                </a:solidFill>
                <a:hlinkClick r:id="rId5"/>
              </a:rPr>
              <a:t>Direktyva 2009/104/EB. Darbo įrenginių naudojimo direktyva</a:t>
            </a:r>
          </a:p>
          <a:p>
            <a:pPr marL="742950" lvl="1" indent="-285750">
              <a:buFont typeface="Arial" panose="020B0604020202020204" pitchFamily="34" charset="0"/>
              <a:buChar char="•"/>
            </a:pPr>
            <a:r>
              <a:rPr lang="lt-LT" sz="1400" dirty="0">
                <a:solidFill>
                  <a:schemeClr val="tx2"/>
                </a:solidFill>
                <a:hlinkClick r:id="rId6"/>
              </a:rPr>
              <a:t>Direktyva 2006/42/EB. Naujoji mašinų direktyva</a:t>
            </a:r>
          </a:p>
          <a:p>
            <a:pPr marL="742950" lvl="1" indent="-285750">
              <a:buFont typeface="Arial" panose="020B0604020202020204" pitchFamily="34" charset="0"/>
              <a:buChar char="•"/>
            </a:pPr>
            <a:r>
              <a:rPr lang="lt-LT" sz="1400" dirty="0">
                <a:solidFill>
                  <a:schemeClr val="tx2"/>
                </a:solidFill>
                <a:hlinkClick r:id="rId7"/>
              </a:rPr>
              <a:t>Direktyva 89/654/EEB. Darbo vietai taikomi reikalavimai</a:t>
            </a:r>
          </a:p>
          <a:p>
            <a:pPr marL="742950" lvl="1" indent="-285750">
              <a:buFont typeface="Arial" panose="020B0604020202020204" pitchFamily="34" charset="0"/>
              <a:buChar char="•"/>
            </a:pPr>
            <a:r>
              <a:rPr lang="lt-LT" sz="1400" dirty="0">
                <a:solidFill>
                  <a:schemeClr val="tx2"/>
                </a:solidFill>
                <a:hlinkClick r:id="rId6"/>
              </a:rPr>
              <a:t>Direktyva 2003/88/EB. Darbo laikas</a:t>
            </a:r>
          </a:p>
          <a:p>
            <a:pPr marL="742950" lvl="1" indent="-285750">
              <a:buFont typeface="Arial" panose="020B0604020202020204" pitchFamily="34" charset="0"/>
              <a:buChar char="•"/>
            </a:pPr>
            <a:r>
              <a:rPr lang="lt-LT" sz="1400" dirty="0">
                <a:solidFill>
                  <a:schemeClr val="tx2"/>
                </a:solidFill>
                <a:hlinkClick r:id="rId7"/>
              </a:rPr>
              <a:t>Direktyva 2002/14/EB –</a:t>
            </a:r>
            <a:r>
              <a:rPr lang="lt-LT" sz="1400" baseline="0" dirty="0">
                <a:solidFill>
                  <a:schemeClr val="tx2"/>
                </a:solidFill>
                <a:hlinkClick r:id="rId7"/>
              </a:rPr>
              <a:t> Darbuotojų</a:t>
            </a:r>
            <a:r>
              <a:rPr lang="lt-LT" sz="1400" dirty="0">
                <a:solidFill>
                  <a:schemeClr val="tx2"/>
                </a:solidFill>
                <a:hlinkClick r:id="rId7"/>
              </a:rPr>
              <a:t> informavimas ir konsultavimas</a:t>
            </a:r>
          </a:p>
          <a:p>
            <a:pPr marL="457200" lvl="1" indent="0">
              <a:buNone/>
            </a:pPr>
            <a:endParaRPr lang="en-GB" sz="1400" dirty="0">
              <a:solidFill>
                <a:schemeClr val="tx2"/>
              </a:solidFill>
            </a:endParaRPr>
          </a:p>
          <a:p>
            <a:r>
              <a:rPr lang="lt-LT" dirty="0"/>
              <a:t>Išsami atitinkamų DSS teisės aktų apžvalga skelbiama EU-OSHA svetainėje (</a:t>
            </a:r>
            <a:r>
              <a:rPr lang="lt-LT" dirty="0">
                <a:hlinkClick r:id="rId8"/>
              </a:rPr>
              <a:t>https://osha.europa.eu/lt/safety-and-health-legislation</a:t>
            </a:r>
            <a:r>
              <a:rPr lang="lt-LT" dirty="0"/>
              <a:t>).</a:t>
            </a:r>
          </a:p>
          <a:p>
            <a:endParaRPr lang="en-US" dirty="0"/>
          </a:p>
          <a:p>
            <a:pPr marL="0" indent="0">
              <a:buNone/>
            </a:pPr>
            <a:r>
              <a:rPr lang="lt-LT" b="1" dirty="0" err="1"/>
              <a:t>Infografikai</a:t>
            </a:r>
            <a:endParaRPr lang="lt-LT" b="1" dirty="0"/>
          </a:p>
          <a:p>
            <a:pPr algn="just"/>
            <a:r>
              <a:rPr lang="lt-LT" dirty="0"/>
              <a:t>Skaitmeniniame amžiuje informaciniai grafikai gali būti veiksminga priemonė. </a:t>
            </a:r>
            <a:r>
              <a:rPr lang="lt-LT" dirty="0" err="1"/>
              <a:t>Infografikuose</a:t>
            </a:r>
            <a:r>
              <a:rPr lang="lt-LT" dirty="0"/>
              <a:t> net sudėtingą informaciją galima pateikti aiškiai, glaustai ir įsimintinai, be to, juos galima skelbti internete.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lt-LT" dirty="0"/>
              <a:t>Šaltinis: EU-OSHA, „DSS pulsas. Darbuotojų sauga ir sveikata darbovietėse pasibaigus pandemijai“, 2022 m. (</a:t>
            </a:r>
            <a:r>
              <a:rPr lang="lt-LT" dirty="0">
                <a:hlinkClick r:id="rId3"/>
              </a:rPr>
              <a:t>https://osha.europa.eu/lt/facts-and-figures/osh-pulse-occupational-safety-and-health-post-pandemic-workplaces</a:t>
            </a:r>
            <a:r>
              <a:rPr lang="lt-LT" dirty="0"/>
              <a:t>).</a:t>
            </a:r>
          </a:p>
          <a:p>
            <a:pPr>
              <a:defRPr/>
            </a:pPr>
            <a:endParaRPr lang="it-IT" dirty="0"/>
          </a:p>
          <a:p>
            <a:pPr marL="0" marR="0" indent="0" algn="l" defTabSz="914400">
              <a:lnSpc>
                <a:spcPct val="100000"/>
              </a:lnSpc>
              <a:spcBef>
                <a:spcPts val="0"/>
              </a:spcBef>
              <a:spcAft>
                <a:spcPts val="0"/>
              </a:spcAft>
              <a:buClrTx/>
              <a:buSzTx/>
              <a:buFontTx/>
              <a:buNone/>
              <a:tabLst/>
              <a:defRPr/>
            </a:pPr>
            <a:r>
              <a:rPr lang="lt-LT" dirty="0"/>
              <a:t>Šaltinis: </a:t>
            </a:r>
            <a:r>
              <a:rPr lang="lt-LT" sz="1200" dirty="0">
                <a:solidFill>
                  <a:schemeClr val="tx1"/>
                </a:solidFill>
                <a:effectLst/>
                <a:latin typeface="+mn-lt"/>
                <a:ea typeface="+mn-ea"/>
                <a:cs typeface="+mn-cs"/>
              </a:rPr>
              <a:t>EU-OSHA, „Trečioji Europos įmonių apklausa apie naują ir kylančią riziką (ESENER-3)“ (2019 m.) skelbiama adresu </a:t>
            </a:r>
            <a:r>
              <a:rPr lang="lt-LT" sz="1200" u="sng" dirty="0">
                <a:solidFill>
                  <a:schemeClr val="tx1"/>
                </a:solidFill>
                <a:effectLst/>
                <a:latin typeface="+mn-lt"/>
                <a:ea typeface="+mn-ea"/>
                <a:cs typeface="+mn-cs"/>
                <a:hlinkClick r:id="rId4"/>
              </a:rPr>
              <a:t>https://osha.europa.eu/lt/publications/home-based-teleworking-and-preventive-occupational-safety-and-health-measures-european-workplaces-evidence-esener-3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a:t>Europos savaitė</a:t>
            </a:r>
          </a:p>
          <a:p>
            <a:r>
              <a:rPr lang="lt-LT" dirty="0"/>
              <a:t>Visame pasaulyje žinoma Europos darbuotojų saugos ir sveikatos savaitė rengiama kiekvienų metų spalio mėnesį ir yra svarbiausias kampanijos kalendoriaus įvykis. Galite dalyvauti daugelyje ES ir už jos ribų organizuojamų informuotumo didinimo renginių, pvz., konkursuose, specialiose filmų peržiūrose, socialinės žiniasklaidos renginiuose ir konferencijose.</a:t>
            </a:r>
          </a:p>
          <a:p>
            <a:endParaRPr lang="en-GB" dirty="0"/>
          </a:p>
          <a:p>
            <a:r>
              <a:rPr lang="lt-LT" b="1" dirty="0"/>
              <a:t>Kampanijos partneriai</a:t>
            </a:r>
          </a:p>
          <a:p>
            <a:r>
              <a:rPr lang="lt-LT" dirty="0"/>
              <a:t>Kampanijos sėkmė priklauso nuo tvirtų EU-OSHA ir pagrindinių suinteresuotųjų subjektų partnerystės ryšių. Europos lygmens ir tarptautinės organizacijos, įsipareigojusios užtikrinti darbuotojų saugą ir sveikatą, gali tapti </a:t>
            </a:r>
            <a:r>
              <a:rPr lang="lt-LT" u="sng" dirty="0"/>
              <a:t>oficialiais kampanijos partneriais</a:t>
            </a:r>
            <a:r>
              <a:rPr lang="lt-LT" dirty="0"/>
              <a:t>, nes tai joms suteiktų galimybę:</a:t>
            </a:r>
          </a:p>
          <a:p>
            <a:pPr marL="742950" lvl="1" indent="-285750">
              <a:buFont typeface="Arial,Sans-Serif"/>
              <a:buChar char="•"/>
            </a:pPr>
            <a:r>
              <a:rPr lang="lt-LT" dirty="0"/>
              <a:t>Skleisti žinią ES lygmeniu ir žiniasklaidoje;</a:t>
            </a:r>
          </a:p>
          <a:p>
            <a:pPr marL="742950" lvl="1" indent="-285750">
              <a:buFont typeface="Arial,Sans-Serif"/>
              <a:buChar char="•"/>
            </a:pPr>
            <a:r>
              <a:rPr lang="lt-LT" dirty="0"/>
              <a:t>bendradarbiauti ir keistis informacija;</a:t>
            </a:r>
          </a:p>
          <a:p>
            <a:pPr marL="742950" lvl="1" indent="-285750">
              <a:buFont typeface="Arial,Sans-Serif"/>
              <a:buChar char="•"/>
            </a:pPr>
            <a:r>
              <a:rPr lang="lt-LT" dirty="0"/>
              <a:t>dalytis gerąja praktika su kitais kampanijos partneriais;</a:t>
            </a:r>
          </a:p>
          <a:p>
            <a:pPr marL="742950" lvl="1" indent="-285750">
              <a:buFont typeface="Arial,Sans-Serif"/>
              <a:buChar char="•"/>
            </a:pPr>
            <a:r>
              <a:rPr lang="lt-LT" dirty="0"/>
              <a:t>pasinaudoti kvietimais į EU-OSHA renginius;</a:t>
            </a:r>
          </a:p>
          <a:p>
            <a:pPr marL="742950" lvl="1" indent="-285750">
              <a:buFont typeface="Arial,Sans-Serif"/>
              <a:buChar char="•"/>
            </a:pPr>
            <a:r>
              <a:rPr lang="lt-LT" dirty="0"/>
              <a:t>gauti naujam partneriui skirtą medžiagos rinkinį;</a:t>
            </a:r>
          </a:p>
          <a:p>
            <a:pPr marL="742950" lvl="1" indent="-285750">
              <a:buFont typeface="Arial,Sans-Serif"/>
              <a:buChar char="•"/>
            </a:pPr>
            <a:r>
              <a:rPr lang="lt-LT" dirty="0"/>
              <a:t>gauti partnerio sertifikatą.</a:t>
            </a:r>
          </a:p>
          <a:p>
            <a:pPr lvl="1"/>
            <a:endParaRPr lang="en-GB" dirty="0"/>
          </a:p>
          <a:p>
            <a:r>
              <a:rPr lang="lt-LT" b="1" dirty="0"/>
              <a:t>Geros praktikos apdovanojimai</a:t>
            </a:r>
          </a:p>
          <a:p>
            <a:r>
              <a:rPr lang="lt-LT" dirty="0"/>
              <a:t>Vykdant kampaniją rengiamuose geros praktikos apdovanojimuose pristatomi novatoriško požiūrio į darbuotojų sveikatos ir saugos valdymą pavyzdžiai ir pripažįstamos sėkmingos ir tvarios iniciatyvos, kuriomis valdoma su darbuotojų sveikata ir sauga bei skaitmeninimu susijusi rizika. ES valstybių narių, šalių kandidačių, galimų šalių kandidačių ir Europos laisvosios prekybos asociacijos (ELPA) šalių organizacijos kviečiamos teikti paraiškas darbuotojų sveikatos ir saugos valdymo ir skaitmeninimo darbo vietoje tema. Nugalėtojai bus paskelbti apdovanojimų ceremonijoje.</a:t>
            </a:r>
          </a:p>
          <a:p>
            <a:endParaRPr lang="en-GB" dirty="0"/>
          </a:p>
          <a:p>
            <a:r>
              <a:rPr lang="lt-LT" b="1" dirty="0"/>
              <a:t>Kampanijos priemonių rinkinys </a:t>
            </a:r>
          </a:p>
          <a:p>
            <a:r>
              <a:rPr lang="lt-LT" dirty="0"/>
              <a:t>Jūs galite gauti savo kampanijos priemonių rinkinį, kuris padės jums pradėti vykdyti savo kampaniją informuotumui apie skaitmeninimo poveikį darbuotojų saugai ir sveikatai didinti. Šiame priemonių rinkinyje yra nuoseklus kampanijos rengimo ir vykdymo vadovas, kuriame paaiškinama, kaip kuo geriau pasinaudoti savo ištekliais.</a:t>
            </a:r>
          </a:p>
          <a:p>
            <a:endParaRPr lang="en-GB" dirty="0"/>
          </a:p>
          <a:p>
            <a:r>
              <a:rPr lang="lt-LT" b="1" dirty="0"/>
              <a:t>Kampanijos medžiaga</a:t>
            </a:r>
          </a:p>
          <a:p>
            <a:r>
              <a:rPr lang="lt-LT" dirty="0"/>
              <a:t>Kampanijos medžiagoje yra viskas, ko jums reikia siekiant populiarinti kampaniją „Darbuotojų sauga ir sveikata skaitmeniniame amžiuje“ ir prisidėti prie jos įgyvendinimo. Galima nemokamai parsisiųsti visus išteklius, įskaitant kampanijos vadovą, reklaminį lankstinuką ir plakatą, taip pat Gerosios praktikos apdovanojimų skrajutę.</a:t>
            </a:r>
          </a:p>
          <a:p>
            <a:endParaRPr lang="en-GB" dirty="0"/>
          </a:p>
          <a:p>
            <a:r>
              <a:rPr lang="lt-LT" b="1" dirty="0"/>
              <a:t>Socialinės žiniasklaidos priemonių rinkinys</a:t>
            </a:r>
          </a:p>
          <a:p>
            <a:r>
              <a:rPr lang="lt-LT" dirty="0"/>
              <a:t>Pasinaudokite socialinių tinklų rinkiniu – medžiagos, skirtos jūsų socialinių tinklų paskyroms, rinkiniu. Pradėkite rinkdamiesi nuo paruoštų pranešimų ir juos lydinčių vizualų bei vaizdo įrašų.</a:t>
            </a:r>
          </a:p>
          <a:p>
            <a:endParaRPr lang="en-GB" dirty="0"/>
          </a:p>
          <a:p>
            <a:r>
              <a:rPr lang="lt-LT" b="1" dirty="0"/>
              <a:t>Renginiai</a:t>
            </a:r>
          </a:p>
          <a:p>
            <a:r>
              <a:rPr lang="lt-LT" dirty="0"/>
              <a:t>Galite susipažinti su būsimais kampanijos „Darbuotojų sauga ir sveikata skaitmeniniame amžiuje“ renginiais. Renginių galite ieškoti pagal valstybę ir datas, ir kiekvieną renginį įtraukti į savo kalendorių, kad jo nepamirštumėte.</a:t>
            </a:r>
          </a:p>
          <a:p>
            <a:endParaRPr lang="en-GB" dirty="0"/>
          </a:p>
          <a:p>
            <a:r>
              <a:rPr lang="lt-LT" b="1" dirty="0"/>
              <a:t>Dalyvio pažymėjimas </a:t>
            </a:r>
          </a:p>
          <a:p>
            <a:r>
              <a:rPr lang="lt-LT" dirty="0"/>
              <a:t>Už renginių ir veiklos organizavimą arba vykdytą kampaniją saugių darbo vietų kampanijai paremti gausite dalyvio pažymėjimą, kuriuo bus pripažintos jūsų pastangos ir indėlis.</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a:t>© Europos darbuotojų saugos ir sveikatos agentūra, 2023</a:t>
            </a:r>
          </a:p>
          <a:p>
            <a:r>
              <a:rPr lang="lt-LT"/>
              <a:t>Leidžiama dauginti nurodžius šaltinį.</a:t>
            </a:r>
          </a:p>
          <a:p>
            <a:r>
              <a:rPr lang="lt-LT"/>
              <a:t>Norint naudoti arba dauginti nuotraukas arba kitą medžiagą, kurių autorių teisės priklauso ne EU-OSHA, būtina gauti tiesioginį autorių teisių turėtojų leidimą.</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a:t>Šaltinis: EU-OSHA, „DSS pulsas. Darbuotojų sauga ir sveikata darbovietėse pasibaigus pandemijai“, 2022 m. (</a:t>
            </a:r>
            <a:r>
              <a:rPr lang="lt-LT">
                <a:hlinkClick r:id="rId3"/>
              </a:rPr>
              <a:t>https://osha.europa.eu/lt/facts-and-figures/osh-pulse-occupational-safety-and-health-post-pandemic-workplaces</a:t>
            </a:r>
            <a:r>
              <a:rPr lang="lt-LT"/>
              <a:t>).</a:t>
            </a:r>
          </a:p>
          <a:p>
            <a:endParaRPr lang="en-GB" dirty="0"/>
          </a:p>
          <a:p>
            <a:r>
              <a:rPr lang="lt-LT"/>
              <a:t>EU-OSHA užsakė atlikti greitąją „Eurobarometro“ apklausą „DSS pulsas“. Ja siekiama išsiaiškinti darbuotojų saugos ir sveikatos (DSS) padėtį darbo vietose pasibaigus pandemijai.</a:t>
            </a:r>
          </a:p>
          <a:p>
            <a:r>
              <a:rPr lang="lt-LT"/>
              <a:t>2022 m. balandžio ir gegužės mėn. visose ES šalyse, taip pat Islandijoje ir Norvegijoje atlikta reprezentatyvi daugiau kaip 27 000 dirbančių darbuotojų apklausa. Jų buvo klausiama apie kylančias grėsmes psichikos ir fizinei sveikatai bei DSS priemonių svarbą darbo vietoje.</a:t>
            </a:r>
          </a:p>
          <a:p>
            <a:r>
              <a:rPr lang="lt-LT"/>
              <a:t>Apklausoje taip pat buvo teiraujamasi apie skaitmeninių technologijų naudojimą darbo reikmėms ir jų poveikį darbuotojų gerovei.</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lt-LT" dirty="0"/>
              <a:t>Šaltinis: EU-OSHA, „DSS pulsas. Darbuotojų sauga ir sveikata darbovietėse pasibaigus pandemijai“, 2022 m. (</a:t>
            </a:r>
            <a:r>
              <a:rPr lang="lt-LT" dirty="0">
                <a:hlinkClick r:id="rId3"/>
              </a:rPr>
              <a:t>https://osha.europa.eu/lt/facts-and-figures/osh-pulse-occupational-safety-and-health-post-pandemic-workplaces</a:t>
            </a:r>
            <a:r>
              <a:rPr lang="lt-LT" dirty="0"/>
              <a:t>).</a:t>
            </a:r>
          </a:p>
          <a:p>
            <a:pPr>
              <a:defRPr/>
            </a:pPr>
            <a:endParaRPr lang="en-GB" dirty="0"/>
          </a:p>
          <a:p>
            <a:pPr>
              <a:defRPr/>
            </a:pPr>
            <a:r>
              <a:rPr lang="lt-LT" dirty="0"/>
              <a:t>EU-OSHA užsakė atlikti greitąją „</a:t>
            </a:r>
            <a:r>
              <a:rPr lang="lt-LT" dirty="0" err="1"/>
              <a:t>Eurobarometro</a:t>
            </a:r>
            <a:r>
              <a:rPr lang="lt-LT" dirty="0"/>
              <a:t>“ apklausą „DSS pulsas“. Ja siekiama išsiaiškinti darbuotojų saugos ir sveikatos (DSS) padėtį darbo vietose pasibaigus pandemijai.</a:t>
            </a:r>
          </a:p>
          <a:p>
            <a:pPr>
              <a:defRPr/>
            </a:pPr>
            <a:r>
              <a:rPr lang="lt-LT" dirty="0"/>
              <a:t>2022 m. balandžio ir gegužės mėn. visose ES šalyse, taip pat Islandijoje ir Norvegijoje atlikta reprezentatyvi daugiau kaip 27 000 dirbančių darbuotojų apklausa. Jų buvo klausiama apie kylančias grėsmes psichikos ir fizinei sveikatai bei DSS priemonių svarbą darbo vietoje.</a:t>
            </a:r>
          </a:p>
          <a:p>
            <a:pPr>
              <a:defRPr/>
            </a:pPr>
            <a:r>
              <a:rPr lang="lt-LT" dirty="0"/>
              <a:t>Apklausoje taip pat buvo teiraujamasi apie skaitmeninių technologijų naudojimą darbo reikmėms ir poveikį darbuotojų gerovei.</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lt-LT"/>
              <a:t>Šaltinis: EU-OSHA, „DSS pulsas. Darbuotojų sauga ir sveikata darbovietėse pasibaigus pandemijai“, 2022 m. (</a:t>
            </a:r>
            <a:r>
              <a:rPr lang="lt-LT">
                <a:hlinkClick r:id="rId3"/>
              </a:rPr>
              <a:t>https://osha.europa.eu/lt/facts-and-figures/osh-pulse-occupational-safety-and-health-post-pandemic-workplaces</a:t>
            </a:r>
            <a:r>
              <a:rPr lang="lt-LT"/>
              <a:t>).</a:t>
            </a:r>
          </a:p>
          <a:p>
            <a:pPr>
              <a:defRPr/>
            </a:pPr>
            <a:endParaRPr lang="it-IT" dirty="0"/>
          </a:p>
          <a:p>
            <a:pPr marL="0" marR="0" indent="0" algn="l" defTabSz="914400">
              <a:lnSpc>
                <a:spcPct val="100000"/>
              </a:lnSpc>
              <a:spcBef>
                <a:spcPts val="0"/>
              </a:spcBef>
              <a:spcAft>
                <a:spcPts val="0"/>
              </a:spcAft>
              <a:buClrTx/>
              <a:buSzTx/>
              <a:buFontTx/>
              <a:buNone/>
              <a:tabLst/>
              <a:defRPr/>
            </a:pPr>
            <a:r>
              <a:rPr lang="lt-LT"/>
              <a:t>Šaltinis: </a:t>
            </a:r>
            <a:r>
              <a:rPr lang="lt-LT" sz="1200">
                <a:solidFill>
                  <a:schemeClr val="tx1"/>
                </a:solidFill>
                <a:effectLst/>
                <a:latin typeface="+mn-lt"/>
                <a:ea typeface="+mn-ea"/>
                <a:cs typeface="+mn-cs"/>
              </a:rPr>
              <a:t>EU-OSHA, „Trečioji Europos įmonių apklausa apie naują ir kylančią riziką (ESENER-3)“ (2019 m.) skelbiama adresu </a:t>
            </a:r>
            <a:r>
              <a:rPr lang="lt-LT" sz="1200" u="sng">
                <a:solidFill>
                  <a:schemeClr val="tx1"/>
                </a:solidFill>
                <a:effectLst/>
                <a:latin typeface="+mn-lt"/>
                <a:ea typeface="+mn-ea"/>
                <a:cs typeface="+mn-cs"/>
                <a:hlinkClick r:id="rId4"/>
              </a:rPr>
              <a:t>https://osha.europa.eu/lt/publications/home-based-teleworking-and-preventive-occupational-safety-and-health-measures-european-workplaces-evidence-esener-3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a:t>Šaltinis: </a:t>
            </a:r>
            <a:r>
              <a:rPr lang="lt-LT" sz="1200">
                <a:solidFill>
                  <a:schemeClr val="tx1"/>
                </a:solidFill>
                <a:effectLst/>
                <a:latin typeface="+mn-lt"/>
                <a:ea typeface="+mn-ea"/>
                <a:cs typeface="+mn-cs"/>
              </a:rPr>
              <a:t>EU-OSHA. „Trečioji Europos įmonių apklausa apie naują ir kylančią riziką (ESENER-3)“ (2019 m.) Skelbiama adresu </a:t>
            </a:r>
            <a:r>
              <a:rPr lang="lt-LT" sz="1200" u="sng">
                <a:solidFill>
                  <a:schemeClr val="tx1"/>
                </a:solidFill>
                <a:effectLst/>
                <a:latin typeface="+mn-lt"/>
                <a:ea typeface="+mn-ea"/>
                <a:cs typeface="+mn-cs"/>
                <a:hlinkClick r:id="rId3"/>
              </a:rPr>
              <a:t>https://osha.europa.eu/lt/publications/third-european-survey-enterprises-new-and-emerging-risks-esener-3/view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lt-LT" dirty="0">
                <a:effectLst/>
              </a:rPr>
              <a:t>Šaltinis:</a:t>
            </a:r>
            <a:r>
              <a:rPr lang="lt-LT" dirty="0"/>
              <a:t> EU-OSHA, „Trečioji Europos įmonių apklausa apie naują ir kylančią riziką (ESENER-3)“ (2019 m.) Skelbiama adresu: </a:t>
            </a:r>
            <a:r>
              <a:rPr lang="lt-LT" u="sng" dirty="0"/>
              <a:t>https://osha.europa.eu/lt/publications/home-based-teleworking-and-preventive-occupational-safety-and-health-measures-european-workplaces-evidence-esener-3</a:t>
            </a:r>
          </a:p>
          <a:p>
            <a:endParaRPr lang="en-US" dirty="0"/>
          </a:p>
          <a:p>
            <a:r>
              <a:rPr lang="lt-LT" dirty="0">
                <a:latin typeface="Arial"/>
                <a:ea typeface="SimSun"/>
                <a:cs typeface="Arial"/>
              </a:rPr>
              <a:t>Svertiniai</a:t>
            </a:r>
            <a:r>
              <a:rPr lang="lt-LT" sz="1200" dirty="0">
                <a:effectLst/>
                <a:latin typeface="Arial"/>
                <a:ea typeface="SimSun"/>
                <a:cs typeface="Arial"/>
              </a:rPr>
              <a:t> duomenys (svorinis daugiklis: </a:t>
            </a:r>
            <a:r>
              <a:rPr lang="lt-LT" sz="1200" i="1" dirty="0" err="1">
                <a:effectLst/>
                <a:latin typeface="Arial"/>
                <a:ea typeface="SimSun"/>
                <a:cs typeface="Arial"/>
              </a:rPr>
              <a:t>estex</a:t>
            </a:r>
            <a:r>
              <a:rPr lang="lt-LT" sz="1200" dirty="0">
                <a:effectLst/>
                <a:latin typeface="Arial"/>
                <a:ea typeface="SimSun"/>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i="1" dirty="0">
                <a:solidFill>
                  <a:schemeClr val="tx1"/>
                </a:solidFill>
                <a:effectLst/>
                <a:latin typeface="+mn-lt"/>
                <a:ea typeface="+mn-ea"/>
                <a:cs typeface="+mn-cs"/>
              </a:rPr>
              <a:t>Kampanija „ Darbuotojų sauga ir sveikata skaitmeniniame amžiuje“ suskirstyta į penkias prioritetines sritis. Jos propaguojamos visos kampanijos metu platinant specialius informavimui ir reklamai skirtos medžiagos rinkinius. Kiekviena sritis skirta tam tikrai su DSS ir skaitmeninimu susijusiai temai. Siekiant išlaikyti kampanijos tempą, kas 3–4 mėnesius </a:t>
            </a:r>
            <a:r>
              <a:rPr lang="lt-LT" sz="1200" i="1" baseline="0" dirty="0">
                <a:solidFill>
                  <a:schemeClr val="tx1"/>
                </a:solidFill>
                <a:effectLst/>
                <a:latin typeface="+mn-lt"/>
                <a:ea typeface="+mn-ea"/>
                <a:cs typeface="+mn-cs"/>
              </a:rPr>
              <a:t>išplatinama</a:t>
            </a:r>
            <a:r>
              <a:rPr lang="lt-LT" sz="1200" i="1" dirty="0">
                <a:solidFill>
                  <a:schemeClr val="tx1"/>
                </a:solidFill>
                <a:effectLst/>
                <a:latin typeface="+mn-lt"/>
                <a:ea typeface="+mn-ea"/>
                <a:cs typeface="+mn-cs"/>
              </a:rPr>
              <a:t> įvairi medžiaga, įskaitant pranešimus, informacijos suvestines, </a:t>
            </a:r>
            <a:r>
              <a:rPr lang="lt-LT" sz="1200" i="1" dirty="0" err="1">
                <a:solidFill>
                  <a:schemeClr val="tx1"/>
                </a:solidFill>
                <a:effectLst/>
                <a:latin typeface="+mn-lt"/>
                <a:ea typeface="+mn-ea"/>
                <a:cs typeface="+mn-cs"/>
              </a:rPr>
              <a:t>infografikus</a:t>
            </a:r>
            <a:r>
              <a:rPr lang="lt-LT" sz="1200" i="1" dirty="0">
                <a:solidFill>
                  <a:schemeClr val="tx1"/>
                </a:solidFill>
                <a:effectLst/>
                <a:latin typeface="+mn-lt"/>
                <a:ea typeface="+mn-ea"/>
                <a:cs typeface="+mn-cs"/>
              </a:rPr>
              <a:t> ir konkrečių atvejų tyrimus.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i="1" dirty="0">
                <a:solidFill>
                  <a:schemeClr val="tx1"/>
                </a:solidFill>
                <a:effectLst/>
                <a:latin typeface="+mn-lt"/>
                <a:ea typeface="+mn-ea"/>
                <a:cs typeface="+mn-cs"/>
              </a:rPr>
              <a:t>Kitas 2023–2025 m. kampanijos prioritetas – įvertinti skaitmeninimo poveikį darbo jėgos įvairovei ir pažeidžiamiems darbuotojams, taip pat lyčių aspektui. Taip pat bus skiriamas dėmesys darbuotojams, dirbantiems lanksčiomis darbo sąlygomis, ne darbdavio patalpose, aptarnaujantiems ar lankantiems klientus darbuotojams, dirbantiems decentralizuotose patalpose (pvz., nuotoliniai darbuotojai, platformų darbuotojai).</a:t>
            </a:r>
          </a:p>
          <a:p>
            <a:endParaRPr lang="es-ES" sz="1400" b="0" i="1" noProof="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t>Darbas </a:t>
            </a:r>
            <a:r>
              <a:rPr lang="lt-LT" sz="1400" b="1" baseline="0" dirty="0"/>
              <a:t>skaitmeninėje platformoje: </a:t>
            </a:r>
            <a:r>
              <a:rPr lang="lt-LT" sz="1400" dirty="0">
                <a:solidFill>
                  <a:schemeClr val="tx1"/>
                </a:solidFill>
                <a:effectLst/>
                <a:latin typeface="+mn-lt"/>
                <a:ea typeface="+mn-ea"/>
                <a:cs typeface="+mn-cs"/>
              </a:rPr>
              <a:t> apmokamas darbas, suteikiamas internetinėje platformoje, per ją arba jai tarpininkaujant.</a:t>
            </a:r>
          </a:p>
          <a:p>
            <a:endParaRPr lang="en-US" sz="1400" b="1" dirty="0"/>
          </a:p>
          <a:p>
            <a:r>
              <a:rPr lang="lt-LT" sz="1400" b="1" baseline="0" dirty="0"/>
              <a:t>Užduočių automatizavimas: </a:t>
            </a:r>
            <a:r>
              <a:rPr lang="lt-LT" sz="1400" dirty="0">
                <a:solidFill>
                  <a:schemeClr val="tx1"/>
                </a:solidFill>
                <a:effectLst/>
                <a:latin typeface="+mn-lt"/>
                <a:ea typeface="+mn-ea"/>
                <a:cs typeface="+mn-cs"/>
              </a:rPr>
              <a:t>DI grindžiamos integruotos (robotika) arba neintegruotos (išmaniosios programėlės) sistemos, kurios gali gana savarankiškai atlikti fizines arba kognityvines užduotis ir pasiekti konkrečius tikslus.</a:t>
            </a:r>
          </a:p>
          <a:p>
            <a:endParaRPr lang="en-US" sz="1400" b="1" dirty="0"/>
          </a:p>
          <a:p>
            <a:r>
              <a:rPr lang="lt-LT" sz="1400" b="1" dirty="0"/>
              <a:t>Nuotolinis darbas ir mišrus darbo būdas: </a:t>
            </a:r>
            <a:r>
              <a:rPr lang="lt-LT" sz="1400" dirty="0">
                <a:solidFill>
                  <a:schemeClr val="tx1"/>
                </a:solidFill>
                <a:effectLst/>
                <a:latin typeface="+mn-lt"/>
                <a:ea typeface="+mn-ea"/>
                <a:cs typeface="+mn-cs"/>
              </a:rPr>
              <a:t>bet koks darbo organizavimas, kai dirbant iš namų arba, bendresne prasme, ne darbdavio patalpose arba tam tikroje nustatytoje vietoje, naudojamos skaitmeninės technologijos (pvz., asmeniniai kompiuteriai, išmanieji telefonai, nešiojamieji kompiuteriai, programinės įrangos paketai, internetas). </a:t>
            </a:r>
          </a:p>
          <a:p>
            <a:endParaRPr lang="en-US" sz="1400" dirty="0"/>
          </a:p>
          <a:p>
            <a:r>
              <a:rPr lang="lt-LT" sz="1400" b="1" baseline="0" dirty="0"/>
              <a:t>DI grindžiamas darbuotojų valdymas: </a:t>
            </a:r>
            <a:r>
              <a:rPr lang="lt-LT" sz="1400" dirty="0">
                <a:solidFill>
                  <a:schemeClr val="tx1"/>
                </a:solidFill>
                <a:effectLst/>
                <a:latin typeface="+mn-lt"/>
                <a:ea typeface="+mn-ea"/>
                <a:cs typeface="+mn-cs"/>
              </a:rPr>
              <a:t>valdymo sistemos ir priemonės, iš įvairių šaltinių tikruoju laiku renkančios duomenis apie darbuotojų elgseną, siekiant informuoti vadovybę ir padėti automatizuotai arba pusiau automatizuotai priimti sprendimus, grindžiamus algoritmais arba pažangesnių formų DI.</a:t>
            </a:r>
          </a:p>
          <a:p>
            <a:endParaRPr lang="en-GB" sz="1400" b="1" noProof="0" dirty="0"/>
          </a:p>
          <a:p>
            <a:r>
              <a:rPr lang="lt-LT" sz="1400" b="1" dirty="0"/>
              <a:t>Išmaniosios skaitmeninės sistemos: </a:t>
            </a:r>
            <a:r>
              <a:rPr lang="lt-LT" sz="1400" dirty="0">
                <a:solidFill>
                  <a:schemeClr val="tx1"/>
                </a:solidFill>
                <a:effectLst/>
                <a:latin typeface="+mn-lt"/>
                <a:ea typeface="+mn-ea"/>
                <a:cs typeface="+mn-cs"/>
              </a:rPr>
              <a:t>pažangios taikomosios programos, kuriose naudojamas DI, nešiojamoji prietaisai, didelės spartos belaidžio ryšio tinklai, kartu su jutiklių technologijomis (pvz.,</a:t>
            </a:r>
            <a:r>
              <a:rPr lang="lt-LT" sz="1400" baseline="0" dirty="0">
                <a:solidFill>
                  <a:schemeClr val="tx1"/>
                </a:solidFill>
                <a:effectLst/>
                <a:latin typeface="+mn-lt"/>
                <a:ea typeface="+mn-ea"/>
                <a:cs typeface="+mn-cs"/>
              </a:rPr>
              <a:t> dėvimieji prietaisai)</a:t>
            </a:r>
          </a:p>
          <a:p>
            <a:endParaRPr lang="en-US" sz="1400" dirty="0"/>
          </a:p>
          <a:p>
            <a:endParaRPr lang="en-US" sz="1400" dirty="0"/>
          </a:p>
          <a:p>
            <a:endParaRPr lang="en-GB"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dirty="0">
              <a:solidFill>
                <a:schemeClr val="accent1"/>
              </a:solidFill>
            </a:endParaRPr>
          </a:p>
          <a:p>
            <a:endParaRPr lang="en-GB" sz="1500" b="1" noProof="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lt-LT" sz="675"/>
              <a:t>Sauga ir sveikata darbe turi rūpintis visi. Tai naudinga jums. Tai naudinga verslui.</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6485B97E-27B2-48B4-A547-0489840E952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7044" y="4393423"/>
            <a:ext cx="1150048" cy="294069"/>
          </a:xfrm>
          <a:prstGeom prst="rect">
            <a:avLst/>
          </a:prstGeom>
        </p:spPr>
      </p:pic>
      <p:pic>
        <p:nvPicPr>
          <p:cNvPr id="8" name="Picture 7" descr="A logo with a person in the middle&#10;&#10;Description automatically generated">
            <a:extLst>
              <a:ext uri="{FF2B5EF4-FFF2-40B4-BE49-F238E27FC236}">
                <a16:creationId xmlns:a16="http://schemas.microsoft.com/office/drawing/2014/main" id="{39A2087D-50A7-48A7-B13A-CC4AAFEFA5E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65915" y="4196758"/>
            <a:ext cx="479441" cy="506407"/>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lt-LT" sz="675"/>
              <a:t>Sauga ir sveikata darbe turi rūpintis visi. Tai naudinga jums. Tai naudinga verslui.</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lt-LT">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lt-LT">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lt-LT">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lt-LT">
                <a:solidFill>
                  <a:schemeClr val="tx2"/>
                </a:solidFill>
                <a:ea typeface="+mj-ea"/>
                <a:cs typeface="Trebuchet MS"/>
              </a:rPr>
              <a:t>Europos darbuotojų saugos ir sveikatos agentūra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lt-LT">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lt-LT" sz="2400" b="1">
                <a:solidFill>
                  <a:schemeClr val="tx2"/>
                </a:solidFill>
                <a:ea typeface="+mj-ea"/>
              </a:rPr>
              <a:t>DĖKOJAME!</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lt-LT"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Blue text on a black background&#10;&#10;Description automatically generated">
            <a:extLst>
              <a:ext uri="{FF2B5EF4-FFF2-40B4-BE49-F238E27FC236}">
                <a16:creationId xmlns:a16="http://schemas.microsoft.com/office/drawing/2014/main" id="{097EDE59-23FF-4640-B68B-146AB945122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7044" y="4664191"/>
            <a:ext cx="1150048" cy="294069"/>
          </a:xfrm>
          <a:prstGeom prst="rect">
            <a:avLst/>
          </a:prstGeom>
        </p:spPr>
      </p:pic>
      <p:pic>
        <p:nvPicPr>
          <p:cNvPr id="15" name="Picture 14" descr="A logo with a person in the middle&#10;&#10;Description automatically generated">
            <a:extLst>
              <a:ext uri="{FF2B5EF4-FFF2-40B4-BE49-F238E27FC236}">
                <a16:creationId xmlns:a16="http://schemas.microsoft.com/office/drawing/2014/main" id="{DEA36813-E00C-45AA-8ABD-6E2351C957C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67822" y="4482000"/>
            <a:ext cx="479441" cy="506407"/>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19.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lt/about-topic/priority-area/smart-digital-systems" TargetMode="External"/><Relationship Id="rId7" Type="http://schemas.openxmlformats.org/officeDocument/2006/relationships/hyperlink" Target="https://healthy-workplaces.osha.europa.eu/lt/about-topic/priority-area/digital-platform-work" TargetMode="External"/><Relationship Id="rId12" Type="http://schemas.openxmlformats.org/officeDocument/2006/relationships/image" Target="../media/image18.png"/><Relationship Id="rId17" Type="http://schemas.openxmlformats.org/officeDocument/2006/relationships/hyperlink" Target="https://healthy-workplaces.osha.europa.eu/lt/about-topic/priority-area/remote-and-hybrid-work" TargetMode="External"/><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7.png"/><Relationship Id="rId5" Type="http://schemas.openxmlformats.org/officeDocument/2006/relationships/hyperlink" Target="https://healthy-workplaces.osha.europa.eu/lt/about-topic/priority-area/worker-management-through-ai" TargetMode="External"/><Relationship Id="rId15" Type="http://schemas.openxmlformats.org/officeDocument/2006/relationships/image" Target="../media/image21.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lt/about-topic/priority-area/automation-tasks" TargetMode="Externa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ean-union.europa.eu/institutions-law-budget/institutions-and-bodies/institutions-and-bodies-profiles_lt" TargetMode="External"/><Relationship Id="rId3" Type="http://schemas.openxmlformats.org/officeDocument/2006/relationships/image" Target="../media/image29.png"/><Relationship Id="rId7" Type="http://schemas.openxmlformats.org/officeDocument/2006/relationships/hyperlink" Target="https://healthy-workplaces.osha.europa.eu/lt/campaign-partners/campaign-media-partners" TargetMode="External"/><Relationship Id="rId12" Type="http://schemas.openxmlformats.org/officeDocument/2006/relationships/hyperlink" Target="https://osha.europa.eu/lt/themes/mainstreaming-osh-education/oshvet-project-osh-vocational-education-and-train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lthy-workplaces.osha.europa.eu/lt/campaign-partners/enterprise-europe-network" TargetMode="External"/><Relationship Id="rId11" Type="http://schemas.openxmlformats.org/officeDocument/2006/relationships/image" Target="../media/image2.png"/><Relationship Id="rId5" Type="http://schemas.openxmlformats.org/officeDocument/2006/relationships/hyperlink" Target="https://eur-lex.europa.eu/legal-content/LT/TXT/?uri=LEGISSUM%3Asocial_partners" TargetMode="External"/><Relationship Id="rId10" Type="http://schemas.openxmlformats.org/officeDocument/2006/relationships/hyperlink" Target="https://european-union.europa.eu/institutions-law-budget/institutions-and-bodies/types-institutions-and-bodies_lt" TargetMode="External"/><Relationship Id="rId4" Type="http://schemas.openxmlformats.org/officeDocument/2006/relationships/hyperlink" Target="https://healthy-workplaces.osha.europa.eu/lt/campaign-partners/official-campaign-partners" TargetMode="External"/><Relationship Id="rId9" Type="http://schemas.openxmlformats.org/officeDocument/2006/relationships/hyperlink" Target="https://healthy-workplaces.osha.europa.eu/lt/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osha.europa.eu/en/tools-and-publications/oshwiki" TargetMode="External"/><Relationship Id="rId13" Type="http://schemas.openxmlformats.org/officeDocument/2006/relationships/hyperlink" Target="https://healthy-workplaces.osha.europa.eu/lt/tools-and-publications/case-studies" TargetMode="External"/><Relationship Id="rId18" Type="http://schemas.openxmlformats.org/officeDocument/2006/relationships/image" Target="../media/image31.png"/><Relationship Id="rId26" Type="http://schemas.openxmlformats.org/officeDocument/2006/relationships/hyperlink" Target="https://healthy-workplaces.osha.europa.eu/en/tools-and-publications/infographics" TargetMode="External"/><Relationship Id="rId3" Type="http://schemas.openxmlformats.org/officeDocument/2006/relationships/hyperlink" Target="https://healthy-workplaces.osha.europa.eu/lt/tools-and-publications/publications" TargetMode="External"/><Relationship Id="rId21" Type="http://schemas.openxmlformats.org/officeDocument/2006/relationships/image" Target="../media/image33.png"/><Relationship Id="rId7" Type="http://schemas.openxmlformats.org/officeDocument/2006/relationships/hyperlink" Target="https://healthy-workplaces.osha.europa.eu/lt/tools-and-publications/oshwiki" TargetMode="External"/><Relationship Id="rId12" Type="http://schemas.openxmlformats.org/officeDocument/2006/relationships/hyperlink" Target="https://healthy-workplaces.osha.europa.eu/en/tools-and-publications/social-media-kit" TargetMode="External"/><Relationship Id="rId17" Type="http://schemas.openxmlformats.org/officeDocument/2006/relationships/hyperlink" Target="https://healthy-workplaces.eu/lt/tools-and-publications/legislation" TargetMode="External"/><Relationship Id="rId25" Type="http://schemas.openxmlformats.org/officeDocument/2006/relationships/hyperlink" Target="https://healthy-workplaces.osha.europa.eu/lt/tools-and-publications/infographics" TargetMode="External"/><Relationship Id="rId2" Type="http://schemas.openxmlformats.org/officeDocument/2006/relationships/notesSlide" Target="../notesSlides/notesSlide19.xml"/><Relationship Id="rId16" Type="http://schemas.openxmlformats.org/officeDocument/2006/relationships/hyperlink" Target="https://healthy-workplaces.osha.europa.eu/en/tools-and-publications/legislation" TargetMode="External"/><Relationship Id="rId20" Type="http://schemas.openxmlformats.org/officeDocument/2006/relationships/image" Target="../media/image27.png"/><Relationship Id="rId29"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healthy-workplaces.osha.europa.eu/lt/tools-and-publications/napo-films" TargetMode="External"/><Relationship Id="rId11" Type="http://schemas.openxmlformats.org/officeDocument/2006/relationships/hyperlink" Target="https://healthy-workplaces.osha.europa.eu/lt/tools-and-publications/social-media-kit" TargetMode="External"/><Relationship Id="rId24" Type="http://schemas.openxmlformats.org/officeDocument/2006/relationships/image" Target="../media/image36.png"/><Relationship Id="rId5" Type="http://schemas.openxmlformats.org/officeDocument/2006/relationships/hyperlink" Target="https://healthy-workplaces.osha.europa.eu/lt/tools-and-publications/campaign-toolkit" TargetMode="External"/><Relationship Id="rId15" Type="http://schemas.openxmlformats.org/officeDocument/2006/relationships/hyperlink" Target="https://healthy-workplaces.osha.europa.eu/lt/tools-and-publications/legislation" TargetMode="External"/><Relationship Id="rId23" Type="http://schemas.openxmlformats.org/officeDocument/2006/relationships/image" Target="../media/image35.png"/><Relationship Id="rId28" Type="http://schemas.openxmlformats.org/officeDocument/2006/relationships/image" Target="../media/image38.png"/><Relationship Id="rId10" Type="http://schemas.openxmlformats.org/officeDocument/2006/relationships/image" Target="../media/image30.png"/><Relationship Id="rId19" Type="http://schemas.openxmlformats.org/officeDocument/2006/relationships/image" Target="../media/image32.png"/><Relationship Id="rId4" Type="http://schemas.openxmlformats.org/officeDocument/2006/relationships/hyperlink" Target="https://healthy-workplaces.osha.europa.eu/lt/tools-and-publications/campaign-materials" TargetMode="External"/><Relationship Id="rId9" Type="http://schemas.openxmlformats.org/officeDocument/2006/relationships/hyperlink" Target="https://healthy-workplaces.eu/lt/tools-and-publications/oshwiki" TargetMode="External"/><Relationship Id="rId14" Type="http://schemas.openxmlformats.org/officeDocument/2006/relationships/hyperlink" Target="https://healthy-workplaces.osha.europa.eu/en/tools-and-publications/case-studies" TargetMode="External"/><Relationship Id="rId22" Type="http://schemas.openxmlformats.org/officeDocument/2006/relationships/image" Target="../media/image34.png"/><Relationship Id="rId27" Type="http://schemas.openxmlformats.org/officeDocument/2006/relationships/image" Target="../media/image37.emf"/><Relationship Id="rId30"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lt/media-centre/events" TargetMode="External"/><Relationship Id="rId13" Type="http://schemas.openxmlformats.org/officeDocument/2006/relationships/image" Target="../media/image34.png"/><Relationship Id="rId18" Type="http://schemas.openxmlformats.org/officeDocument/2006/relationships/image" Target="../media/image43.emf"/><Relationship Id="rId3" Type="http://schemas.openxmlformats.org/officeDocument/2006/relationships/hyperlink" Target="https://healthy-workplaces.osha.europa.eu/lt/get-involved/european-week" TargetMode="External"/><Relationship Id="rId21" Type="http://schemas.openxmlformats.org/officeDocument/2006/relationships/image" Target="../media/image39.png"/><Relationship Id="rId7" Type="http://schemas.openxmlformats.org/officeDocument/2006/relationships/hyperlink" Target="https://healthy-workplaces.osha.europa.eu/lt/tools-and-publications/campaign-materials" TargetMode="External"/><Relationship Id="rId12" Type="http://schemas.openxmlformats.org/officeDocument/2006/relationships/image" Target="../media/image33.png"/><Relationship Id="rId17" Type="http://schemas.openxmlformats.org/officeDocument/2006/relationships/image" Target="../media/image42.png"/><Relationship Id="rId2" Type="http://schemas.openxmlformats.org/officeDocument/2006/relationships/notesSlide" Target="../notesSlides/notesSlide20.xml"/><Relationship Id="rId16" Type="http://schemas.openxmlformats.org/officeDocument/2006/relationships/image" Target="../media/image41.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hyperlink" Target="https://healthy-workplaces.osha.europa.eu/lt/tools-and-publications/campaign-toolkit" TargetMode="External"/><Relationship Id="rId11" Type="http://schemas.openxmlformats.org/officeDocument/2006/relationships/hyperlink" Target="https://healthy-workplaces.osha.europa.eu/en/tools-and-publications/social-media-kit" TargetMode="External"/><Relationship Id="rId5" Type="http://schemas.openxmlformats.org/officeDocument/2006/relationships/hyperlink" Target="https://healthy-workplaces.osha.europa.eu/lt/get-involved/good-practice-awards" TargetMode="External"/><Relationship Id="rId15" Type="http://schemas.openxmlformats.org/officeDocument/2006/relationships/image" Target="../media/image27.png"/><Relationship Id="rId10" Type="http://schemas.openxmlformats.org/officeDocument/2006/relationships/hyperlink" Target="https://healthy-workplaces.osha.europa.eu/lt/tools-and-publications/social-media-kit" TargetMode="External"/><Relationship Id="rId19" Type="http://schemas.openxmlformats.org/officeDocument/2006/relationships/hyperlink" Target="https://healthy-workplaces.eu/en/get-involved/european-week" TargetMode="External"/><Relationship Id="rId4" Type="http://schemas.openxmlformats.org/officeDocument/2006/relationships/hyperlink" Target="https://healthy-workplaces.osha.europa.eu/lt/get-involved/become-campaign-partner" TargetMode="External"/><Relationship Id="rId9" Type="http://schemas.openxmlformats.org/officeDocument/2006/relationships/hyperlink" Target="https://healthy-workplaces.osha.europa.eu/lt/get-involved" TargetMode="External"/><Relationship Id="rId14" Type="http://schemas.openxmlformats.org/officeDocument/2006/relationships/image" Target="../media/image32.png"/><Relationship Id="rId22"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lt/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lt/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lt"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8442540" cy="1107996"/>
          </a:xfrm>
        </p:spPr>
        <p:txBody>
          <a:bodyPr wrap="square">
            <a:spAutoFit/>
          </a:bodyPr>
          <a:lstStyle/>
          <a:p>
            <a:r>
              <a:rPr lang="lt-LT" sz="2400" dirty="0"/>
              <a:t>2023–2025 m. saugių darbo vietų kampanija</a:t>
            </a:r>
            <a:br>
              <a:rPr lang="lt-LT" sz="2400" dirty="0"/>
            </a:br>
            <a:r>
              <a:rPr lang="lt-LT" sz="2400" dirty="0"/>
              <a:t>Darbuotojų sauga ir sveikata skaitmeniniame amžiuje</a:t>
            </a:r>
            <a:br>
              <a:rPr lang="lt-LT" sz="2400" dirty="0"/>
            </a:br>
            <a:endParaRPr lang="lt-LT" sz="24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469500"/>
            <a:ext cx="7646400" cy="207749"/>
          </a:xfrm>
        </p:spPr>
        <p:txBody>
          <a:bodyPr>
            <a:spAutoFit/>
          </a:bodyPr>
          <a:lstStyle/>
          <a:p>
            <a:r>
              <a:rPr lang="lt-LT"/>
              <a:t>Veiksmingos prevencijos užtikrinimas skaitmeniniame darbo pasaulyje</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4382" y="856104"/>
            <a:ext cx="7945489" cy="2369367"/>
          </a:xfrm>
        </p:spPr>
        <p:txBody>
          <a:bodyPr wrap="square" lIns="0" tIns="0" rIns="0" bIns="0">
            <a:spAutoFit/>
          </a:bodyPr>
          <a:lstStyle/>
          <a:p>
            <a:pPr marR="0" lvl="0">
              <a:lnSpc>
                <a:spcPct val="115000"/>
              </a:lnSpc>
              <a:spcBef>
                <a:spcPts val="0"/>
              </a:spcBef>
              <a:spcAft>
                <a:spcPts val="200"/>
              </a:spcAft>
              <a:tabLst>
                <a:tab pos="457200" algn="l"/>
              </a:tabLst>
            </a:pPr>
            <a:r>
              <a:rPr lang="lt-LT" sz="1600" dirty="0">
                <a:solidFill>
                  <a:srgbClr val="003399"/>
                </a:solidFill>
              </a:rPr>
              <a:t>Kampanija siekiama:</a:t>
            </a:r>
          </a:p>
          <a:p>
            <a:pPr marL="342900" indent="-342900">
              <a:lnSpc>
                <a:spcPct val="115000"/>
              </a:lnSpc>
              <a:spcBef>
                <a:spcPts val="0"/>
              </a:spcBef>
              <a:spcAft>
                <a:spcPts val="200"/>
              </a:spcAft>
              <a:buFont typeface="Symbol" panose="05050102010706020507" pitchFamily="18" charset="2"/>
              <a:buChar char=""/>
              <a:tabLst>
                <a:tab pos="457200" algn="l"/>
              </a:tabLst>
            </a:pPr>
            <a:r>
              <a:rPr lang="lt-LT" sz="1600" dirty="0">
                <a:solidFill>
                  <a:schemeClr val="accent1"/>
                </a:solidFill>
                <a:latin typeface="Arial" panose="020B0604020202020204" pitchFamily="34" charset="0"/>
                <a:ea typeface="Arial" panose="020B0604020202020204" pitchFamily="34" charset="0"/>
                <a:cs typeface="Arial" panose="020B0604020202020204" pitchFamily="34" charset="0"/>
              </a:rPr>
              <a:t>gilinti žinias apie saugų ir našų skaitmeninių technologijų naudojimą visuose sektoriuose;</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lt-LT" sz="1600" dirty="0">
                <a:solidFill>
                  <a:schemeClr val="accent1"/>
                </a:solidFill>
                <a:latin typeface="Arial" panose="020B0604020202020204" pitchFamily="34" charset="0"/>
                <a:ea typeface="Arial" panose="020B0604020202020204" pitchFamily="34" charset="0"/>
                <a:cs typeface="Arial" panose="020B0604020202020204" pitchFamily="34" charset="0"/>
              </a:rPr>
              <a:t>didinti informuotumą apie skaitmeninimą ir jo padarinius DSS srityje;</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lt-LT" sz="1600" dirty="0">
                <a:solidFill>
                  <a:schemeClr val="accent1"/>
                </a:solidFill>
                <a:latin typeface="Arial" panose="020B0604020202020204" pitchFamily="34" charset="0"/>
                <a:ea typeface="Arial" panose="020B0604020202020204" pitchFamily="34" charset="0"/>
                <a:cs typeface="Arial" panose="020B0604020202020204" pitchFamily="34" charset="0"/>
              </a:rPr>
              <a:t>informuoti apie kylančius rizikos veiksnius ir galimybes;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lt-LT" sz="1600" dirty="0">
                <a:solidFill>
                  <a:schemeClr val="accent1"/>
                </a:solidFill>
                <a:latin typeface="Arial" panose="020B0604020202020204" pitchFamily="34" charset="0"/>
                <a:ea typeface="Arial" panose="020B0604020202020204" pitchFamily="34" charset="0"/>
                <a:cs typeface="Arial" panose="020B0604020202020204" pitchFamily="34" charset="0"/>
              </a:rPr>
              <a:t>skatinti rizikos vertinimą, darbuotojų sveikatos ir saugos valdymą skaitmeninės transformacijos sąlygomis;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lt-LT" sz="1600" dirty="0">
                <a:solidFill>
                  <a:schemeClr val="accent1"/>
                </a:solidFill>
                <a:latin typeface="Arial" panose="020B0604020202020204" pitchFamily="34" charset="0"/>
                <a:ea typeface="Arial" panose="020B0604020202020204" pitchFamily="34" charset="0"/>
                <a:cs typeface="Arial" panose="020B0604020202020204" pitchFamily="34" charset="0"/>
              </a:rPr>
              <a:t>palengvinti keitimąsi informacija ir gerąja praktika</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t-LT" sz="2400"/>
              <a:t>Kampanijos tikslai</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lt-LT" sz="2400"/>
              <a:t>Prioritetinės sritys</a:t>
            </a:r>
          </a:p>
        </p:txBody>
      </p:sp>
      <p:sp>
        <p:nvSpPr>
          <p:cNvPr id="4" name="TextBox 3"/>
          <p:cNvSpPr txBox="1"/>
          <p:nvPr/>
        </p:nvSpPr>
        <p:spPr>
          <a:xfrm>
            <a:off x="4691744" y="4233928"/>
            <a:ext cx="1990896" cy="369332"/>
          </a:xfrm>
          <a:prstGeom prst="rect">
            <a:avLst/>
          </a:prstGeom>
          <a:noFill/>
        </p:spPr>
        <p:txBody>
          <a:bodyPr wrap="square" lIns="0" tIns="0" rIns="0" bIns="0" rtlCol="0" anchor="ctr" anchorCtr="0">
            <a:spAutoFit/>
          </a:bodyPr>
          <a:lstStyle/>
          <a:p>
            <a:pPr algn="ctr"/>
            <a:r>
              <a:rPr lang="lt-LT" sz="1200" b="1" dirty="0">
                <a:solidFill>
                  <a:schemeClr val="accent1"/>
                </a:solidFill>
                <a:latin typeface="+mj-lt"/>
                <a:ea typeface="+mj-ea"/>
                <a:cs typeface="Trebuchet MS"/>
                <a:hlinkClick r:id="rId3"/>
              </a:rPr>
              <a:t>Išmaniosios skaitmeninės sistemos</a:t>
            </a:r>
            <a:endParaRPr lang="lt-LT" sz="1200" b="1" dirty="0">
              <a:solidFill>
                <a:schemeClr val="accent1"/>
              </a:solidFill>
              <a:latin typeface="+mj-lt"/>
              <a:ea typeface="+mj-ea"/>
              <a:cs typeface="Trebuchet MS"/>
              <a:hlinkClick r:id="rId4"/>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8" y="4141595"/>
            <a:ext cx="1990896"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lt-LT" sz="1200" b="1" dirty="0">
                <a:solidFill>
                  <a:schemeClr val="accent1"/>
                </a:solidFill>
                <a:cs typeface="Trebuchet MS"/>
                <a:hlinkClick r:id="rId5"/>
              </a:rPr>
              <a:t>DI grindžiamas darbuotojų valdymas</a:t>
            </a:r>
            <a:endParaRPr lang="lt-LT" sz="1200" b="1" dirty="0">
              <a:solidFill>
                <a:schemeClr val="accent1"/>
              </a:solidFill>
              <a:cs typeface="Trebuchet MS"/>
              <a:hlinkClick r:id="rId6"/>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282932"/>
            <a:ext cx="1990896" cy="369332"/>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7"/>
              </a:rPr>
              <a:t>Darbas skaitmeninėje platformoje</a:t>
            </a:r>
            <a:endParaRPr lang="lt-LT"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lt-LT" sz="1200" b="1" dirty="0">
                <a:solidFill>
                  <a:schemeClr val="accent1"/>
                </a:solidFill>
                <a:latin typeface="+mj-lt"/>
                <a:ea typeface="+mj-ea"/>
                <a:cs typeface="Trebuchet MS"/>
                <a:hlinkClick r:id="rId9"/>
              </a:rPr>
              <a:t>Užduočių automatizavimas</a:t>
            </a:r>
            <a:endParaRPr lang="lt-LT" sz="1200" b="1" dirty="0">
              <a:solidFill>
                <a:schemeClr val="accent1"/>
              </a:solidFill>
              <a:latin typeface="+mj-lt"/>
              <a:ea typeface="+mj-ea"/>
              <a:cs typeface="Trebuchet MS"/>
              <a:hlinkClick r:id="rId1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12"/>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12"/>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12"/>
            <a:stretch>
              <a:fillRect/>
            </a:stretch>
          </a:blipFill>
          <a:ln w="38100">
            <a:solidFill>
              <a:srgbClr val="ACC700"/>
            </a:solidFill>
          </a:ln>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12"/>
            <a:stretch>
              <a:fillRect/>
            </a:stretch>
          </a:blipFill>
          <a:ln w="38100">
            <a:solidFill>
              <a:srgbClr val="ACC700"/>
            </a:solidFill>
          </a:ln>
        </p:spPr>
      </p:pic>
      <p:sp>
        <p:nvSpPr>
          <p:cNvPr id="25" name="TextBox 24"/>
          <p:cNvSpPr txBox="1"/>
          <p:nvPr/>
        </p:nvSpPr>
        <p:spPr>
          <a:xfrm>
            <a:off x="5908220" y="2382769"/>
            <a:ext cx="1990896" cy="184666"/>
          </a:xfrm>
          <a:prstGeom prst="rect">
            <a:avLst/>
          </a:prstGeom>
          <a:noFill/>
        </p:spPr>
        <p:txBody>
          <a:bodyPr wrap="square" lIns="0" tIns="0" rIns="0" bIns="0" rtlCol="0" anchor="ctr" anchorCtr="0">
            <a:spAutoFit/>
          </a:bodyPr>
          <a:lstStyle/>
          <a:p>
            <a:pPr algn="ctr"/>
            <a:r>
              <a:rPr lang="lt-LT" sz="1200" b="1" dirty="0">
                <a:solidFill>
                  <a:schemeClr val="accent1"/>
                </a:solidFill>
                <a:latin typeface="+mj-lt"/>
                <a:ea typeface="+mj-ea"/>
                <a:cs typeface="Trebuchet MS"/>
                <a:hlinkClick r:id="rId17"/>
              </a:rPr>
              <a:t>Nuotolinis ir mišrus darbas</a:t>
            </a:r>
            <a:endParaRPr lang="lt-LT" sz="1200" b="1" dirty="0">
              <a:solidFill>
                <a:schemeClr val="accent1"/>
              </a:solidFill>
              <a:latin typeface="+mj-lt"/>
              <a:ea typeface="+mj-ea"/>
              <a:cs typeface="Trebuchet MS"/>
              <a:hlinkClick r:id="rId18"/>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52039" cy="461665"/>
          </a:xfrm>
        </p:spPr>
        <p:txBody>
          <a:bodyPr wrap="square">
            <a:spAutoFit/>
          </a:bodyPr>
          <a:lstStyle/>
          <a:p>
            <a:r>
              <a:rPr lang="lt-LT" sz="2400" dirty="0">
                <a:solidFill>
                  <a:srgbClr val="003399"/>
                </a:solidFill>
              </a:rPr>
              <a:t>Prioritetinės sritys. Darbas skaitmeninėje platformoje</a:t>
            </a:r>
          </a:p>
        </p:txBody>
      </p:sp>
      <p:sp>
        <p:nvSpPr>
          <p:cNvPr id="4" name="TextBox 3"/>
          <p:cNvSpPr txBox="1"/>
          <p:nvPr/>
        </p:nvSpPr>
        <p:spPr>
          <a:xfrm>
            <a:off x="3617386" y="888493"/>
            <a:ext cx="4392488" cy="1169551"/>
          </a:xfrm>
          <a:prstGeom prst="rect">
            <a:avLst/>
          </a:prstGeom>
          <a:noFill/>
        </p:spPr>
        <p:txBody>
          <a:bodyPr wrap="square" rtlCol="0">
            <a:spAutoFit/>
          </a:bodyPr>
          <a:lstStyle/>
          <a:p>
            <a:pPr lvl="0"/>
            <a:endParaRPr lang="en-US" sz="1400" b="1" dirty="0">
              <a:solidFill>
                <a:srgbClr val="003399"/>
              </a:solidFill>
            </a:endParaRPr>
          </a:p>
          <a:p>
            <a:r>
              <a:rPr lang="lt-L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Darbą skaitmeninėse platformose dažnai dirba tų profesijų ir sektorių darbuotojai, kuriems kyla didelė rizika ir kurie dirba prastesnėmis darbo sąlygomis.“</a:t>
            </a:r>
            <a:r>
              <a:rPr lang="lt-LT" sz="1400" b="1" i="1" dirty="0">
                <a:solidFill>
                  <a:srgbClr val="E64715"/>
                </a:solidFill>
              </a:rPr>
              <a:t> </a:t>
            </a:r>
            <a:r>
              <a:rPr lang="lt-LT"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086342"/>
            <a:ext cx="7776864" cy="1077218"/>
          </a:xfrm>
          <a:prstGeom prst="rect">
            <a:avLst/>
          </a:prstGeom>
          <a:noFill/>
        </p:spPr>
        <p:txBody>
          <a:bodyPr wrap="square" rtlCol="0">
            <a:spAutoFit/>
          </a:bodyPr>
          <a:lstStyle/>
          <a:p>
            <a:pPr lvl="0"/>
            <a:r>
              <a:rPr lang="lt-LT" sz="1600" b="1" dirty="0">
                <a:solidFill>
                  <a:srgbClr val="003399"/>
                </a:solidFill>
              </a:rPr>
              <a:t>Internetinė priemonė arba daugialypė platforma, grindžiama skaitmeninėmis technologijomis (įskaitant mobiliųjų programėlių naudojimą), kuri priklauso įmonei arba yra jos naudojama ir palengvina platformos darbuotojo atliekamo darbo paklausos ir pasiūlos atitiktį.</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lt-LT" sz="2000" b="1" u="sng">
                <a:solidFill>
                  <a:srgbClr val="ACC700"/>
                </a:solidFill>
              </a:rPr>
              <a:t>APIBRĖŽTIS</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046299" cy="461665"/>
          </a:xfrm>
        </p:spPr>
        <p:txBody>
          <a:bodyPr wrap="square">
            <a:spAutoFit/>
          </a:bodyPr>
          <a:lstStyle/>
          <a:p>
            <a:r>
              <a:rPr lang="lt-LT" sz="2400" dirty="0">
                <a:solidFill>
                  <a:srgbClr val="003399"/>
                </a:solidFill>
              </a:rPr>
              <a:t>Prioritetinės sritys. Darbas skaitmeninėje platformoje</a:t>
            </a:r>
          </a:p>
        </p:txBody>
      </p:sp>
      <p:sp>
        <p:nvSpPr>
          <p:cNvPr id="4" name="TextBox 3"/>
          <p:cNvSpPr txBox="1"/>
          <p:nvPr/>
        </p:nvSpPr>
        <p:spPr>
          <a:xfrm>
            <a:off x="437824" y="915988"/>
            <a:ext cx="7086504" cy="3234219"/>
          </a:xfrm>
          <a:prstGeom prst="rect">
            <a:avLst/>
          </a:prstGeom>
          <a:noFill/>
        </p:spPr>
        <p:txBody>
          <a:bodyPr wrap="square" rtlCol="0">
            <a:spAutoFit/>
          </a:bodyPr>
          <a:lstStyle/>
          <a:p>
            <a:pPr lvl="0"/>
            <a:r>
              <a:rPr lang="lt-LT" b="1" dirty="0">
                <a:solidFill>
                  <a:srgbClr val="ACC700"/>
                </a:solidFill>
              </a:rPr>
              <a:t>GALIMYBĖS </a:t>
            </a:r>
          </a:p>
          <a:p>
            <a:pPr marL="285750" lvl="0" indent="-285750">
              <a:buFont typeface="Arial" panose="020B0604020202020204" pitchFamily="34" charset="0"/>
              <a:buChar char="•"/>
            </a:pPr>
            <a:r>
              <a:rPr lang="lt-LT" sz="1600" b="1" dirty="0">
                <a:solidFill>
                  <a:srgbClr val="003399"/>
                </a:solidFill>
              </a:rPr>
              <a:t>Darbuotojų savarankiškumas</a:t>
            </a:r>
          </a:p>
          <a:p>
            <a:pPr marL="285750" lvl="0" indent="-285750">
              <a:buFont typeface="Arial" panose="020B0604020202020204" pitchFamily="34" charset="0"/>
              <a:buChar char="•"/>
            </a:pPr>
            <a:r>
              <a:rPr lang="lt-LT" sz="1600" b="1" dirty="0">
                <a:solidFill>
                  <a:srgbClr val="003399"/>
                </a:solidFill>
              </a:rPr>
              <a:t>Lankstus darbo laikas</a:t>
            </a:r>
          </a:p>
          <a:p>
            <a:pPr marL="285750" lvl="0" indent="-285750">
              <a:buFont typeface="Arial" panose="020B0604020202020204" pitchFamily="34" charset="0"/>
              <a:buChar char="•"/>
            </a:pPr>
            <a:r>
              <a:rPr lang="lt-LT" sz="1600" b="1" dirty="0">
                <a:solidFill>
                  <a:srgbClr val="003399"/>
                </a:solidFill>
              </a:rPr>
              <a:t>Geresnės galimybės nepalankias sąlygas darbo rinkoje turintiems asmenims patekti į darbo rinką </a:t>
            </a:r>
          </a:p>
          <a:p>
            <a:pPr lvl="0"/>
            <a:endParaRPr lang="en-US" sz="2000" b="1" dirty="0">
              <a:solidFill>
                <a:srgbClr val="003399"/>
              </a:solidFill>
            </a:endParaRPr>
          </a:p>
          <a:p>
            <a:pPr lvl="0" defTabSz="342900">
              <a:spcBef>
                <a:spcPts val="450"/>
              </a:spcBef>
              <a:buClr>
                <a:srgbClr val="003399"/>
              </a:buClr>
            </a:pPr>
            <a:r>
              <a:rPr lang="lt-LT" b="1" dirty="0">
                <a:solidFill>
                  <a:srgbClr val="ACC700"/>
                </a:solidFill>
              </a:rPr>
              <a:t>RIZIKA IR IŠŠŪKIAI</a:t>
            </a:r>
          </a:p>
          <a:p>
            <a:pPr marL="285750" lvl="0" indent="-285750">
              <a:buFont typeface="Arial" panose="020B0604020202020204" pitchFamily="34" charset="0"/>
              <a:buChar char="•"/>
            </a:pPr>
            <a:r>
              <a:rPr lang="lt-LT" sz="1600" b="1" dirty="0">
                <a:solidFill>
                  <a:srgbClr val="003399"/>
                </a:solidFill>
              </a:rPr>
              <a:t>Profesinė izoliacija</a:t>
            </a:r>
          </a:p>
          <a:p>
            <a:pPr marL="285750" lvl="0" indent="-285750">
              <a:buFont typeface="Arial" panose="020B0604020202020204" pitchFamily="34" charset="0"/>
              <a:buChar char="•"/>
            </a:pPr>
            <a:r>
              <a:rPr lang="lt-LT" sz="1600" b="1" dirty="0">
                <a:solidFill>
                  <a:srgbClr val="003399"/>
                </a:solidFill>
              </a:rPr>
              <a:t>Ilgos arba nereguliarios darbo valandos</a:t>
            </a:r>
          </a:p>
          <a:p>
            <a:pPr marL="285750" lvl="0" indent="-285750">
              <a:buFont typeface="Arial" panose="020B0604020202020204" pitchFamily="34" charset="0"/>
              <a:buChar char="•"/>
            </a:pPr>
            <a:r>
              <a:rPr lang="lt-LT" sz="1600" b="1" dirty="0">
                <a:solidFill>
                  <a:srgbClr val="003399"/>
                </a:solidFill>
              </a:rPr>
              <a:t>Algoritminis valdymas</a:t>
            </a:r>
          </a:p>
          <a:p>
            <a:pPr marL="285750" lvl="0" indent="-285750">
              <a:buFont typeface="Arial" panose="020B0604020202020204" pitchFamily="34" charset="0"/>
              <a:buChar char="•"/>
            </a:pPr>
            <a:r>
              <a:rPr lang="lt-LT" sz="1600" b="1" dirty="0">
                <a:solidFill>
                  <a:srgbClr val="003399"/>
                </a:solidFill>
              </a:rPr>
              <a:t>Stebėsena ir (arba) tikrinimas skaitmeninėmis priemonėmis</a:t>
            </a:r>
          </a:p>
          <a:p>
            <a:pPr marL="285750" lvl="0" indent="-285750">
              <a:buFont typeface="Arial" panose="020B0604020202020204" pitchFamily="34" charset="0"/>
              <a:buChar char="•"/>
            </a:pPr>
            <a:r>
              <a:rPr lang="lt-LT" sz="1600" b="1" dirty="0">
                <a:solidFill>
                  <a:srgbClr val="003399"/>
                </a:solidFill>
              </a:rPr>
              <a:t>Ribotas DSS reglamentavimas</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t-LT" sz="2400">
                <a:solidFill>
                  <a:srgbClr val="003399"/>
                </a:solidFill>
              </a:rPr>
              <a:t>Prioritetinės sritys. Užduočių automatizavimas</a:t>
            </a:r>
          </a:p>
        </p:txBody>
      </p:sp>
      <p:sp>
        <p:nvSpPr>
          <p:cNvPr id="4" name="TextBox 3"/>
          <p:cNvSpPr txBox="1"/>
          <p:nvPr/>
        </p:nvSpPr>
        <p:spPr>
          <a:xfrm>
            <a:off x="3557164" y="663535"/>
            <a:ext cx="4350200" cy="2123658"/>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lt-L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„Skaitmeninių technologijų naudojimas procesams automatizuoti suteikia ne tik įvairių galimybių, bet ir galimų pavojų ir iššūkių, tokių kaip žmogaus situacijos suvokimo praradimas, pernelyg didelis pasitikėjimas technologijomis arba galimas specifinių darbuotojų įgūdžių praradimas.“</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848872" cy="830997"/>
          </a:xfrm>
          <a:prstGeom prst="rect">
            <a:avLst/>
          </a:prstGeom>
          <a:noFill/>
        </p:spPr>
        <p:txBody>
          <a:bodyPr wrap="square" rtlCol="0">
            <a:spAutoFit/>
          </a:bodyPr>
          <a:lstStyle/>
          <a:p>
            <a:pPr lvl="0"/>
            <a:r>
              <a:rPr lang="lt-LT" sz="1600" b="1" dirty="0">
                <a:solidFill>
                  <a:srgbClr val="003399"/>
                </a:solidFill>
              </a:rPr>
              <a:t>Sistemų arba techninių procedūrų naudojimas, kad prietaisas ar sistema galėtų (iš dalies arba visiškai) atlikti funkciją, kurią anksčiau (iš dalies arba visiškai) atliko arba galėjo atlikti žmogus.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lt-LT" sz="2000" b="1" u="sng">
                <a:solidFill>
                  <a:srgbClr val="ACC700"/>
                </a:solidFill>
              </a:rPr>
              <a:t>APIBRĖŽTIS</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t-LT" sz="2400">
                <a:solidFill>
                  <a:srgbClr val="003399"/>
                </a:solidFill>
              </a:rPr>
              <a:t>Prioritetinės sritys. Užduočių automatizavimas</a:t>
            </a:r>
          </a:p>
        </p:txBody>
      </p:sp>
      <p:sp>
        <p:nvSpPr>
          <p:cNvPr id="4" name="TextBox 3"/>
          <p:cNvSpPr txBox="1"/>
          <p:nvPr/>
        </p:nvSpPr>
        <p:spPr>
          <a:xfrm>
            <a:off x="446226" y="922493"/>
            <a:ext cx="8074566" cy="2495555"/>
          </a:xfrm>
          <a:prstGeom prst="rect">
            <a:avLst/>
          </a:prstGeom>
          <a:noFill/>
        </p:spPr>
        <p:txBody>
          <a:bodyPr wrap="square" rtlCol="0">
            <a:spAutoFit/>
          </a:bodyPr>
          <a:lstStyle/>
          <a:p>
            <a:pPr lvl="0"/>
            <a:r>
              <a:rPr lang="lt-LT" b="1" dirty="0">
                <a:solidFill>
                  <a:srgbClr val="ACC700"/>
                </a:solidFill>
              </a:rPr>
              <a:t>GALIMYBĖS </a:t>
            </a:r>
          </a:p>
          <a:p>
            <a:pPr marL="342900" lvl="0" indent="-342900">
              <a:buFont typeface="Arial" panose="020B0604020202020204" pitchFamily="34" charset="0"/>
              <a:buChar char="•"/>
            </a:pPr>
            <a:r>
              <a:rPr lang="lt-LT" sz="1600" b="1" dirty="0">
                <a:solidFill>
                  <a:srgbClr val="003399"/>
                </a:solidFill>
              </a:rPr>
              <a:t>Didelės rizikos arba pasikartojančių darbo užduočių automatizavimas </a:t>
            </a:r>
          </a:p>
          <a:p>
            <a:pPr marL="342900" lvl="0" indent="-342900">
              <a:buFont typeface="Arial" panose="020B0604020202020204" pitchFamily="34" charset="0"/>
              <a:buChar char="•"/>
            </a:pPr>
            <a:r>
              <a:rPr lang="lt-LT" sz="1600" b="1" dirty="0">
                <a:solidFill>
                  <a:srgbClr val="003399"/>
                </a:solidFill>
              </a:rPr>
              <a:t>Daugiau laiko darbuotojų mokymuisi ir (arba) kūrybiškumui </a:t>
            </a:r>
          </a:p>
          <a:p>
            <a:pPr marL="342900" lvl="0" indent="-342900">
              <a:buFont typeface="Arial" panose="020B0604020202020204" pitchFamily="34" charset="0"/>
              <a:buChar char="•"/>
            </a:pPr>
            <a:r>
              <a:rPr lang="lt-LT" sz="1600" b="1" dirty="0">
                <a:solidFill>
                  <a:srgbClr val="003399"/>
                </a:solidFill>
              </a:rPr>
              <a:t>Mažesnis pavojingos aplinkos poveikis</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lt-LT" b="1" dirty="0">
                <a:solidFill>
                  <a:srgbClr val="ACC700"/>
                </a:solidFill>
              </a:rPr>
              <a:t>RIZIKA IR IŠŠŪKIAI</a:t>
            </a:r>
          </a:p>
          <a:p>
            <a:pPr marL="285750" lvl="0" indent="-285750">
              <a:buFont typeface="Arial" panose="020B0604020202020204" pitchFamily="34" charset="0"/>
              <a:buChar char="•"/>
            </a:pPr>
            <a:r>
              <a:rPr lang="lt-LT" sz="1600" b="1" dirty="0">
                <a:solidFill>
                  <a:srgbClr val="003399"/>
                </a:solidFill>
              </a:rPr>
              <a:t>Žmogaus situacijos suvokimo praradimas</a:t>
            </a:r>
          </a:p>
          <a:p>
            <a:pPr marL="285750" lvl="0" indent="-285750">
              <a:buFont typeface="Arial" panose="020B0604020202020204" pitchFamily="34" charset="0"/>
              <a:buChar char="•"/>
            </a:pPr>
            <a:r>
              <a:rPr lang="lt-LT" sz="1600" b="1" dirty="0">
                <a:solidFill>
                  <a:srgbClr val="003399"/>
                </a:solidFill>
              </a:rPr>
              <a:t>Pernelyg didelis pasitikėjimas </a:t>
            </a:r>
          </a:p>
          <a:p>
            <a:pPr marL="285750" lvl="0" indent="-285750">
              <a:buFont typeface="Arial" panose="020B0604020202020204" pitchFamily="34" charset="0"/>
              <a:buChar char="•"/>
            </a:pPr>
            <a:r>
              <a:rPr lang="lt-LT" sz="1600" b="1" dirty="0">
                <a:solidFill>
                  <a:srgbClr val="003399"/>
                </a:solidFill>
              </a:rPr>
              <a:t>Galimas tam tikrų darbuotojų įgūdžių praradimas</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1901" y="58589"/>
            <a:ext cx="8640659" cy="446276"/>
          </a:xfrm>
        </p:spPr>
        <p:txBody>
          <a:bodyPr wrap="square">
            <a:spAutoFit/>
          </a:bodyPr>
          <a:lstStyle/>
          <a:p>
            <a:r>
              <a:rPr lang="lt-LT" sz="2300" dirty="0"/>
              <a:t>Prioritetinės sritys. Nuotolinis darbas ir mišrus darbas</a:t>
            </a:r>
          </a:p>
        </p:txBody>
      </p:sp>
      <p:sp>
        <p:nvSpPr>
          <p:cNvPr id="4" name="TextBox 3"/>
          <p:cNvSpPr txBox="1"/>
          <p:nvPr/>
        </p:nvSpPr>
        <p:spPr>
          <a:xfrm>
            <a:off x="3491880" y="978041"/>
            <a:ext cx="4350200" cy="1046440"/>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lt-LT"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„Nuotolinis darbas turi būti įtrauktas į darbdaviui privalomą atlikti rizikos vertinimą.“</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47782"/>
            <a:ext cx="7915988" cy="1477328"/>
          </a:xfrm>
          <a:prstGeom prst="rect">
            <a:avLst/>
          </a:prstGeom>
          <a:noFill/>
        </p:spPr>
        <p:txBody>
          <a:bodyPr wrap="square" rtlCol="0">
            <a:spAutoFit/>
          </a:bodyPr>
          <a:lstStyle/>
          <a:p>
            <a:pPr lvl="0"/>
            <a:r>
              <a:rPr lang="lt-LT" sz="1500" b="1" i="1" dirty="0">
                <a:solidFill>
                  <a:srgbClr val="003399"/>
                </a:solidFill>
              </a:rPr>
              <a:t>Nuotolinis darbas</a:t>
            </a:r>
            <a:r>
              <a:rPr lang="lt-LT" sz="1500" b="1" dirty="0">
                <a:solidFill>
                  <a:srgbClr val="003399"/>
                </a:solidFill>
              </a:rPr>
              <a:t> gali būti apibrėžtas kaip bet koks darbo organizavimas, susijęs su skaitmeninių technologijų (pvz., asmeninių kompiuterių, išmaniųjų telefonų, nešiojamų kompiuterių, programinės įrangos paketų, interneto)  naudojimu darbui namuose arba, bendresne prasme, ne darbdavio patalpose visą arba didžiąją dalį darbo laiko. Nuotolinio darbo ir darbo darbdavio patalpose derinys dar vadinamas </a:t>
            </a:r>
            <a:r>
              <a:rPr lang="lt-LT" sz="1500" b="1" i="1" dirty="0">
                <a:solidFill>
                  <a:srgbClr val="003399"/>
                </a:solidFill>
              </a:rPr>
              <a:t>mišriu darbu</a:t>
            </a:r>
            <a:r>
              <a:rPr lang="lt-LT" sz="1500" b="1" dirty="0">
                <a:solidFill>
                  <a:srgbClr val="003399"/>
                </a:solidFill>
              </a:rPr>
              <a:t>. </a:t>
            </a:r>
            <a:r>
              <a:rPr lang="lt-LT" sz="1500" b="1" i="1" dirty="0">
                <a:solidFill>
                  <a:srgbClr val="003399"/>
                </a:solidFill>
              </a:rPr>
              <a:t>Teledarbas</a:t>
            </a:r>
            <a:r>
              <a:rPr lang="lt-LT" sz="1500" b="1" dirty="0">
                <a:solidFill>
                  <a:srgbClr val="003399"/>
                </a:solidFill>
              </a:rPr>
              <a:t> – tai įprastas būdas apibrėžti nuotolinį darbą namuose.</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lt-LT" sz="2000" b="1" u="sng">
                <a:solidFill>
                  <a:srgbClr val="ACC700"/>
                </a:solidFill>
              </a:rPr>
              <a:t>APIBRĖŽTIS</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610179" cy="446276"/>
          </a:xfrm>
        </p:spPr>
        <p:txBody>
          <a:bodyPr wrap="square">
            <a:spAutoFit/>
          </a:bodyPr>
          <a:lstStyle/>
          <a:p>
            <a:r>
              <a:rPr lang="lt-LT" sz="2300" dirty="0"/>
              <a:t>Prioritetinės sritys. Nuotolinis ir mišrus darbas</a:t>
            </a:r>
          </a:p>
        </p:txBody>
      </p:sp>
      <p:sp>
        <p:nvSpPr>
          <p:cNvPr id="4" name="TextBox 3"/>
          <p:cNvSpPr txBox="1"/>
          <p:nvPr/>
        </p:nvSpPr>
        <p:spPr>
          <a:xfrm>
            <a:off x="442317" y="915988"/>
            <a:ext cx="6670455" cy="3480440"/>
          </a:xfrm>
          <a:prstGeom prst="rect">
            <a:avLst/>
          </a:prstGeom>
          <a:noFill/>
        </p:spPr>
        <p:txBody>
          <a:bodyPr wrap="square" rtlCol="0">
            <a:spAutoFit/>
          </a:bodyPr>
          <a:lstStyle/>
          <a:p>
            <a:r>
              <a:rPr lang="lt-LT" b="1" dirty="0">
                <a:solidFill>
                  <a:srgbClr val="ACC700"/>
                </a:solidFill>
              </a:rPr>
              <a:t>GALIMYBĖS </a:t>
            </a:r>
          </a:p>
          <a:p>
            <a:pPr marL="285750" indent="-285750">
              <a:buFont typeface="Arial" panose="020B0604020202020204" pitchFamily="34" charset="0"/>
              <a:buChar char="•"/>
            </a:pPr>
            <a:r>
              <a:rPr lang="lt-LT" sz="1600" b="1" dirty="0">
                <a:solidFill>
                  <a:schemeClr val="accent1"/>
                </a:solidFill>
              </a:rPr>
              <a:t>Daugiau savarankiškumo ir lankstumo</a:t>
            </a:r>
          </a:p>
          <a:p>
            <a:pPr marL="285750" indent="-285750">
              <a:buFont typeface="Arial" panose="020B0604020202020204" pitchFamily="34" charset="0"/>
              <a:buChar char="•"/>
            </a:pPr>
            <a:r>
              <a:rPr lang="lt-LT" sz="1600" b="1" dirty="0">
                <a:solidFill>
                  <a:schemeClr val="accent1"/>
                </a:solidFill>
              </a:rPr>
              <a:t>Geresnė profesinio ir asmeninio gyvenimo pusiausvyra</a:t>
            </a:r>
          </a:p>
          <a:p>
            <a:pPr marL="285750" indent="-285750">
              <a:buFont typeface="Arial" panose="020B0604020202020204" pitchFamily="34" charset="0"/>
              <a:buChar char="•"/>
            </a:pPr>
            <a:r>
              <a:rPr lang="lt-LT" sz="1600" b="1" dirty="0">
                <a:solidFill>
                  <a:schemeClr val="accent1"/>
                </a:solidFill>
              </a:rPr>
              <a:t>Geresnė motyvacija ir našumas</a:t>
            </a:r>
          </a:p>
          <a:p>
            <a:pPr marL="285750" indent="-285750">
              <a:buFont typeface="Arial" panose="020B0604020202020204" pitchFamily="34" charset="0"/>
              <a:buChar char="•"/>
            </a:pPr>
            <a:r>
              <a:rPr lang="lt-LT" sz="1600" b="1" dirty="0">
                <a:solidFill>
                  <a:schemeClr val="accent1"/>
                </a:solidFill>
              </a:rPr>
              <a:t>Sutrumpėjęs kelionės į darbą laikas</a:t>
            </a:r>
          </a:p>
          <a:p>
            <a:pPr marL="285750" indent="-285750">
              <a:buFont typeface="Arial" panose="020B0604020202020204" pitchFamily="34" charset="0"/>
              <a:buChar char="•"/>
            </a:pPr>
            <a:r>
              <a:rPr lang="lt-LT" sz="1600" b="1" dirty="0">
                <a:solidFill>
                  <a:schemeClr val="accent1"/>
                </a:solidFill>
              </a:rPr>
              <a:t>Apsauga nuo didelės rizikos aplinkos</a:t>
            </a:r>
          </a:p>
          <a:p>
            <a:endParaRPr lang="en-US" sz="2000" b="1" dirty="0">
              <a:solidFill>
                <a:schemeClr val="accent1"/>
              </a:solidFill>
            </a:endParaRPr>
          </a:p>
          <a:p>
            <a:pPr lvl="0" defTabSz="342900">
              <a:spcBef>
                <a:spcPts val="450"/>
              </a:spcBef>
              <a:buClr>
                <a:srgbClr val="003399"/>
              </a:buClr>
            </a:pPr>
            <a:r>
              <a:rPr lang="lt-LT" b="1" dirty="0">
                <a:solidFill>
                  <a:srgbClr val="ACC700"/>
                </a:solidFill>
              </a:rPr>
              <a:t>RIZIKA IR IŠŠŪKIAI</a:t>
            </a:r>
          </a:p>
          <a:p>
            <a:pPr marL="285750" lvl="0" indent="-285750">
              <a:buFont typeface="Arial" panose="020B0604020202020204" pitchFamily="34" charset="0"/>
              <a:buChar char="•"/>
            </a:pPr>
            <a:r>
              <a:rPr lang="lt-LT" sz="1600" b="1" dirty="0">
                <a:solidFill>
                  <a:srgbClr val="003399"/>
                </a:solidFill>
              </a:rPr>
              <a:t>Izoliacija ir vienišumo jausmas dirbant</a:t>
            </a:r>
          </a:p>
          <a:p>
            <a:pPr marL="285750" lvl="0" indent="-285750">
              <a:buFont typeface="Arial" panose="020B0604020202020204" pitchFamily="34" charset="0"/>
              <a:buChar char="•"/>
            </a:pPr>
            <a:r>
              <a:rPr lang="lt-LT" sz="1600" b="1" dirty="0">
                <a:solidFill>
                  <a:srgbClr val="003399"/>
                </a:solidFill>
              </a:rPr>
              <a:t>Didesnis darbo intensyvumas</a:t>
            </a:r>
          </a:p>
          <a:p>
            <a:pPr marL="285750" lvl="0" indent="-285750">
              <a:buFont typeface="Arial" panose="020B0604020202020204" pitchFamily="34" charset="0"/>
              <a:buChar char="•"/>
            </a:pPr>
            <a:r>
              <a:rPr lang="lt-LT" sz="1600" b="1" dirty="0">
                <a:solidFill>
                  <a:srgbClr val="003399"/>
                </a:solidFill>
              </a:rPr>
              <a:t>Ilgos arba nereguliarios darbo valandos</a:t>
            </a:r>
          </a:p>
          <a:p>
            <a:pPr marL="285750" lvl="0" indent="-285750">
              <a:buFont typeface="Arial" panose="020B0604020202020204" pitchFamily="34" charset="0"/>
              <a:buChar char="•"/>
            </a:pPr>
            <a:r>
              <a:rPr lang="lt-LT" sz="1600" b="1" dirty="0">
                <a:solidFill>
                  <a:srgbClr val="003399"/>
                </a:solidFill>
              </a:rPr>
              <a:t>Sunkumai derinant asmeninį ir profesinį gyvenimą</a:t>
            </a:r>
          </a:p>
          <a:p>
            <a:pPr marL="285750" lvl="0" indent="-285750">
              <a:buFont typeface="Arial" panose="020B0604020202020204" pitchFamily="34" charset="0"/>
              <a:buChar char="•"/>
            </a:pPr>
            <a:r>
              <a:rPr lang="lt-LT" sz="1600" b="1" dirty="0">
                <a:solidFill>
                  <a:srgbClr val="003399"/>
                </a:solidFill>
              </a:rPr>
              <a:t>Netinkama įranga</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145359" cy="446276"/>
          </a:xfrm>
        </p:spPr>
        <p:txBody>
          <a:bodyPr wrap="square">
            <a:spAutoFit/>
          </a:bodyPr>
          <a:lstStyle/>
          <a:p>
            <a:r>
              <a:rPr lang="lt-LT" sz="2300" dirty="0">
                <a:solidFill>
                  <a:srgbClr val="003399"/>
                </a:solidFill>
              </a:rPr>
              <a:t>Prioritetinės sritys. DI grindžiamas darbuotojų valdymas</a:t>
            </a:r>
          </a:p>
        </p:txBody>
      </p:sp>
      <p:sp>
        <p:nvSpPr>
          <p:cNvPr id="4" name="TextBox 3"/>
          <p:cNvSpPr txBox="1"/>
          <p:nvPr/>
        </p:nvSpPr>
        <p:spPr>
          <a:xfrm>
            <a:off x="3619699" y="1082558"/>
            <a:ext cx="4350200" cy="1169551"/>
          </a:xfrm>
          <a:prstGeom prst="rect">
            <a:avLst/>
          </a:prstGeom>
          <a:noFill/>
        </p:spPr>
        <p:txBody>
          <a:bodyPr wrap="square" rtlCol="0">
            <a:spAutoFit/>
          </a:bodyPr>
          <a:lstStyle/>
          <a:p>
            <a:pPr lvl="0"/>
            <a:endParaRPr lang="en-US" sz="1400" b="1" dirty="0">
              <a:solidFill>
                <a:srgbClr val="003399"/>
              </a:solidFill>
            </a:endParaRPr>
          </a:p>
          <a:p>
            <a:r>
              <a:rPr lang="lt-L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„Labai svarbu didinti pasitikėjimą šiomis sistemomis, informuojant, konsultuojant darbuotojus ir suteikiant jiems galimybę dalyvauti kuriant ir diegiant šias sistemas.“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035648"/>
            <a:ext cx="7848872" cy="1323439"/>
          </a:xfrm>
          <a:prstGeom prst="rect">
            <a:avLst/>
          </a:prstGeom>
          <a:noFill/>
        </p:spPr>
        <p:txBody>
          <a:bodyPr wrap="square" rtlCol="0">
            <a:spAutoFit/>
          </a:bodyPr>
          <a:lstStyle/>
          <a:p>
            <a:pPr lvl="0"/>
            <a:r>
              <a:rPr lang="lt-LT" sz="1600" b="1" dirty="0">
                <a:solidFill>
                  <a:srgbClr val="003399"/>
                </a:solidFill>
              </a:rPr>
              <a:t>Tai yra darbuotojų valdymo sistema, renkanti duomenis (dažnai tikruoju laiku) apie darbo vietą, darbuotojus ir jų atliekamą darbą, kurie paskui siunčiami į DI naudojantį modelį, kuris automatizuotai arba pusiau automatizuotai priima sprendimus arba sprendimų priėmėjams suteikia informacijos darbuotojų valdymo klausimais.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lt-LT" sz="2000" b="1" u="sng">
                <a:solidFill>
                  <a:srgbClr val="ACC700"/>
                </a:solidFill>
              </a:rPr>
              <a:t>APIBRĖŽTIS</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427299" cy="446276"/>
          </a:xfrm>
        </p:spPr>
        <p:txBody>
          <a:bodyPr wrap="square">
            <a:spAutoFit/>
          </a:bodyPr>
          <a:lstStyle/>
          <a:p>
            <a:r>
              <a:rPr lang="lt-LT" sz="2300" dirty="0">
                <a:solidFill>
                  <a:srgbClr val="003399"/>
                </a:solidFill>
              </a:rPr>
              <a:t>Prioritetinės sritys. DI grindžiamas darbuotojų valdymas</a:t>
            </a:r>
          </a:p>
        </p:txBody>
      </p:sp>
      <p:sp>
        <p:nvSpPr>
          <p:cNvPr id="4" name="TextBox 3"/>
          <p:cNvSpPr txBox="1"/>
          <p:nvPr/>
        </p:nvSpPr>
        <p:spPr>
          <a:xfrm>
            <a:off x="442316" y="918031"/>
            <a:ext cx="7559874" cy="2495555"/>
          </a:xfrm>
          <a:prstGeom prst="rect">
            <a:avLst/>
          </a:prstGeom>
          <a:noFill/>
        </p:spPr>
        <p:txBody>
          <a:bodyPr wrap="square" rtlCol="0">
            <a:spAutoFit/>
          </a:bodyPr>
          <a:lstStyle/>
          <a:p>
            <a:pPr lvl="0"/>
            <a:r>
              <a:rPr lang="lt-LT" b="1" dirty="0">
                <a:solidFill>
                  <a:srgbClr val="ACC700"/>
                </a:solidFill>
              </a:rPr>
              <a:t>GALIMYBĖS </a:t>
            </a:r>
          </a:p>
          <a:p>
            <a:pPr marL="285750" lvl="0" indent="-285750">
              <a:buFont typeface="Arial" panose="020B0604020202020204" pitchFamily="34" charset="0"/>
              <a:buChar char="•"/>
            </a:pPr>
            <a:r>
              <a:rPr lang="lt-LT" sz="1600" b="1" dirty="0">
                <a:solidFill>
                  <a:srgbClr val="003399"/>
                </a:solidFill>
              </a:rPr>
              <a:t>Geresnis planavimas ir užduočių paskirstymas</a:t>
            </a:r>
          </a:p>
          <a:p>
            <a:pPr marL="285750" lvl="0" indent="-285750">
              <a:buFont typeface="Arial" panose="020B0604020202020204" pitchFamily="34" charset="0"/>
              <a:buChar char="•"/>
            </a:pPr>
            <a:r>
              <a:rPr lang="lt-LT" sz="1600" b="1" dirty="0">
                <a:solidFill>
                  <a:srgbClr val="003399"/>
                </a:solidFill>
              </a:rPr>
              <a:t>Optimizuotas darbo organizavimas</a:t>
            </a:r>
          </a:p>
          <a:p>
            <a:pPr marL="285750" lvl="0" indent="-285750">
              <a:buFont typeface="Arial" panose="020B0604020202020204" pitchFamily="34" charset="0"/>
              <a:buChar char="•"/>
            </a:pPr>
            <a:r>
              <a:rPr lang="lt-LT" sz="1600" b="1" dirty="0">
                <a:solidFill>
                  <a:srgbClr val="003399"/>
                </a:solidFill>
              </a:rPr>
              <a:t>Informacija, padedanti nustatyti DSS problemas</a:t>
            </a:r>
          </a:p>
          <a:p>
            <a:pPr lvl="0"/>
            <a:endParaRPr lang="es-ES" sz="2000" b="1" dirty="0">
              <a:solidFill>
                <a:srgbClr val="003399"/>
              </a:solidFill>
            </a:endParaRPr>
          </a:p>
          <a:p>
            <a:pPr lvl="0" defTabSz="342900">
              <a:spcBef>
                <a:spcPts val="450"/>
              </a:spcBef>
              <a:buClr>
                <a:srgbClr val="003399"/>
              </a:buClr>
            </a:pPr>
            <a:r>
              <a:rPr lang="lt-LT" b="1" dirty="0">
                <a:solidFill>
                  <a:srgbClr val="ACC700"/>
                </a:solidFill>
              </a:rPr>
              <a:t>RIZIKA IR IŠŠŪKIAI</a:t>
            </a:r>
          </a:p>
          <a:p>
            <a:pPr marL="285750" lvl="0" indent="-285750">
              <a:buFont typeface="Arial" panose="020B0604020202020204" pitchFamily="34" charset="0"/>
              <a:buChar char="•"/>
            </a:pPr>
            <a:r>
              <a:rPr lang="lt-LT" sz="1600" b="1" dirty="0">
                <a:solidFill>
                  <a:srgbClr val="003399"/>
                </a:solidFill>
              </a:rPr>
              <a:t>Mažesnis darbuotojų savarankiškumas ir kontrolė</a:t>
            </a:r>
          </a:p>
          <a:p>
            <a:pPr marL="285750" indent="-285750">
              <a:buFont typeface="Arial" panose="020B0604020202020204" pitchFamily="34" charset="0"/>
              <a:buChar char="•"/>
            </a:pPr>
            <a:r>
              <a:rPr lang="lt-LT" sz="1600" b="1" dirty="0">
                <a:solidFill>
                  <a:srgbClr val="003399"/>
                </a:solidFill>
              </a:rPr>
              <a:t>Didesnis spaudimas dirbti greičiau</a:t>
            </a:r>
          </a:p>
          <a:p>
            <a:pPr marL="285750" indent="-285750">
              <a:buFont typeface="Arial" panose="020B0604020202020204" pitchFamily="34" charset="0"/>
              <a:buChar char="•"/>
            </a:pPr>
            <a:r>
              <a:rPr lang="lt-LT" sz="1600" b="1" dirty="0">
                <a:solidFill>
                  <a:srgbClr val="003399"/>
                </a:solidFill>
              </a:rPr>
              <a:t>Pažeidžiamas privatumas</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310" y="866228"/>
            <a:ext cx="5706173" cy="2418611"/>
          </a:xfrm>
        </p:spPr>
        <p:txBody>
          <a:bodyPr lIns="0" tIns="0" rIns="0" bIns="0">
            <a:spAutoFit/>
          </a:bodyPr>
          <a:lstStyle/>
          <a:p>
            <a:r>
              <a:rPr lang="lt-LT" sz="1600" dirty="0"/>
              <a:t>Kokios yra bendros aplinkybės?</a:t>
            </a:r>
          </a:p>
          <a:p>
            <a:r>
              <a:rPr lang="lt-LT" sz="1600" dirty="0"/>
              <a:t>Faktai ir skaičiai</a:t>
            </a:r>
          </a:p>
          <a:p>
            <a:r>
              <a:rPr lang="lt-LT" sz="1600" dirty="0"/>
              <a:t>Kampanijos tikslai</a:t>
            </a:r>
          </a:p>
          <a:p>
            <a:r>
              <a:rPr lang="lt-LT" sz="1600" dirty="0"/>
              <a:t>Prioritetinės sritys</a:t>
            </a:r>
          </a:p>
          <a:p>
            <a:r>
              <a:rPr lang="lt-LT" sz="1600" dirty="0"/>
              <a:t>Rizikos prevencija</a:t>
            </a:r>
          </a:p>
          <a:p>
            <a:r>
              <a:rPr lang="lt-LT" sz="1600" dirty="0"/>
              <a:t>EU-OSHA ir kampanijos partneriai</a:t>
            </a:r>
          </a:p>
          <a:p>
            <a:r>
              <a:rPr lang="lt-LT" sz="1600" dirty="0"/>
              <a:t>Kampanijos priemonės ir ištekliai </a:t>
            </a:r>
          </a:p>
          <a:p>
            <a:r>
              <a:rPr lang="lt-LT" sz="1600" dirty="0"/>
              <a:t>Kaip dalyvauti?</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t-LT" sz="2400"/>
              <a:t>Apžvalga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257783" y="1899668"/>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252039" cy="446276"/>
          </a:xfrm>
        </p:spPr>
        <p:txBody>
          <a:bodyPr wrap="square">
            <a:spAutoFit/>
          </a:bodyPr>
          <a:lstStyle/>
          <a:p>
            <a:r>
              <a:rPr lang="lt-LT" sz="2300" dirty="0">
                <a:solidFill>
                  <a:srgbClr val="003399"/>
                </a:solidFill>
              </a:rPr>
              <a:t>Prioritetinės sritys. Išmaniosios skaitmeninės sistemos</a:t>
            </a:r>
          </a:p>
        </p:txBody>
      </p:sp>
      <p:sp>
        <p:nvSpPr>
          <p:cNvPr id="4" name="TextBox 3"/>
          <p:cNvSpPr txBox="1"/>
          <p:nvPr/>
        </p:nvSpPr>
        <p:spPr>
          <a:xfrm>
            <a:off x="3491880" y="870319"/>
            <a:ext cx="4517994" cy="1384995"/>
          </a:xfrm>
          <a:prstGeom prst="rect">
            <a:avLst/>
          </a:prstGeom>
          <a:noFill/>
        </p:spPr>
        <p:txBody>
          <a:bodyPr wrap="square" rtlCol="0">
            <a:spAutoFit/>
          </a:bodyPr>
          <a:lstStyle/>
          <a:p>
            <a:pPr lvl="0"/>
            <a:endParaRPr lang="en-US" sz="1400" b="1" dirty="0">
              <a:solidFill>
                <a:srgbClr val="003399"/>
              </a:solidFill>
            </a:endParaRPr>
          </a:p>
          <a:p>
            <a:r>
              <a:rPr lang="lt-L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„Šiose naujose sistemose naudojamos skaitmeninės technologijos renka ir analizuoja duomenis ar signalus, kad nustatytų ir įvertintų profesinę riziką, užkirstų kelią žalai arba ją kuo labiau sumažintų ir skatintų DSS.“</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04537"/>
            <a:ext cx="7848872" cy="1600438"/>
          </a:xfrm>
          <a:prstGeom prst="rect">
            <a:avLst/>
          </a:prstGeom>
          <a:noFill/>
        </p:spPr>
        <p:txBody>
          <a:bodyPr wrap="square" lIns="91440" tIns="45720" rIns="91440" bIns="45720" rtlCol="0" anchor="t">
            <a:spAutoFit/>
          </a:bodyPr>
          <a:lstStyle/>
          <a:p>
            <a:r>
              <a:rPr lang="lt-LT" sz="1400" b="1" dirty="0">
                <a:solidFill>
                  <a:srgbClr val="003399"/>
                </a:solidFill>
              </a:rPr>
              <a:t>Skaitmeninės sistemos, skirtos stebėti ir gerinti darbuotojų saugą ir sveikatą, įskaitant išmaniąsias asmenines apsaugos priemones (AAP), kurias naudojant galima nustatyti dujų, toksinų, triukšmo lygius ir pavojingą temperatūrą, taip pat  dėvimuosius prietaisus, kurie gali sąveikauti su darbuotojais, įskaitant jutiklius (kurie gali būti pritvirtinti prie šalmų arba apsauginių akinių), judriąsias arba stacionarias sistemas, kuriose naudojamos kameros ir jutikliai, pvz., dronai, kurie gali veiksmingai patekti į pavojingas darbo vietas ir jas stebėti kartu išvengiant pavojaus žmonėms statybos ir kasybos sektoriuose.</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61915"/>
            <a:ext cx="1800200" cy="400110"/>
          </a:xfrm>
          <a:prstGeom prst="rect">
            <a:avLst/>
          </a:prstGeom>
          <a:noFill/>
        </p:spPr>
        <p:txBody>
          <a:bodyPr wrap="square" rtlCol="0">
            <a:spAutoFit/>
          </a:bodyPr>
          <a:lstStyle/>
          <a:p>
            <a:pPr lvl="0"/>
            <a:r>
              <a:rPr lang="lt-LT" sz="2000" b="1" u="sng" dirty="0">
                <a:solidFill>
                  <a:srgbClr val="ACC700"/>
                </a:solidFill>
              </a:rPr>
              <a:t>APIBRĖŽTIS</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373959" cy="461665"/>
          </a:xfrm>
        </p:spPr>
        <p:txBody>
          <a:bodyPr wrap="square">
            <a:spAutoFit/>
          </a:bodyPr>
          <a:lstStyle/>
          <a:p>
            <a:r>
              <a:rPr lang="lt-LT" sz="2400" dirty="0">
                <a:solidFill>
                  <a:srgbClr val="003399"/>
                </a:solidFill>
              </a:rPr>
              <a:t>Prioritetinės sritys. Išmaniosios skaitmeninės sistemos</a:t>
            </a:r>
          </a:p>
        </p:txBody>
      </p:sp>
      <p:sp>
        <p:nvSpPr>
          <p:cNvPr id="4" name="TextBox 3"/>
          <p:cNvSpPr txBox="1"/>
          <p:nvPr/>
        </p:nvSpPr>
        <p:spPr>
          <a:xfrm>
            <a:off x="450000" y="927577"/>
            <a:ext cx="6481741" cy="2987997"/>
          </a:xfrm>
          <a:prstGeom prst="rect">
            <a:avLst/>
          </a:prstGeom>
          <a:noFill/>
        </p:spPr>
        <p:txBody>
          <a:bodyPr wrap="square" rtlCol="0">
            <a:spAutoFit/>
          </a:bodyPr>
          <a:lstStyle/>
          <a:p>
            <a:pPr lvl="0"/>
            <a:r>
              <a:rPr lang="lt-LT" b="1" dirty="0">
                <a:solidFill>
                  <a:srgbClr val="ACC700"/>
                </a:solidFill>
              </a:rPr>
              <a:t>GALIMYBĖS </a:t>
            </a:r>
          </a:p>
          <a:p>
            <a:pPr marL="285750" lvl="0" indent="-285750">
              <a:buFont typeface="Arial" panose="020B0604020202020204" pitchFamily="34" charset="0"/>
              <a:buChar char="•"/>
            </a:pPr>
            <a:r>
              <a:rPr lang="lt-LT" sz="1600" b="1" dirty="0">
                <a:solidFill>
                  <a:srgbClr val="003399"/>
                </a:solidFill>
              </a:rPr>
              <a:t>Rizikos darbuotojams pašalinimas arba sumažinimas</a:t>
            </a:r>
          </a:p>
          <a:p>
            <a:pPr marL="285750" lvl="0" indent="-285750">
              <a:buFont typeface="Arial" panose="020B0604020202020204" pitchFamily="34" charset="0"/>
              <a:buChar char="•"/>
            </a:pPr>
            <a:r>
              <a:rPr lang="lt-LT" sz="1600" b="1" dirty="0">
                <a:solidFill>
                  <a:srgbClr val="003399"/>
                </a:solidFill>
              </a:rPr>
              <a:t>Geresnė DSS atitiktis</a:t>
            </a:r>
          </a:p>
          <a:p>
            <a:pPr marL="285750" indent="-285750">
              <a:buFont typeface="Arial" panose="020B0604020202020204" pitchFamily="34" charset="0"/>
              <a:buChar char="•"/>
            </a:pPr>
            <a:r>
              <a:rPr lang="lt-LT" sz="1600" b="1" dirty="0">
                <a:solidFill>
                  <a:srgbClr val="003399"/>
                </a:solidFill>
              </a:rPr>
              <a:t>Informacija pagrįstų sprendimų priėmimas</a:t>
            </a:r>
          </a:p>
          <a:p>
            <a:pPr marL="285750" lvl="0" indent="-285750">
              <a:buFont typeface="Arial" panose="020B0604020202020204" pitchFamily="34" charset="0"/>
              <a:buChar char="•"/>
            </a:pPr>
            <a:r>
              <a:rPr lang="lt-LT" sz="1600" b="1" dirty="0">
                <a:solidFill>
                  <a:srgbClr val="003399"/>
                </a:solidFill>
              </a:rPr>
              <a:t>Veiksmingas reikalavimų vykdymas</a:t>
            </a:r>
          </a:p>
          <a:p>
            <a:pPr marL="285750" lvl="0" indent="-285750">
              <a:buFont typeface="Arial" panose="020B0604020202020204" pitchFamily="34" charset="0"/>
              <a:buChar char="•"/>
            </a:pPr>
            <a:r>
              <a:rPr lang="lt-LT" sz="1600" b="1" dirty="0">
                <a:solidFill>
                  <a:srgbClr val="003399"/>
                </a:solidFill>
              </a:rPr>
              <a:t>Geresnės mokymo galimybės virtualiojoje aplinkoje</a:t>
            </a:r>
          </a:p>
          <a:p>
            <a:pPr lvl="0"/>
            <a:endParaRPr lang="en-US" sz="2000" b="1" dirty="0">
              <a:solidFill>
                <a:srgbClr val="003399"/>
              </a:solidFill>
            </a:endParaRPr>
          </a:p>
          <a:p>
            <a:pPr lvl="0" defTabSz="342900">
              <a:spcBef>
                <a:spcPts val="450"/>
              </a:spcBef>
              <a:buClr>
                <a:srgbClr val="003399"/>
              </a:buClr>
            </a:pPr>
            <a:r>
              <a:rPr lang="lt-LT" b="1" dirty="0">
                <a:solidFill>
                  <a:srgbClr val="ACC700"/>
                </a:solidFill>
              </a:rPr>
              <a:t>RIZIKA IR IŠŠŪKIAI</a:t>
            </a:r>
          </a:p>
          <a:p>
            <a:pPr marL="285750" lvl="0" indent="-285750">
              <a:buFont typeface="Arial" panose="020B0604020202020204" pitchFamily="34" charset="0"/>
              <a:buChar char="•"/>
            </a:pPr>
            <a:r>
              <a:rPr lang="lt-LT" sz="1600" b="1" dirty="0">
                <a:solidFill>
                  <a:srgbClr val="003399"/>
                </a:solidFill>
              </a:rPr>
              <a:t>Duomenų netikslumai ar neteisingas aiškinimas</a:t>
            </a:r>
          </a:p>
          <a:p>
            <a:pPr marL="285750" lvl="0" indent="-285750">
              <a:buFont typeface="Arial" panose="020B0604020202020204" pitchFamily="34" charset="0"/>
              <a:buChar char="•"/>
            </a:pPr>
            <a:r>
              <a:rPr lang="lt-LT" sz="1600" b="1" dirty="0">
                <a:solidFill>
                  <a:srgbClr val="003399"/>
                </a:solidFill>
              </a:rPr>
              <a:t>Pernelyg didelis pasitikėjimas technologijomis</a:t>
            </a:r>
          </a:p>
          <a:p>
            <a:pPr marL="285750" lvl="0" indent="-285750">
              <a:buFont typeface="Arial" panose="020B0604020202020204" pitchFamily="34" charset="0"/>
              <a:buChar char="•"/>
            </a:pPr>
            <a:r>
              <a:rPr lang="lt-LT" sz="1600" b="1" dirty="0">
                <a:solidFill>
                  <a:srgbClr val="003399"/>
                </a:solidFill>
              </a:rPr>
              <a:t>Darbo užduočių kontrolės praradimas</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lt-LT" sz="2400">
                <a:solidFill>
                  <a:schemeClr val="accent1"/>
                </a:solidFill>
              </a:rPr>
              <a:t>Rizikos prevencija</a:t>
            </a:r>
          </a:p>
        </p:txBody>
      </p:sp>
      <p:sp>
        <p:nvSpPr>
          <p:cNvPr id="2" name="TextBox 1"/>
          <p:cNvSpPr txBox="1"/>
          <p:nvPr/>
        </p:nvSpPr>
        <p:spPr>
          <a:xfrm>
            <a:off x="444492" y="816096"/>
            <a:ext cx="7560840" cy="2800767"/>
          </a:xfrm>
          <a:prstGeom prst="rect">
            <a:avLst/>
          </a:prstGeom>
          <a:noFill/>
        </p:spPr>
        <p:txBody>
          <a:bodyPr wrap="square" rtlCol="0">
            <a:spAutoFit/>
          </a:bodyPr>
          <a:lstStyle/>
          <a:p>
            <a:pPr marL="285750" lvl="0" indent="-285750">
              <a:buFont typeface="Arial" panose="020B0604020202020204" pitchFamily="34" charset="0"/>
              <a:buChar char="•"/>
            </a:pPr>
            <a:r>
              <a:rPr lang="lt-LT" sz="1600" b="1" dirty="0">
                <a:solidFill>
                  <a:schemeClr val="accent1"/>
                </a:solidFill>
              </a:rPr>
              <a:t>Į žmogų orientuotas požiūris </a:t>
            </a:r>
          </a:p>
          <a:p>
            <a:pPr lvl="0"/>
            <a:endParaRPr lang="el-GR" sz="1600" b="1" dirty="0">
              <a:solidFill>
                <a:schemeClr val="accent1"/>
              </a:solidFill>
            </a:endParaRPr>
          </a:p>
          <a:p>
            <a:pPr marL="285750" lvl="0" indent="-285750">
              <a:buFont typeface="Arial" panose="020B0604020202020204" pitchFamily="34" charset="0"/>
              <a:buChar char="•"/>
            </a:pPr>
            <a:r>
              <a:rPr lang="lt-LT" sz="1600" b="1" dirty="0">
                <a:solidFill>
                  <a:schemeClr val="accent1"/>
                </a:solidFill>
              </a:rPr>
              <a:t>Visiems suinteresuotiesiems subjektams vienoda prieiga prie informacijos</a:t>
            </a:r>
          </a:p>
          <a:p>
            <a:pPr lvl="0"/>
            <a:endParaRPr lang="el-GR" sz="1600" b="1" dirty="0">
              <a:solidFill>
                <a:schemeClr val="accent1"/>
              </a:solidFill>
            </a:endParaRPr>
          </a:p>
          <a:p>
            <a:pPr marL="285750" lvl="0" indent="-285750">
              <a:buFont typeface="Arial" panose="020B0604020202020204" pitchFamily="34" charset="0"/>
              <a:buChar char="•"/>
            </a:pPr>
            <a:r>
              <a:rPr lang="lt-LT" sz="1600" b="1" dirty="0">
                <a:solidFill>
                  <a:schemeClr val="accent1"/>
                </a:solidFill>
              </a:rPr>
              <a:t>Darbuotojų konsultavimasis ir (arba) dalyvavimas kuriant, diegiant ir naudojant skaitmenines technologijas ir sistemas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lt-LT" sz="1600" b="1" dirty="0">
                <a:solidFill>
                  <a:schemeClr val="accent1"/>
                </a:solidFill>
              </a:rPr>
              <a:t>Skaitmeninės priemonės veikimo skaidrumas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lt-LT" sz="1600" b="1" dirty="0">
                <a:solidFill>
                  <a:schemeClr val="accent1"/>
                </a:solidFill>
              </a:rPr>
              <a:t>Holistinis požiūris į skaitmeninių technologijų ir sistemų vertinimą</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lt-LT" sz="2400"/>
              <a:t>EU-OSHA ir kampanijos partneriai</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33225"/>
            <a:ext cx="8384454" cy="3058540"/>
            <a:chOff x="523157" y="1126965"/>
            <a:chExt cx="8384454" cy="305854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8463"/>
              <a:ext cx="2819120"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lt-LT" sz="1050" b="1">
                  <a:solidFill>
                    <a:schemeClr val="tx2"/>
                  </a:solidFill>
                  <a:hlinkClick r:id="rId4"/>
                </a:rPr>
                <a:t>OFICIALŪS KAMPANIJOS PARTNERIAI</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6965"/>
              <a:ext cx="2678911"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lt-LT" sz="1050" b="1">
                  <a:solidFill>
                    <a:schemeClr val="tx2"/>
                  </a:solidFill>
                  <a:hlinkClick r:id="rId5"/>
                </a:rPr>
                <a:t>EUROPOS SOCIALINIAI PARTNERIAI</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94141"/>
              <a:ext cx="2113009"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lt-LT" sz="1050" b="1">
                  <a:solidFill>
                    <a:schemeClr val="tx2"/>
                  </a:solidFill>
                  <a:hlinkClick r:id="rId6"/>
                </a:rPr>
                <a:t>EUROPOS ĮMONIŲ TINKLAS</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699697" y="3817701"/>
              <a:ext cx="2207914"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lt-LT" sz="1050" b="1" dirty="0">
                  <a:solidFill>
                    <a:schemeClr val="tx2"/>
                  </a:solidFill>
                  <a:hlinkClick r:id="rId7"/>
                </a:rPr>
                <a:t>ŽINIASKLAIDOS PARTNERIAI</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8639"/>
              <a:ext cx="1453192"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lt-LT" sz="1050" b="1">
                  <a:solidFill>
                    <a:schemeClr val="tx2"/>
                  </a:solidFill>
                  <a:hlinkClick r:id="rId8"/>
                </a:rPr>
                <a:t>ES INSTITUCIJOS</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56055"/>
              <a:ext cx="3066547" cy="32945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r>
                <a:rPr lang="lt-LT" sz="1050" b="1">
                  <a:solidFill>
                    <a:schemeClr val="tx2"/>
                  </a:solidFill>
                  <a:latin typeface="+mj-lt"/>
                  <a:ea typeface="+mj-ea"/>
                  <a:hlinkClick r:id="rId9"/>
                </a:rPr>
                <a:t>EU-OSHA NACIONALINIAI RYŠIŲ PUNKTAI</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74310"/>
              <a:ext cx="1383019"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lt-LT" sz="1050" b="1">
                  <a:solidFill>
                    <a:schemeClr val="tx2"/>
                  </a:solidFill>
                  <a:hlinkClick r:id="rId10"/>
                </a:rPr>
                <a:t>ES AGENTŪROS</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7417874" cy="262356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535135" y="1974310"/>
              <a:ext cx="6268519" cy="217284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6109565" y="4020780"/>
              <a:ext cx="1694089" cy="12637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932717" y="3118463"/>
              <a:ext cx="5870937" cy="102868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932717" y="1456415"/>
              <a:ext cx="4766981" cy="166204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932717" y="3118463"/>
              <a:ext cx="4541028" cy="8490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442980" cy="175959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547369" cy="269073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226644" y="1291690"/>
              <a:ext cx="3133598"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535135" y="2303760"/>
              <a:ext cx="3041157" cy="155229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932717" y="3118463"/>
              <a:ext cx="4176848" cy="90231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99698" y="1456415"/>
              <a:ext cx="500643" cy="158222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546242" y="1194141"/>
              <a:ext cx="4654099" cy="217394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226644" y="2139035"/>
              <a:ext cx="4247101"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619828"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6109565" y="3203364"/>
              <a:ext cx="364180"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6109565" y="1456415"/>
              <a:ext cx="590133" cy="256436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736907"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2433866" cy="779062"/>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6" name="Picture 5" descr="Blue text on a black background&#10;&#10;Description automatically generated">
            <a:extLst>
              <a:ext uri="{FF2B5EF4-FFF2-40B4-BE49-F238E27FC236}">
                <a16:creationId xmlns:a16="http://schemas.microsoft.com/office/drawing/2014/main" id="{38F5DFCA-561D-4D62-8601-CCD573FF07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73878" y="2139957"/>
            <a:ext cx="3373042" cy="862492"/>
          </a:xfrm>
          <a:prstGeom prst="rect">
            <a:avLst/>
          </a:prstGeom>
        </p:spPr>
      </p:pic>
      <p:sp>
        <p:nvSpPr>
          <p:cNvPr id="35" name="CasellaDiTesto 16">
            <a:extLst>
              <a:ext uri="{FF2B5EF4-FFF2-40B4-BE49-F238E27FC236}">
                <a16:creationId xmlns:a16="http://schemas.microsoft.com/office/drawing/2014/main" id="{4B5E973F-D773-43CE-B221-39D995D8EBE1}"/>
              </a:ext>
            </a:extLst>
          </p:cNvPr>
          <p:cNvSpPr txBox="1"/>
          <p:nvPr/>
        </p:nvSpPr>
        <p:spPr>
          <a:xfrm>
            <a:off x="6082673" y="2121899"/>
            <a:ext cx="2073865"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2"/>
              </a:rPr>
              <a:t>DSSPRM AMBASADORIAI</a:t>
            </a:r>
            <a:endParaRPr lang="en-GB" sz="1100" b="1" dirty="0">
              <a:solidFill>
                <a:schemeClr val="tx2"/>
              </a:solidFill>
            </a:endParaRPr>
          </a:p>
        </p:txBody>
      </p:sp>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lt-LT" sz="2400"/>
              <a:t>Kampanijos ištekliai</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lt-LT" sz="1200" b="1">
                <a:solidFill>
                  <a:schemeClr val="accent1"/>
                </a:solidFill>
                <a:cs typeface="Trebuchet MS"/>
                <a:hlinkClick r:id="rId3"/>
              </a:rPr>
              <a:t>Leidiniai</a:t>
            </a: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4"/>
              </a:rPr>
              <a:t>Kampanijos medžiaga</a:t>
            </a:r>
          </a:p>
        </p:txBody>
      </p:sp>
      <p:sp>
        <p:nvSpPr>
          <p:cNvPr id="60" name="TextBox 3">
            <a:extLst>
              <a:ext uri="{FF2B5EF4-FFF2-40B4-BE49-F238E27FC236}">
                <a16:creationId xmlns:a16="http://schemas.microsoft.com/office/drawing/2014/main" id="{690F9809-BB40-C341-ACC1-FEAA13662006}"/>
              </a:ext>
            </a:extLst>
          </p:cNvPr>
          <p:cNvSpPr txBox="1"/>
          <p:nvPr/>
        </p:nvSpPr>
        <p:spPr>
          <a:xfrm>
            <a:off x="3747182" y="2468883"/>
            <a:ext cx="1473994" cy="369332"/>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5"/>
              </a:rPr>
              <a:t>Kampanijos priemonių rinkinys</a:t>
            </a:r>
          </a:p>
        </p:txBody>
      </p:sp>
      <p:sp>
        <p:nvSpPr>
          <p:cNvPr id="63" name="TextBox 3">
            <a:extLst>
              <a:ext uri="{FF2B5EF4-FFF2-40B4-BE49-F238E27FC236}">
                <a16:creationId xmlns:a16="http://schemas.microsoft.com/office/drawing/2014/main" id="{1B5927A5-70D5-844A-ADD7-76625FDD4CB4}"/>
              </a:ext>
            </a:extLst>
          </p:cNvPr>
          <p:cNvSpPr txBox="1"/>
          <p:nvPr/>
        </p:nvSpPr>
        <p:spPr>
          <a:xfrm>
            <a:off x="7270930" y="2454073"/>
            <a:ext cx="1564326" cy="184666"/>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6"/>
              </a:rPr>
              <a:t>Napo filmai</a:t>
            </a: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7"/>
              </a:rPr>
              <a:t>„OSHwiki“</a:t>
            </a:r>
            <a:endParaRPr lang="lt-LT" sz="1200" b="1" dirty="0">
              <a:solidFill>
                <a:schemeClr val="accent1"/>
              </a:solidFill>
              <a:cs typeface="Trebuchet MS"/>
              <a:hlinkClick r:id="rId8"/>
            </a:endParaRPr>
          </a:p>
        </p:txBody>
      </p:sp>
      <p:sp>
        <p:nvSpPr>
          <p:cNvPr id="67" name="Rettangolo con angoli arrotondati 66">
            <a:hlinkClick r:id="rId9"/>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10"/>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363484" y="2463122"/>
            <a:ext cx="1830606" cy="369332"/>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11"/>
              </a:rPr>
              <a:t>Socialinės žiniasklaidos priemonių rinkinys</a:t>
            </a:r>
            <a:endParaRPr lang="lt-LT" sz="1200" b="1" dirty="0">
              <a:solidFill>
                <a:schemeClr val="accent1"/>
              </a:solidFill>
              <a:cs typeface="Trebuchet MS"/>
              <a:hlinkClick r:id="rId12"/>
            </a:endParaRPr>
          </a:p>
        </p:txBody>
      </p:sp>
      <p:sp>
        <p:nvSpPr>
          <p:cNvPr id="72" name="TextBox 3">
            <a:extLst>
              <a:ext uri="{FF2B5EF4-FFF2-40B4-BE49-F238E27FC236}">
                <a16:creationId xmlns:a16="http://schemas.microsoft.com/office/drawing/2014/main" id="{7C00CD0A-98F9-CB49-9F1F-1D053DD78889}"/>
              </a:ext>
            </a:extLst>
          </p:cNvPr>
          <p:cNvSpPr txBox="1"/>
          <p:nvPr/>
        </p:nvSpPr>
        <p:spPr>
          <a:xfrm>
            <a:off x="2700283" y="4170262"/>
            <a:ext cx="1456773" cy="369332"/>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13"/>
              </a:rPr>
              <a:t>Konkrečių atvejų tyrimai</a:t>
            </a:r>
            <a:endParaRPr lang="lt-LT" sz="1200" b="1" dirty="0">
              <a:solidFill>
                <a:schemeClr val="accent1"/>
              </a:solidFill>
              <a:cs typeface="Trebuchet MS"/>
              <a:hlinkClick r:id="rId14"/>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339203" y="4170262"/>
            <a:ext cx="1456773" cy="369332"/>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15"/>
              </a:rPr>
              <a:t>Teisės aktai ir reglamentai</a:t>
            </a:r>
            <a:endParaRPr lang="lt-LT" sz="1200" b="1" dirty="0">
              <a:solidFill>
                <a:schemeClr val="accent1"/>
              </a:solidFill>
              <a:cs typeface="Trebuchet MS"/>
              <a:hlinkClick r:id="rId16"/>
            </a:endParaRPr>
          </a:p>
        </p:txBody>
      </p:sp>
      <p:sp>
        <p:nvSpPr>
          <p:cNvPr id="76" name="Rettangolo con angoli arrotondati 75">
            <a:hlinkClick r:id="rId17"/>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8"/>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20"/>
            <a:stretch>
              <a:fillRect/>
            </a:stretch>
          </a:blipFill>
          <a:ln w="38100">
            <a:solidFill>
              <a:srgbClr val="ACC700"/>
            </a:solidFill>
          </a:ln>
        </p:spPr>
      </p:pic>
      <p:pic>
        <p:nvPicPr>
          <p:cNvPr id="20" name="Picture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22"/>
            <a:stretch>
              <a:fillRect/>
            </a:stretch>
          </a:blipFill>
          <a:ln w="38100">
            <a:solidFill>
              <a:srgbClr val="ACC700"/>
            </a:solidFill>
          </a:ln>
        </p:spPr>
      </p:pic>
      <p:pic>
        <p:nvPicPr>
          <p:cNvPr id="3" name="Picture 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20"/>
            <a:stretch>
              <a:fillRect/>
            </a:stretch>
          </a:blipFill>
          <a:ln w="38100">
            <a:solidFill>
              <a:srgbClr val="ACC700"/>
            </a:solidFill>
          </a:ln>
        </p:spPr>
      </p:pic>
      <p:pic>
        <p:nvPicPr>
          <p:cNvPr id="4" name="Picture 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22"/>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6078455" y="4179471"/>
            <a:ext cx="1440000" cy="184666"/>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25"/>
              </a:rPr>
              <a:t>Infografikai</a:t>
            </a:r>
            <a:endParaRPr lang="lt-LT" sz="1200" b="1" dirty="0">
              <a:solidFill>
                <a:schemeClr val="accent1"/>
              </a:solidFill>
              <a:cs typeface="Trebuchet MS"/>
              <a:hlinkClick r:id="rId26"/>
            </a:endParaRPr>
          </a:p>
        </p:txBody>
      </p:sp>
      <p:pic>
        <p:nvPicPr>
          <p:cNvPr id="6" name="Picture 5"/>
          <p:cNvPicPr>
            <a:picLocks/>
          </p:cNvPicPr>
          <p:nvPr/>
        </p:nvPicPr>
        <p:blipFill>
          <a:blip r:embed="rId27"/>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53F08177-37EF-432D-B1C2-5A0153DFCF5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9"/>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102FC3D9-FEE3-4498-BDF4-C0FC30C8EA4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9"/>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lt-LT" sz="2400"/>
              <a:t>Kaip dalyvauti?</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lt-LT" sz="1200" b="1">
                <a:solidFill>
                  <a:schemeClr val="accent1"/>
                </a:solidFill>
                <a:cs typeface="Trebuchet MS"/>
                <a:hlinkClick r:id="rId3"/>
              </a:rPr>
              <a:t>Europos savaitė</a:t>
            </a:r>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208402"/>
            <a:ext cx="1667796" cy="184666"/>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4"/>
              </a:rPr>
              <a:t>Kampanijos partneriai</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71999" y="2116069"/>
            <a:ext cx="1511563" cy="369332"/>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5"/>
              </a:rPr>
              <a:t>Geros praktikos apdovanojimai</a:t>
            </a:r>
          </a:p>
        </p:txBody>
      </p:sp>
      <p:sp>
        <p:nvSpPr>
          <p:cNvPr id="29" name="TextBox 3">
            <a:extLst>
              <a:ext uri="{FF2B5EF4-FFF2-40B4-BE49-F238E27FC236}">
                <a16:creationId xmlns:a16="http://schemas.microsoft.com/office/drawing/2014/main" id="{C45F702A-F941-2242-B4CC-5E135CA46652}"/>
              </a:ext>
            </a:extLst>
          </p:cNvPr>
          <p:cNvSpPr txBox="1"/>
          <p:nvPr/>
        </p:nvSpPr>
        <p:spPr>
          <a:xfrm>
            <a:off x="6475212" y="2223498"/>
            <a:ext cx="1667796" cy="184666"/>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6"/>
              </a:rPr>
              <a:t>Kampanijos priemonių rinkinys</a:t>
            </a:r>
          </a:p>
        </p:txBody>
      </p:sp>
      <p:sp>
        <p:nvSpPr>
          <p:cNvPr id="31" name="TextBox 3">
            <a:extLst>
              <a:ext uri="{FF2B5EF4-FFF2-40B4-BE49-F238E27FC236}">
                <a16:creationId xmlns:a16="http://schemas.microsoft.com/office/drawing/2014/main" id="{F682761C-A262-B542-A175-60A9B90879FF}"/>
              </a:ext>
            </a:extLst>
          </p:cNvPr>
          <p:cNvSpPr txBox="1"/>
          <p:nvPr/>
        </p:nvSpPr>
        <p:spPr>
          <a:xfrm>
            <a:off x="525585" y="3978455"/>
            <a:ext cx="1667796" cy="184666"/>
          </a:xfrm>
          <a:prstGeom prst="rect">
            <a:avLst/>
          </a:prstGeom>
          <a:noFill/>
        </p:spPr>
        <p:txBody>
          <a:bodyPr wrap="square" lIns="0" tIns="0" rIns="0" bIns="0" rtlCol="0" anchor="ctr" anchorCtr="0">
            <a:spAutoFit/>
          </a:bodyPr>
          <a:lstStyle/>
          <a:p>
            <a:pPr algn="ctr"/>
            <a:r>
              <a:rPr lang="lt-LT" sz="1200" b="1">
                <a:solidFill>
                  <a:schemeClr val="accent1"/>
                </a:solidFill>
                <a:cs typeface="Trebuchet MS"/>
                <a:hlinkClick r:id="rId7"/>
              </a:rPr>
              <a:t>Kampanijos medžiaga</a:t>
            </a:r>
          </a:p>
        </p:txBody>
      </p:sp>
      <p:sp>
        <p:nvSpPr>
          <p:cNvPr id="33" name="TextBox 3">
            <a:extLst>
              <a:ext uri="{FF2B5EF4-FFF2-40B4-BE49-F238E27FC236}">
                <a16:creationId xmlns:a16="http://schemas.microsoft.com/office/drawing/2014/main" id="{A218E24A-669C-8443-A2D1-EE4317507E6F}"/>
              </a:ext>
            </a:extLst>
          </p:cNvPr>
          <p:cNvSpPr txBox="1"/>
          <p:nvPr/>
        </p:nvSpPr>
        <p:spPr>
          <a:xfrm>
            <a:off x="4628359" y="3978455"/>
            <a:ext cx="1532223" cy="184666"/>
          </a:xfrm>
          <a:prstGeom prst="rect">
            <a:avLst/>
          </a:prstGeom>
          <a:noFill/>
        </p:spPr>
        <p:txBody>
          <a:bodyPr wrap="square" lIns="0" tIns="0" rIns="0" bIns="0" rtlCol="0" anchor="ctr" anchorCtr="0">
            <a:spAutoFit/>
          </a:bodyPr>
          <a:lstStyle/>
          <a:p>
            <a:pPr algn="ctr"/>
            <a:r>
              <a:rPr lang="lt-LT" sz="1200" b="1" dirty="0">
                <a:solidFill>
                  <a:schemeClr val="accent1"/>
                </a:solidFill>
                <a:cs typeface="Trebuchet MS"/>
                <a:hlinkClick r:id="rId8"/>
              </a:rPr>
              <a:t>Renginiai</a:t>
            </a:r>
          </a:p>
        </p:txBody>
      </p:sp>
      <p:sp>
        <p:nvSpPr>
          <p:cNvPr id="35" name="TextBox 3">
            <a:extLst>
              <a:ext uri="{FF2B5EF4-FFF2-40B4-BE49-F238E27FC236}">
                <a16:creationId xmlns:a16="http://schemas.microsoft.com/office/drawing/2014/main" id="{D1F14980-EF38-9F43-BC06-25F35914E1E1}"/>
              </a:ext>
            </a:extLst>
          </p:cNvPr>
          <p:cNvSpPr txBox="1"/>
          <p:nvPr/>
        </p:nvSpPr>
        <p:spPr>
          <a:xfrm>
            <a:off x="6413740" y="3886122"/>
            <a:ext cx="1667796" cy="369332"/>
          </a:xfrm>
          <a:prstGeom prst="rect">
            <a:avLst/>
          </a:prstGeom>
          <a:noFill/>
        </p:spPr>
        <p:txBody>
          <a:bodyPr wrap="square" lIns="0" tIns="0" rIns="0" bIns="0" rtlCol="0" anchor="ctr" anchorCtr="0">
            <a:spAutoFit/>
          </a:bodyPr>
          <a:lstStyle/>
          <a:p>
            <a:pPr algn="ctr"/>
            <a:r>
              <a:rPr lang="lt-LT" sz="1200" b="1">
                <a:solidFill>
                  <a:schemeClr val="accent1"/>
                </a:solidFill>
                <a:cs typeface="Trebuchet MS"/>
                <a:hlinkClick r:id="rId9"/>
              </a:rPr>
              <a:t>Dalyvio pažymėjimas</a:t>
            </a:r>
          </a:p>
        </p:txBody>
      </p:sp>
      <p:sp>
        <p:nvSpPr>
          <p:cNvPr id="4" name="TextBox 3"/>
          <p:cNvSpPr txBox="1"/>
          <p:nvPr/>
        </p:nvSpPr>
        <p:spPr>
          <a:xfrm>
            <a:off x="2415540" y="3928277"/>
            <a:ext cx="2019299" cy="461665"/>
          </a:xfrm>
          <a:prstGeom prst="rect">
            <a:avLst/>
          </a:prstGeom>
          <a:noFill/>
        </p:spPr>
        <p:txBody>
          <a:bodyPr wrap="square" rtlCol="0">
            <a:spAutoFit/>
          </a:bodyPr>
          <a:lstStyle/>
          <a:p>
            <a:pPr algn="ctr"/>
            <a:r>
              <a:rPr lang="lt-LT" sz="1200" b="1" u="sng" dirty="0">
                <a:solidFill>
                  <a:schemeClr val="accent1"/>
                </a:solidFill>
                <a:hlinkClick r:id="rId10"/>
              </a:rPr>
              <a:t>Socialinės žiniasklaidos priemonių rinkinys</a:t>
            </a:r>
            <a:endParaRPr lang="lt-LT" sz="1200" b="1" u="sng" dirty="0">
              <a:solidFill>
                <a:schemeClr val="accent1"/>
              </a:solidFill>
              <a:hlinkClick r:id="rId11"/>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3"/>
            <a:stretch>
              <a:fillRect/>
            </a:stretch>
          </a:blipFill>
          <a:ln w="38100">
            <a:solidFill>
              <a:srgbClr val="ACC700"/>
            </a:solidFill>
          </a:ln>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5228" y="2821585"/>
            <a:ext cx="1440000" cy="972000"/>
          </a:xfrm>
          <a:prstGeom prst="rect">
            <a:avLst/>
          </a:prstGeom>
          <a:blipFill>
            <a:blip r:embed="rId15"/>
            <a:stretch>
              <a:fillRect/>
            </a:stretch>
          </a:blipFill>
          <a:ln w="38100">
            <a:solidFill>
              <a:srgbClr val="ACC700"/>
            </a:solidFill>
          </a:ln>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5"/>
            <a:stretch>
              <a:fillRect/>
            </a:stretch>
          </a:blipFill>
          <a:ln w="38100">
            <a:solidFill>
              <a:srgbClr val="ACC700"/>
            </a:solidFill>
          </a:ln>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01393" y="2821585"/>
            <a:ext cx="1440000" cy="972000"/>
          </a:xfrm>
          <a:prstGeom prst="rect">
            <a:avLst/>
          </a:prstGeom>
          <a:blipFill>
            <a:blip r:embed="rId15"/>
            <a:stretch>
              <a:fillRect/>
            </a:stretch>
          </a:blipFill>
          <a:ln w="38100">
            <a:solidFill>
              <a:srgbClr val="ACC700"/>
            </a:solidFill>
          </a:ln>
        </p:spPr>
      </p:pic>
      <p:pic>
        <p:nvPicPr>
          <p:cNvPr id="9" name="Picture 8"/>
          <p:cNvPicPr>
            <a:picLocks/>
          </p:cNvPicPr>
          <p:nvPr/>
        </p:nvPicPr>
        <p:blipFill>
          <a:blip r:embed="rId18"/>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19"/>
            <a:extLst>
              <a:ext uri="{FF2B5EF4-FFF2-40B4-BE49-F238E27FC236}">
                <a16:creationId xmlns:a16="http://schemas.microsoft.com/office/drawing/2014/main" id="{B992AA97-0B3A-44F8-ADD9-7615A207F3C9}"/>
              </a:ext>
            </a:extLst>
          </p:cNvPr>
          <p:cNvSpPr/>
          <p:nvPr/>
        </p:nvSpPr>
        <p:spPr>
          <a:xfrm>
            <a:off x="564005" y="1095572"/>
            <a:ext cx="1558055" cy="973423"/>
          </a:xfrm>
          <a:prstGeom prst="roundRect">
            <a:avLst>
              <a:gd name="adj" fmla="val 0"/>
            </a:avLst>
          </a:prstGeom>
          <a:blipFill>
            <a:blip r:embed="rId15"/>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15B17A71-0859-4588-A800-8D333BB5B6D4}"/>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1"/>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B9F5F549-EE1F-450B-8250-CAEFB2BEFFD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lt-LT" sz="2400">
                <a:solidFill>
                  <a:schemeClr val="accent1"/>
                </a:solidFill>
              </a:rPr>
              <a:t>Svarbūs ne tik bitai ir baitai, prisijunkite!</a:t>
            </a:r>
          </a:p>
        </p:txBody>
      </p:sp>
      <p:sp>
        <p:nvSpPr>
          <p:cNvPr id="3" name="Content Placeholder 2"/>
          <p:cNvSpPr>
            <a:spLocks noGrp="1"/>
          </p:cNvSpPr>
          <p:nvPr>
            <p:ph sz="half" idx="1"/>
          </p:nvPr>
        </p:nvSpPr>
        <p:spPr>
          <a:xfrm>
            <a:off x="449874" y="1082571"/>
            <a:ext cx="7560000" cy="3182923"/>
          </a:xfrm>
        </p:spPr>
        <p:txBody>
          <a:bodyPr>
            <a:spAutoFit/>
          </a:bodyPr>
          <a:lstStyle/>
          <a:p>
            <a:pPr>
              <a:buSzPct val="120000"/>
              <a:buBlip>
                <a:blip r:embed="rId3"/>
              </a:buBlip>
            </a:pPr>
            <a:r>
              <a:rPr lang="lt-LT" sz="1500" dirty="0">
                <a:solidFill>
                  <a:schemeClr val="accent1"/>
                </a:solidFill>
              </a:rPr>
              <a:t>Daugiau informacijos rasite kampanijos interneto svetainėje:</a:t>
            </a:r>
          </a:p>
          <a:p>
            <a:pPr marL="189000" lvl="1" indent="0">
              <a:buSzPct val="120000"/>
              <a:buNone/>
            </a:pPr>
            <a:r>
              <a:rPr lang="lt-LT" sz="1500" b="1" dirty="0">
                <a:solidFill>
                  <a:schemeClr val="accent1"/>
                </a:solidFill>
                <a:hlinkClick r:id="rId4"/>
              </a:rPr>
              <a:t>www.healthy-workplaces.eu</a:t>
            </a:r>
            <a:endParaRPr lang="lt-LT" sz="1500" b="1" dirty="0">
              <a:solidFill>
                <a:schemeClr val="accent1"/>
              </a:solidFill>
              <a:hlinkClick r:id="rId5"/>
            </a:endParaRPr>
          </a:p>
          <a:p>
            <a:pPr lvl="1">
              <a:buSzPct val="120000"/>
              <a:buBlip>
                <a:blip r:embed="rId3"/>
              </a:buBlip>
            </a:pPr>
            <a:endParaRPr lang="en-US" sz="1500" dirty="0">
              <a:solidFill>
                <a:schemeClr val="accent1"/>
              </a:solidFill>
            </a:endParaRPr>
          </a:p>
          <a:p>
            <a:pPr>
              <a:buSzPct val="120000"/>
              <a:buBlip>
                <a:blip r:embed="rId3"/>
              </a:buBlip>
            </a:pPr>
            <a:r>
              <a:rPr lang="lt-LT" sz="1500" dirty="0">
                <a:solidFill>
                  <a:schemeClr val="accent1"/>
                </a:solidFill>
              </a:rPr>
              <a:t>Užsiprenumeruokite mūsų kampanijos naujienlaiškį</a:t>
            </a:r>
          </a:p>
          <a:p>
            <a:pPr marL="189000" lvl="1" indent="0">
              <a:buSzPct val="120000"/>
              <a:buNone/>
            </a:pPr>
            <a:r>
              <a:rPr lang="lt-LT" sz="1500" b="1" u="sng" dirty="0">
                <a:solidFill>
                  <a:schemeClr val="accent1"/>
                </a:solidFill>
                <a:hlinkClick r:id="rId6"/>
              </a:rPr>
              <a:t>https://healthy-workplaces.osha.europa.eu/</a:t>
            </a:r>
            <a:r>
              <a:rPr lang="es-ES" sz="1500" b="1" u="sng" dirty="0" err="1">
                <a:solidFill>
                  <a:schemeClr val="accent1"/>
                </a:solidFill>
                <a:hlinkClick r:id="rId6"/>
              </a:rPr>
              <a:t>lt</a:t>
            </a:r>
            <a:r>
              <a:rPr lang="lt-LT" sz="1500" b="1" u="sng" dirty="0">
                <a:solidFill>
                  <a:schemeClr val="accent1"/>
                </a:solidFill>
                <a:hlinkClick r:id="rId6"/>
              </a:rPr>
              <a:t>/media-centre/newsletter</a:t>
            </a:r>
            <a:endParaRPr lang="es-ES" sz="1500" b="1" u="sng" dirty="0">
              <a:solidFill>
                <a:schemeClr val="accent1"/>
              </a:solidFill>
            </a:endParaRPr>
          </a:p>
          <a:p>
            <a:pPr marL="189000" lvl="1" indent="0">
              <a:buSzPct val="120000"/>
              <a:buNone/>
            </a:pPr>
            <a:endParaRPr lang="en-US" sz="1500" b="1" dirty="0">
              <a:solidFill>
                <a:schemeClr val="accent1"/>
              </a:solidFill>
            </a:endParaRPr>
          </a:p>
          <a:p>
            <a:pPr>
              <a:buSzPct val="120000"/>
              <a:buBlip>
                <a:blip r:embed="rId3"/>
              </a:buBlip>
            </a:pPr>
            <a:r>
              <a:rPr lang="lt-LT" sz="1500" dirty="0">
                <a:solidFill>
                  <a:schemeClr val="accent1"/>
                </a:solidFill>
              </a:rPr>
              <a:t>Gaukite naujausią informaciją apie veiklą ir renginius per socialinę žiniasklaidą</a:t>
            </a:r>
          </a:p>
          <a:p>
            <a:pPr marL="0" indent="0">
              <a:buSzPct val="120000"/>
              <a:buNone/>
            </a:pPr>
            <a:endParaRPr lang="en-US" sz="1500" dirty="0">
              <a:solidFill>
                <a:schemeClr val="accent1"/>
              </a:solidFill>
            </a:endParaRPr>
          </a:p>
          <a:p>
            <a:pPr marL="0" indent="0">
              <a:buSzPct val="120000"/>
              <a:buNone/>
            </a:pPr>
            <a:endParaRPr lang="en-US" sz="1500" dirty="0">
              <a:solidFill>
                <a:schemeClr val="accent1"/>
              </a:solidFill>
            </a:endParaRPr>
          </a:p>
          <a:p>
            <a:pPr>
              <a:buSzPct val="120000"/>
              <a:buBlip>
                <a:blip r:embed="rId3"/>
              </a:buBlip>
            </a:pPr>
            <a:r>
              <a:rPr lang="lt-LT" sz="1500" dirty="0">
                <a:solidFill>
                  <a:schemeClr val="accent1"/>
                </a:solidFill>
              </a:rPr>
              <a:t>Daugiau apie renginius savo šalyje teiraukitės nacionalinio ryšių punkto:</a:t>
            </a:r>
          </a:p>
          <a:p>
            <a:pPr marL="189000" lvl="1" indent="0">
              <a:buSzPct val="120000"/>
              <a:buNone/>
            </a:pPr>
            <a:r>
              <a:rPr lang="lt-LT" sz="1500" b="1" u="sng" dirty="0">
                <a:solidFill>
                  <a:schemeClr val="accent1"/>
                </a:solidFill>
                <a:hlinkClick r:id="rId7"/>
              </a:rPr>
              <a:t>https://healthy-workplaces.osha.europa.eu/lt/campaign-partners/national-focal-points</a:t>
            </a:r>
            <a:endParaRPr lang="lt-LT" sz="15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159896" y="389643"/>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lt-LT" sz="1200" b="1">
                  <a:solidFill>
                    <a:schemeClr val="accent1"/>
                  </a:solidFill>
                </a:rPr>
                <a:t>2023 m.</a:t>
              </a:r>
            </a:p>
            <a:p>
              <a:pPr algn="ctr"/>
              <a:r>
                <a:rPr lang="lt-LT" b="1">
                  <a:solidFill>
                    <a:schemeClr val="accent1"/>
                  </a:solidFill>
                </a:rPr>
                <a:t>spalis</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lt-LT" sz="1400" b="1">
                  <a:solidFill>
                    <a:srgbClr val="ACC700"/>
                  </a:solidFill>
                </a:rPr>
                <a:t>KAMPANIJOS PRADŽIA</a:t>
              </a:r>
            </a:p>
          </p:txBody>
        </p:sp>
      </p:grpSp>
      <p:sp>
        <p:nvSpPr>
          <p:cNvPr id="4" name="Rectangle 3"/>
          <p:cNvSpPr/>
          <p:nvPr/>
        </p:nvSpPr>
        <p:spPr>
          <a:xfrm>
            <a:off x="2949434" y="2968599"/>
            <a:ext cx="2183611" cy="307777"/>
          </a:xfrm>
          <a:prstGeom prst="rect">
            <a:avLst/>
          </a:prstGeom>
        </p:spPr>
        <p:txBody>
          <a:bodyPr wrap="none">
            <a:spAutoFit/>
          </a:bodyPr>
          <a:lstStyle/>
          <a:p>
            <a:r>
              <a:rPr lang="lt-LT"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609EAE8E-00ED-4BAE-8024-6DF2D3D0FCB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97627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DA71A117-742C-43B4-98B8-10AB8DDFFB2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97627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08CAD7EF-B745-4F8A-A995-5D4AEB2ACAA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97627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860C5479-D5B1-4D79-8741-4E1C0591F86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97627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t-LT" sz="2400"/>
              <a:t>Kokios yra bendros aplinkybės?</a:t>
            </a:r>
          </a:p>
        </p:txBody>
      </p:sp>
      <p:sp>
        <p:nvSpPr>
          <p:cNvPr id="6" name="TextBox 5"/>
          <p:cNvSpPr txBox="1"/>
          <p:nvPr/>
        </p:nvSpPr>
        <p:spPr>
          <a:xfrm>
            <a:off x="450004" y="823780"/>
            <a:ext cx="7034246" cy="164660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lt-LT" sz="1600" b="1" dirty="0">
                <a:solidFill>
                  <a:srgbClr val="003399"/>
                </a:solidFill>
              </a:rPr>
              <a:t>Skaitmeninės technologijos sparčiai keičia mūsų darbo būdus, vietą ir laiką</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lt-LT" sz="1600" b="1" dirty="0">
                <a:solidFill>
                  <a:srgbClr val="003399"/>
                </a:solidFill>
              </a:rPr>
              <a:t>Skaitmeninės technologijos visų sektorių darbuotojams ir darbdaviams suteikia daugiau galimybių, tačiau taip pat kelia iššūkių ir riziką saugos ir sveikatos srityje</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526359" cy="461665"/>
          </a:xfrm>
        </p:spPr>
        <p:txBody>
          <a:bodyPr wrap="square">
            <a:spAutoFit/>
          </a:bodyPr>
          <a:lstStyle/>
          <a:p>
            <a:r>
              <a:rPr lang="lt-LT" sz="2400" dirty="0"/>
              <a:t>Faktai ir skaičiai. Skaitmeninių technologijų naudojimas</a:t>
            </a:r>
          </a:p>
        </p:txBody>
      </p:sp>
      <p:sp>
        <p:nvSpPr>
          <p:cNvPr id="5" name="TextBox 4">
            <a:extLst>
              <a:ext uri="{FF2B5EF4-FFF2-40B4-BE49-F238E27FC236}">
                <a16:creationId xmlns:a16="http://schemas.microsoft.com/office/drawing/2014/main" id="{3C508B51-6793-4B7F-899B-364A2A5D82C4}"/>
              </a:ext>
            </a:extLst>
          </p:cNvPr>
          <p:cNvSpPr txBox="1"/>
          <p:nvPr/>
        </p:nvSpPr>
        <p:spPr>
          <a:xfrm>
            <a:off x="426949" y="814413"/>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lt-LT" sz="1600" b="1" dirty="0">
                <a:solidFill>
                  <a:srgbClr val="ACC700"/>
                </a:solidFill>
              </a:rPr>
              <a:t>EU-OSHA, 2022 m. DSS pulsas:</a:t>
            </a:r>
          </a:p>
          <a:p>
            <a:pPr lvl="1"/>
            <a:r>
              <a:rPr lang="lt-LT" sz="1600" b="1" dirty="0">
                <a:solidFill>
                  <a:schemeClr val="accent1"/>
                </a:solidFill>
              </a:rPr>
              <a:t>ES darbuotojai darbe naudojasi...</a:t>
            </a:r>
          </a:p>
          <a:p>
            <a:pPr marL="800100" lvl="1" indent="-342900">
              <a:buFont typeface="Arial" panose="020B0604020202020204" pitchFamily="34" charset="0"/>
              <a:buChar char="•"/>
            </a:pPr>
            <a:r>
              <a:rPr lang="lt-LT" sz="1600" b="1" dirty="0">
                <a:solidFill>
                  <a:schemeClr val="accent1"/>
                </a:solidFill>
              </a:rPr>
              <a:t>nešiojamaisiais ir planšetiniais kompiuteriais, išmaniaisiais telefonais (73 proc.) </a:t>
            </a:r>
          </a:p>
          <a:p>
            <a:pPr marL="800100" lvl="1" indent="-342900">
              <a:buFont typeface="Arial" panose="020B0604020202020204" pitchFamily="34" charset="0"/>
              <a:buChar char="•"/>
            </a:pPr>
            <a:r>
              <a:rPr lang="lt-LT" sz="1600" b="1" dirty="0">
                <a:solidFill>
                  <a:schemeClr val="accent1"/>
                </a:solidFill>
              </a:rPr>
              <a:t>dėvimaisiais prietaisais (11 proc.)</a:t>
            </a:r>
          </a:p>
          <a:p>
            <a:pPr marL="800100" lvl="1" indent="-342900">
              <a:buFont typeface="Arial" panose="020B0604020202020204" pitchFamily="34" charset="0"/>
              <a:buChar char="•"/>
            </a:pPr>
            <a:r>
              <a:rPr lang="lt-LT" sz="1600" b="1" dirty="0">
                <a:solidFill>
                  <a:schemeClr val="accent1"/>
                </a:solidFill>
              </a:rPr>
              <a:t>mašinomis arba robotais, kuriuose naudojamas dirbtinis intelektas (5 proc.)</a:t>
            </a:r>
          </a:p>
          <a:p>
            <a:pPr marL="800100" lvl="1" indent="-342900">
              <a:buFont typeface="Arial" panose="020B0604020202020204" pitchFamily="34" charset="0"/>
              <a:buChar char="•"/>
            </a:pPr>
            <a:r>
              <a:rPr lang="lt-LT" sz="1600" b="1" dirty="0">
                <a:solidFill>
                  <a:schemeClr val="accent1"/>
                </a:solidFill>
              </a:rPr>
              <a:t>su darbuotoju bendraujančiais robotais (3 proc.)</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lt-LT" sz="1600" b="1" dirty="0">
                <a:solidFill>
                  <a:srgbClr val="ACC700"/>
                </a:solidFill>
              </a:rPr>
              <a:t>EU-OSHA, ESENER 2019 m.</a:t>
            </a:r>
          </a:p>
          <a:p>
            <a:pPr marL="800100" lvl="1" indent="-342900">
              <a:buFont typeface="Arial" panose="020B0604020202020204" pitchFamily="34" charset="0"/>
              <a:buChar char="•"/>
            </a:pPr>
            <a:r>
              <a:rPr lang="lt-LT" sz="1600" b="1" dirty="0">
                <a:solidFill>
                  <a:schemeClr val="accent1"/>
                </a:solidFill>
              </a:rPr>
              <a:t>Daugiau kaip 80 proc. darbo vietų visoje Europoje naudojami asmeniniai, nešiojamieji ir planšetiniai kompiuteriai, išmanieji telefonai ir kiti mobilieji prietaisai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8474923" cy="461665"/>
          </a:xfrm>
        </p:spPr>
        <p:txBody>
          <a:bodyPr wrap="square">
            <a:spAutoFit/>
          </a:bodyPr>
          <a:lstStyle/>
          <a:p>
            <a:r>
              <a:rPr lang="lt-LT" sz="2400" dirty="0"/>
              <a:t>Faktai ir skaičiai. Skaitmeninių technologijų naudojimas</a:t>
            </a:r>
          </a:p>
        </p:txBody>
      </p:sp>
      <p:pic>
        <p:nvPicPr>
          <p:cNvPr id="5" name="Content Placeholder 3"/>
          <p:cNvPicPr>
            <a:picLocks noGrp="1" noChangeAspect="1"/>
          </p:cNvPicPr>
          <p:nvPr>
            <p:ph sz="half" idx="1"/>
          </p:nvPr>
        </p:nvPicPr>
        <p:blipFill rotWithShape="1">
          <a:blip r:embed="rId3"/>
          <a:srcRect l="28026" t="29331" r="7265" b="3055"/>
          <a:stretch/>
        </p:blipFill>
        <p:spPr>
          <a:xfrm>
            <a:off x="3482788" y="2007997"/>
            <a:ext cx="4892810"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26949" y="814635"/>
            <a:ext cx="7653766" cy="1361911"/>
          </a:xfrm>
          <a:prstGeom prst="rect">
            <a:avLst/>
          </a:prstGeom>
          <a:noFill/>
        </p:spPr>
        <p:txBody>
          <a:bodyPr wrap="square" rtlCol="0">
            <a:spAutoFit/>
          </a:bodyPr>
          <a:lstStyle/>
          <a:p>
            <a:pPr lvl="0" defTabSz="257175">
              <a:spcBef>
                <a:spcPts val="338"/>
              </a:spcBef>
              <a:buClr>
                <a:srgbClr val="003399"/>
              </a:buClr>
            </a:pPr>
            <a:r>
              <a:rPr lang="lt-LT" sz="1600" b="1" dirty="0">
                <a:solidFill>
                  <a:srgbClr val="ACC700"/>
                </a:solidFill>
              </a:rPr>
              <a:t>EU-OSHA, 2022 m. DSS pulsas</a:t>
            </a:r>
          </a:p>
          <a:p>
            <a:pPr lvl="0" defTabSz="257175">
              <a:spcBef>
                <a:spcPts val="338"/>
              </a:spcBef>
              <a:buClr>
                <a:srgbClr val="003399"/>
              </a:buClr>
            </a:pPr>
            <a:r>
              <a:rPr lang="lt-LT"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Ar, jūsų žiniomis, organizacijoje, kurioje dirbate, naudojamasi skaitmeniniais prietaisais, pavyzdžiui, planšetiniais kompiuteriais, išmaniaisiais telefonais, kompiuteriais, nešiojamaisiais kompiuteriais, programėlėmis ar jutikliais tam, kad...?</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lt-LT" sz="900" dirty="0"/>
              <a:t>Jums būtų automatiškai paskirstytos užduotys, darbo laikas arba pamainos</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lt-LT" sz="900" dirty="0"/>
              <a:t>Jūsų veiklos rezultatus įvertintų trečiosios šalys (pvz., klientai)</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rtlCol="0">
            <a:spAutoFit/>
          </a:bodyPr>
          <a:lstStyle/>
          <a:p>
            <a:r>
              <a:rPr lang="lt-LT" sz="900" dirty="0"/>
              <a:t>Būtų prižiūrimas ar stebimas jūsų paties darbas ir elgesys</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lt-LT" sz="900" dirty="0"/>
              <a:t>Jūsų darbo aplinkoje būtų stebimas triukšmas, cheminės medžiagos, dulkės, dujos ir pan.</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lt-LT" sz="900" dirty="0"/>
              <a:t>Būtų stebimas jūsų širdies ritmas, kraujospūdis, laikysena ir pan.</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lt-LT" sz="900" b="1">
                <a:solidFill>
                  <a:srgbClr val="003399"/>
                </a:solidFill>
              </a:rPr>
              <a:t>Taip</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lt-LT" sz="900" b="1">
                <a:solidFill>
                  <a:srgbClr val="F6A400"/>
                </a:solidFill>
              </a:rPr>
              <a:t>Ne</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lt-LT" sz="900" b="1">
                <a:solidFill>
                  <a:srgbClr val="B1B3B4"/>
                </a:solidFill>
              </a:rPr>
              <a:t>Nežinau</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76999"/>
          </a:xfrm>
          <a:prstGeom prst="rect">
            <a:avLst/>
          </a:prstGeom>
          <a:noFill/>
        </p:spPr>
        <p:txBody>
          <a:bodyPr wrap="square">
            <a:spAutoFit/>
          </a:bodyPr>
          <a:lstStyle/>
          <a:p>
            <a:r>
              <a:rPr lang="lt-LT" sz="1200" b="0" i="0" dirty="0">
                <a:solidFill>
                  <a:srgbClr val="ACC700"/>
                </a:solidFill>
                <a:effectLst/>
                <a:latin typeface="Corbel" panose="020B0503020204020204" pitchFamily="34" charset="0"/>
              </a:rPr>
              <a:t>Pagrindas: visi respondentai, ES 27 (n=25 683)</a:t>
            </a:r>
            <a:r>
              <a:rPr lang="lt-LT" sz="1200" dirty="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65399" cy="461665"/>
          </a:xfrm>
        </p:spPr>
        <p:txBody>
          <a:bodyPr wrap="square">
            <a:spAutoFit/>
          </a:bodyPr>
          <a:lstStyle/>
          <a:p>
            <a:r>
              <a:rPr lang="lt-LT" sz="2400" dirty="0"/>
              <a:t>Faktai ir skaičiai. Skaitmeninių technologijų naudojimas</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26652" y="817579"/>
            <a:ext cx="7653766" cy="869469"/>
          </a:xfrm>
          <a:prstGeom prst="rect">
            <a:avLst/>
          </a:prstGeom>
          <a:noFill/>
        </p:spPr>
        <p:txBody>
          <a:bodyPr wrap="square" rtlCol="0">
            <a:spAutoFit/>
          </a:bodyPr>
          <a:lstStyle/>
          <a:p>
            <a:pPr lvl="0" defTabSz="257175">
              <a:spcBef>
                <a:spcPts val="338"/>
              </a:spcBef>
              <a:buClr>
                <a:srgbClr val="003399"/>
              </a:buClr>
            </a:pPr>
            <a:r>
              <a:rPr lang="lt-LT" sz="1600" b="1" dirty="0">
                <a:solidFill>
                  <a:srgbClr val="ACC700"/>
                </a:solidFill>
              </a:rPr>
              <a:t>EU-OSHA, 2022 m. DSS pulsas</a:t>
            </a:r>
          </a:p>
          <a:p>
            <a:pPr lvl="0" defTabSz="257175">
              <a:spcBef>
                <a:spcPts val="338"/>
              </a:spcBef>
              <a:buClr>
                <a:srgbClr val="003399"/>
              </a:buClr>
            </a:pPr>
            <a:r>
              <a:rPr lang="lt-LT"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Ar sutinkate, kad jūsų darbo vietoje naudojamos skaitmeninės technologijos...?</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lt-LT" sz="900" b="1">
                <a:solidFill>
                  <a:srgbClr val="003399"/>
                </a:solidFill>
              </a:rPr>
              <a:t>Taip</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lt-LT" sz="900" b="1">
                <a:solidFill>
                  <a:srgbClr val="F6A400"/>
                </a:solidFill>
              </a:rPr>
              <a:t>Ne</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lt-LT" sz="900" b="1">
                <a:solidFill>
                  <a:srgbClr val="B1B3B4"/>
                </a:solidFill>
              </a:rPr>
              <a:t>Nežinau</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lt-LT" sz="900"/>
              <a:t>Lemia jūsų darbo greitį arba tempą</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lt-LT" sz="900" dirty="0"/>
              <a:t>Lemia jums dirbti vieniems</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230832"/>
          </a:xfrm>
          <a:prstGeom prst="rect">
            <a:avLst/>
          </a:prstGeom>
          <a:noFill/>
        </p:spPr>
        <p:txBody>
          <a:bodyPr wrap="square" rtlCol="0">
            <a:spAutoFit/>
          </a:bodyPr>
          <a:lstStyle/>
          <a:p>
            <a:r>
              <a:rPr lang="lt-LT" sz="900" dirty="0"/>
              <a:t>Sustiprina jūsų stebėjimą darbe</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lt-LT" sz="900" dirty="0"/>
              <a:t>Didina jūsų darbo krūvį</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369332"/>
          </a:xfrm>
          <a:prstGeom prst="rect">
            <a:avLst/>
          </a:prstGeom>
          <a:noFill/>
        </p:spPr>
        <p:txBody>
          <a:bodyPr wrap="square" rtlCol="0">
            <a:spAutoFit/>
          </a:bodyPr>
          <a:lstStyle/>
          <a:p>
            <a:r>
              <a:rPr lang="lt-LT" sz="900" dirty="0"/>
              <a:t>Sumažina jūsų savarankiškumą darbe</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472941"/>
            <a:ext cx="3038812" cy="276999"/>
          </a:xfrm>
          <a:prstGeom prst="rect">
            <a:avLst/>
          </a:prstGeom>
          <a:noFill/>
        </p:spPr>
        <p:txBody>
          <a:bodyPr wrap="square">
            <a:spAutoFit/>
          </a:bodyPr>
          <a:lstStyle/>
          <a:p>
            <a:r>
              <a:rPr lang="lt-LT" sz="1200" dirty="0">
                <a:solidFill>
                  <a:srgbClr val="ACC700"/>
                </a:solidFill>
                <a:latin typeface="Corbel" panose="020B0503020204020204" pitchFamily="34" charset="0"/>
              </a:rPr>
              <a:t>Pagrindas</a:t>
            </a:r>
            <a:r>
              <a:rPr lang="lt-LT" sz="1200" b="0" i="0" dirty="0">
                <a:solidFill>
                  <a:srgbClr val="ACC700"/>
                </a:solidFill>
                <a:effectLst/>
                <a:latin typeface="Corbel" panose="020B0503020204020204" pitchFamily="34" charset="0"/>
              </a:rPr>
              <a:t>: visi respondentai, ES 27 (n=25 683)</a:t>
            </a:r>
            <a:r>
              <a:rPr lang="lt-LT"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t-LT" sz="2400" dirty="0"/>
              <a:t>Faktai ir skaičiai. Nuotolinis darbas iš namų</a:t>
            </a:r>
          </a:p>
        </p:txBody>
      </p:sp>
      <p:sp>
        <p:nvSpPr>
          <p:cNvPr id="5" name="TextBox 4">
            <a:extLst>
              <a:ext uri="{FF2B5EF4-FFF2-40B4-BE49-F238E27FC236}">
                <a16:creationId xmlns:a16="http://schemas.microsoft.com/office/drawing/2014/main" id="{B8654F7D-FE3F-4E66-ADCC-E6D31662FD2C}"/>
              </a:ext>
            </a:extLst>
          </p:cNvPr>
          <p:cNvSpPr txBox="1"/>
          <p:nvPr/>
        </p:nvSpPr>
        <p:spPr>
          <a:xfrm>
            <a:off x="426949" y="815673"/>
            <a:ext cx="7933280" cy="3577903"/>
          </a:xfrm>
          <a:prstGeom prst="rect">
            <a:avLst/>
          </a:prstGeom>
          <a:noFill/>
        </p:spPr>
        <p:txBody>
          <a:bodyPr wrap="square" rtlCol="0">
            <a:spAutoFit/>
          </a:bodyPr>
          <a:lstStyle/>
          <a:p>
            <a:r>
              <a:rPr lang="lt-LT" sz="1600" b="1" dirty="0">
                <a:solidFill>
                  <a:srgbClr val="ACC700"/>
                </a:solidFill>
              </a:rPr>
              <a:t>EU-OSHA, 2022 m. DSS pulsas</a:t>
            </a:r>
          </a:p>
          <a:p>
            <a:pPr marL="342900" indent="-342900">
              <a:buFont typeface="Arial" panose="020B0604020202020204" pitchFamily="34" charset="0"/>
              <a:buChar char="•"/>
            </a:pPr>
            <a:r>
              <a:rPr lang="lt-LT" sz="1600" b="1" dirty="0">
                <a:solidFill>
                  <a:schemeClr val="accent1"/>
                </a:solidFill>
              </a:rPr>
              <a:t>2022 m. 17 proc. darbuotojų daugiausia dirbo iš namų </a:t>
            </a:r>
          </a:p>
          <a:p>
            <a:pPr marL="342900" indent="-342900">
              <a:buFont typeface="Arial" panose="020B0604020202020204" pitchFamily="34" charset="0"/>
              <a:buChar char="•"/>
            </a:pPr>
            <a:r>
              <a:rPr lang="lt-LT" sz="1600" b="1" dirty="0">
                <a:solidFill>
                  <a:schemeClr val="accent1"/>
                </a:solidFill>
              </a:rPr>
              <a:t>90 proc. jų naudojosi nešiojamaisiais, planšetiniais kompiuteriais, išmaniaisiais telefonais </a:t>
            </a:r>
          </a:p>
          <a:p>
            <a:pPr marL="342900" indent="-342900">
              <a:buFont typeface="Arial" panose="020B0604020202020204" pitchFamily="34" charset="0"/>
              <a:buChar char="•"/>
            </a:pPr>
            <a:r>
              <a:rPr lang="lt-LT" sz="1600" b="1" dirty="0">
                <a:solidFill>
                  <a:schemeClr val="accent1"/>
                </a:solidFill>
              </a:rPr>
              <a:t>Palyginti su visais darbuotojais, nuotoliniu būdu iš namų dirbantys darbuotojai rečiau nurodo apie savarankiškumo a</a:t>
            </a:r>
            <a:r>
              <a:rPr lang="pt-BR" sz="1600" b="1" dirty="0">
                <a:solidFill>
                  <a:schemeClr val="accent1"/>
                </a:solidFill>
              </a:rPr>
              <a:t>r įtakos darbo tempui ar darbo procesams trūkumą </a:t>
            </a:r>
            <a:r>
              <a:rPr lang="lt-LT" sz="1600" b="1" dirty="0">
                <a:solidFill>
                  <a:schemeClr val="accent1"/>
                </a:solidFill>
              </a:rPr>
              <a:t>(14,4 proc.)</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lt-LT" sz="1600" b="1" dirty="0">
                <a:solidFill>
                  <a:srgbClr val="ACC700"/>
                </a:solidFill>
              </a:rPr>
              <a:t>EU-OSHA, ESENER 2019 m.</a:t>
            </a:r>
          </a:p>
          <a:p>
            <a:pPr marL="342900" indent="-342900">
              <a:buFont typeface="Arial" panose="020B0604020202020204" pitchFamily="34" charset="0"/>
              <a:buChar char="•"/>
            </a:pPr>
            <a:r>
              <a:rPr lang="lt-LT" sz="1600" b="1" dirty="0">
                <a:solidFill>
                  <a:schemeClr val="accent1"/>
                </a:solidFill>
              </a:rPr>
              <a:t>2019 m. 12 proc. ES darboviečių leido darbuotojams dirbti iš namų naudojant skaitmenines technologijas</a:t>
            </a:r>
          </a:p>
          <a:p>
            <a:pPr marL="342900" indent="-342900">
              <a:buFont typeface="Arial" panose="020B0604020202020204" pitchFamily="34" charset="0"/>
              <a:buChar char="•"/>
            </a:pPr>
            <a:r>
              <a:rPr lang="lt-LT" sz="1600" b="1" dirty="0">
                <a:solidFill>
                  <a:schemeClr val="accent1"/>
                </a:solidFill>
              </a:rPr>
              <a:t>75 proc. ES darboviečių reguliariai atlieka rizikos vertinimą, tačiau tik 31 proc. tokių darboviečių, kuriose leidžiama dirbti iš namų nuotoliniu būdu, į rizikos vertinimą įtraukia darbą iš namų</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t-LT" sz="2400" dirty="0"/>
              <a:t>Faktai ir skaičiai. Psichosocialinė rizika</a:t>
            </a:r>
          </a:p>
        </p:txBody>
      </p:sp>
      <p:sp>
        <p:nvSpPr>
          <p:cNvPr id="4" name="TextBox 3"/>
          <p:cNvSpPr txBox="1"/>
          <p:nvPr/>
        </p:nvSpPr>
        <p:spPr>
          <a:xfrm>
            <a:off x="426949" y="816096"/>
            <a:ext cx="6768752" cy="2292935"/>
          </a:xfrm>
          <a:prstGeom prst="rect">
            <a:avLst/>
          </a:prstGeom>
          <a:noFill/>
        </p:spPr>
        <p:txBody>
          <a:bodyPr wrap="square" rtlCol="0">
            <a:spAutoFit/>
          </a:bodyPr>
          <a:lstStyle/>
          <a:p>
            <a:pPr lvl="0" defTabSz="257175">
              <a:spcBef>
                <a:spcPts val="338"/>
              </a:spcBef>
              <a:buClr>
                <a:srgbClr val="003399"/>
              </a:buClr>
            </a:pPr>
            <a:r>
              <a:rPr lang="lt-LT" sz="1600" b="1" dirty="0">
                <a:solidFill>
                  <a:srgbClr val="ACC700"/>
                </a:solidFill>
              </a:rPr>
              <a:t>EU-OSHA, ESENER 2019 m.</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lt-LT" sz="1600" b="1" dirty="0">
                <a:solidFill>
                  <a:srgbClr val="003399"/>
                </a:solidFill>
                <a:latin typeface="Arial" panose="020B0604020202020204" pitchFamily="34" charset="0"/>
                <a:ea typeface="SimSun" panose="02010600030101010101" pitchFamily="2" charset="-122"/>
                <a:cs typeface="Arial" panose="020B0604020202020204" pitchFamily="34" charset="0"/>
              </a:rPr>
              <a:t>Dažniausiai su skaitmeninėmis technologijomis siejami psichosocialinės rizikos veiksniai: </a:t>
            </a:r>
          </a:p>
          <a:p>
            <a:pPr marL="342900" lvl="0" indent="-342900" defTabSz="257175">
              <a:spcBef>
                <a:spcPts val="338"/>
              </a:spcBef>
              <a:buClr>
                <a:srgbClr val="003399"/>
              </a:buClr>
              <a:buFont typeface="Arial" panose="020B0604020202020204" pitchFamily="34" charset="0"/>
              <a:buChar char="•"/>
            </a:pPr>
            <a:r>
              <a:rPr lang="lt-LT" sz="1600" b="1" dirty="0">
                <a:solidFill>
                  <a:srgbClr val="003399"/>
                </a:solidFill>
              </a:rPr>
              <a:t>laiko stoka</a:t>
            </a:r>
          </a:p>
          <a:p>
            <a:pPr marL="342900" lvl="0" indent="-342900" defTabSz="257175">
              <a:spcBef>
                <a:spcPts val="338"/>
              </a:spcBef>
              <a:buClr>
                <a:srgbClr val="003399"/>
              </a:buClr>
              <a:buFont typeface="Arial" panose="020B0604020202020204" pitchFamily="34" charset="0"/>
              <a:buChar char="•"/>
            </a:pPr>
            <a:r>
              <a:rPr lang="lt-LT" sz="1600" b="1" dirty="0">
                <a:solidFill>
                  <a:srgbClr val="003399"/>
                </a:solidFill>
              </a:rPr>
              <a:t>ilgos arba nereguliarios darbo valandos</a:t>
            </a:r>
          </a:p>
          <a:p>
            <a:pPr marL="342900" lvl="0" indent="-342900" defTabSz="257175">
              <a:spcBef>
                <a:spcPts val="338"/>
              </a:spcBef>
              <a:buClr>
                <a:srgbClr val="003399"/>
              </a:buClr>
              <a:buFont typeface="Arial" panose="020B0604020202020204" pitchFamily="34" charset="0"/>
              <a:buChar char="•"/>
            </a:pPr>
            <a:r>
              <a:rPr lang="lt-LT" sz="1600" b="1" dirty="0">
                <a:solidFill>
                  <a:srgbClr val="003399"/>
                </a:solidFill>
              </a:rPr>
              <a:t>menkas bendravimas ar bendradarbiavimas</a:t>
            </a:r>
          </a:p>
          <a:p>
            <a:pPr marL="342900" lvl="0" indent="-342900" defTabSz="257175">
              <a:spcBef>
                <a:spcPts val="338"/>
              </a:spcBef>
              <a:buClr>
                <a:srgbClr val="003399"/>
              </a:buClr>
              <a:buFont typeface="Arial" panose="020B0604020202020204" pitchFamily="34" charset="0"/>
              <a:buChar char="•"/>
            </a:pPr>
            <a:r>
              <a:rPr lang="lt-LT" sz="1600" b="1" dirty="0">
                <a:solidFill>
                  <a:srgbClr val="003399"/>
                </a:solidFill>
              </a:rPr>
              <a:t>neužtikrintumas dėl darbo</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123721726"/>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26947" y="811528"/>
            <a:ext cx="8145203" cy="507831"/>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lt-LT" sz="1600" dirty="0">
                <a:solidFill>
                  <a:srgbClr val="ACC700"/>
                </a:solidFill>
              </a:rPr>
              <a:t>EU-OSHA, ESENER 2019 m.</a:t>
            </a:r>
          </a:p>
          <a:p>
            <a:pPr>
              <a:spcBef>
                <a:spcPts val="0"/>
              </a:spcBef>
            </a:pPr>
            <a:r>
              <a:rPr lang="lt-LT" sz="1100" dirty="0">
                <a:latin typeface="Arial" panose="020B0604020202020204" pitchFamily="34" charset="0"/>
                <a:ea typeface="SimSun" panose="02010600030101010101" pitchFamily="2" charset="-122"/>
                <a:cs typeface="Times New Roman" panose="02020603050405020304" pitchFamily="18" charset="0"/>
              </a:rPr>
              <a:t>Darbovietės, pranešančios apie psichosocialinę riziką, susijusią su skaitmeninėmis technologijomis, ES 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857665647"/>
              </p:ext>
            </p:extLst>
          </p:nvPr>
        </p:nvGraphicFramePr>
        <p:xfrm>
          <a:off x="710263" y="1293017"/>
          <a:ext cx="3055492" cy="3300414"/>
        </p:xfrm>
        <a:graphic>
          <a:graphicData uri="http://schemas.openxmlformats.org/drawingml/2006/table">
            <a:tbl>
              <a:tblPr>
                <a:tableStyleId>{5C22544A-7EE6-4342-B048-85BDC9FD1C3A}</a:tableStyleId>
              </a:tblPr>
              <a:tblGrid>
                <a:gridCol w="2355556">
                  <a:extLst>
                    <a:ext uri="{9D8B030D-6E8A-4147-A177-3AD203B41FA5}">
                      <a16:colId xmlns:a16="http://schemas.microsoft.com/office/drawing/2014/main" val="2964977439"/>
                    </a:ext>
                  </a:extLst>
                </a:gridCol>
                <a:gridCol w="699936">
                  <a:extLst>
                    <a:ext uri="{9D8B030D-6E8A-4147-A177-3AD203B41FA5}">
                      <a16:colId xmlns:a16="http://schemas.microsoft.com/office/drawing/2014/main" val="1382755800"/>
                    </a:ext>
                  </a:extLst>
                </a:gridCol>
              </a:tblGrid>
              <a:tr h="338504">
                <a:tc rowSpan="2">
                  <a:txBody>
                    <a:bodyPr/>
                    <a:lstStyle/>
                    <a:p>
                      <a:pPr algn="l" fontAlgn="ctr"/>
                      <a:r>
                        <a:rPr lang="lt-LT" sz="900" b="1" u="none" strike="noStrike" dirty="0">
                          <a:effectLst/>
                        </a:rPr>
                        <a:t>Asmeniniai kompiuteriai pastoviose darbo vietose</a:t>
                      </a:r>
                    </a:p>
                  </a:txBody>
                  <a:tcPr marL="9525" marR="9525" marT="9525" marB="0" anchor="ctr"/>
                </a:tc>
                <a:tc>
                  <a:txBody>
                    <a:bodyPr/>
                    <a:lstStyle/>
                    <a:p>
                      <a:pPr algn="ctr" fontAlgn="ctr"/>
                      <a:r>
                        <a:rPr lang="lt-LT" sz="900" u="none" strike="noStrike">
                          <a:effectLst/>
                        </a:rPr>
                        <a:t>Nenaudojami</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lt-LT" sz="900" u="none" strike="noStrike">
                          <a:effectLst/>
                        </a:rPr>
                        <a:t>Naudojami</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lt-LT" sz="900" b="1" u="none" strike="noStrike">
                          <a:effectLst/>
                        </a:rPr>
                        <a:t>Nešiojamieji, planšetiniai kompiuteriai, išmanieji telefonai ar kiti mobilieji kompiuteriniai įrenginiai</a:t>
                      </a:r>
                    </a:p>
                  </a:txBody>
                  <a:tcPr marL="9525" marR="9525" marT="9525" marB="0" anchor="ctr"/>
                </a:tc>
                <a:tc>
                  <a:txBody>
                    <a:bodyPr/>
                    <a:lstStyle/>
                    <a:p>
                      <a:pPr algn="ctr" fontAlgn="ctr"/>
                      <a:r>
                        <a:rPr lang="lt-LT" sz="900" u="none" strike="noStrike">
                          <a:effectLst/>
                        </a:rPr>
                        <a:t>Nenaudojami</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lt-LT" sz="900" u="none" strike="noStrike" dirty="0">
                          <a:effectLst/>
                        </a:rPr>
                        <a:t>Naudojami</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lt-LT" sz="900" b="1" u="none" strike="noStrike">
                          <a:effectLst/>
                        </a:rPr>
                        <a:t>Su darbuotojais bendraujantys robotai</a:t>
                      </a:r>
                    </a:p>
                  </a:txBody>
                  <a:tcPr marL="9525" marR="9525" marT="9525" marB="0" anchor="ctr"/>
                </a:tc>
                <a:tc>
                  <a:txBody>
                    <a:bodyPr/>
                    <a:lstStyle/>
                    <a:p>
                      <a:pPr algn="ctr" fontAlgn="ctr"/>
                      <a:r>
                        <a:rPr lang="lt-LT" sz="900" u="none" strike="noStrike">
                          <a:effectLst/>
                        </a:rPr>
                        <a:t>Nenaudojami</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lt-LT" sz="900" u="none" strike="noStrike">
                          <a:effectLst/>
                        </a:rPr>
                        <a:t>Naudojami</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lt-LT" sz="900" b="1" u="none" strike="noStrike">
                          <a:effectLst/>
                        </a:rPr>
                        <a:t>Mašinos, sistemos ar kompiuteriai, nustatantys darbo turinį arba tempą</a:t>
                      </a:r>
                    </a:p>
                  </a:txBody>
                  <a:tcPr marL="9525" marR="9525" marT="9525" marB="0" anchor="ctr"/>
                </a:tc>
                <a:tc>
                  <a:txBody>
                    <a:bodyPr/>
                    <a:lstStyle/>
                    <a:p>
                      <a:pPr algn="ctr" fontAlgn="ctr"/>
                      <a:r>
                        <a:rPr lang="lt-LT" sz="900" u="none" strike="noStrike">
                          <a:effectLst/>
                        </a:rPr>
                        <a:t>Nenaudojami</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lt-LT" sz="900" u="none" strike="noStrike">
                          <a:effectLst/>
                        </a:rPr>
                        <a:t>Naudojami</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lt-LT" sz="900" b="1" u="none" strike="noStrike" dirty="0">
                          <a:effectLst/>
                        </a:rPr>
                        <a:t>Mašinos, sistemos ar kompiuteriai darbuotojų veiklos rezultatams stebėti</a:t>
                      </a:r>
                    </a:p>
                  </a:txBody>
                  <a:tcPr marL="9525" marR="9525" marT="9525" marB="0" anchor="ctr"/>
                </a:tc>
                <a:tc>
                  <a:txBody>
                    <a:bodyPr/>
                    <a:lstStyle/>
                    <a:p>
                      <a:pPr algn="ctr" fontAlgn="ctr"/>
                      <a:r>
                        <a:rPr lang="lt-LT" sz="900" u="none" strike="noStrike">
                          <a:effectLst/>
                        </a:rPr>
                        <a:t>Nenaudojami</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lt-LT" sz="900" u="none" strike="noStrike">
                          <a:effectLst/>
                        </a:rPr>
                        <a:t>Naudojami</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lt-LT" sz="900" b="1" u="none" strike="noStrike" dirty="0">
                          <a:effectLst/>
                        </a:rPr>
                        <a:t>Dėvimieji prietaisai</a:t>
                      </a:r>
                    </a:p>
                  </a:txBody>
                  <a:tcPr marL="9525" marR="9525" marT="9525" marB="0" anchor="ctr"/>
                </a:tc>
                <a:tc>
                  <a:txBody>
                    <a:bodyPr/>
                    <a:lstStyle/>
                    <a:p>
                      <a:pPr algn="ctr" fontAlgn="ctr"/>
                      <a:r>
                        <a:rPr lang="lt-LT" sz="900" u="none" strike="noStrike">
                          <a:effectLst/>
                        </a:rPr>
                        <a:t>Nenaudojami</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lt-LT" sz="900" u="none" strike="noStrike" dirty="0">
                          <a:effectLst/>
                        </a:rPr>
                        <a:t>Naudojami</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296223" y="4776908"/>
            <a:ext cx="830003" cy="138499"/>
          </a:xfrm>
          <a:prstGeom prst="rect">
            <a:avLst/>
          </a:prstGeom>
          <a:solidFill>
            <a:schemeClr val="bg1"/>
          </a:solidFill>
        </p:spPr>
        <p:txBody>
          <a:bodyPr wrap="square" lIns="0" tIns="0" rIns="0" bIns="0" rtlCol="0">
            <a:spAutoFit/>
          </a:bodyPr>
          <a:lstStyle/>
          <a:p>
            <a:r>
              <a:rPr lang="lt-LT" sz="900" dirty="0"/>
              <a:t>Laiko stoka</a:t>
            </a:r>
          </a:p>
        </p:txBody>
      </p:sp>
      <p:sp>
        <p:nvSpPr>
          <p:cNvPr id="7" name="TextBox 6">
            <a:extLst>
              <a:ext uri="{FF2B5EF4-FFF2-40B4-BE49-F238E27FC236}">
                <a16:creationId xmlns:a16="http://schemas.microsoft.com/office/drawing/2014/main" id="{C9C4A418-4168-4158-B67A-B081EDF20166}"/>
              </a:ext>
            </a:extLst>
          </p:cNvPr>
          <p:cNvSpPr txBox="1"/>
          <p:nvPr/>
        </p:nvSpPr>
        <p:spPr>
          <a:xfrm>
            <a:off x="3236413" y="4776907"/>
            <a:ext cx="1852371" cy="138499"/>
          </a:xfrm>
          <a:prstGeom prst="rect">
            <a:avLst/>
          </a:prstGeom>
          <a:solidFill>
            <a:schemeClr val="bg1"/>
          </a:solidFill>
        </p:spPr>
        <p:txBody>
          <a:bodyPr wrap="square" lIns="0" tIns="0" rIns="0" bIns="0" rtlCol="0">
            <a:spAutoFit/>
          </a:bodyPr>
          <a:lstStyle/>
          <a:p>
            <a:r>
              <a:rPr lang="lt-LT" sz="900" dirty="0"/>
              <a:t>Menkas bendravimas arba bendradarbiavimas</a:t>
            </a:r>
          </a:p>
        </p:txBody>
      </p:sp>
      <p:sp>
        <p:nvSpPr>
          <p:cNvPr id="8" name="TextBox 7">
            <a:extLst>
              <a:ext uri="{FF2B5EF4-FFF2-40B4-BE49-F238E27FC236}">
                <a16:creationId xmlns:a16="http://schemas.microsoft.com/office/drawing/2014/main" id="{4E40D5DE-DAC9-4A64-8265-91B3C8231474}"/>
              </a:ext>
            </a:extLst>
          </p:cNvPr>
          <p:cNvSpPr txBox="1"/>
          <p:nvPr/>
        </p:nvSpPr>
        <p:spPr>
          <a:xfrm>
            <a:off x="6158694" y="4767020"/>
            <a:ext cx="1852371" cy="138499"/>
          </a:xfrm>
          <a:prstGeom prst="rect">
            <a:avLst/>
          </a:prstGeom>
          <a:solidFill>
            <a:schemeClr val="bg1"/>
          </a:solidFill>
        </p:spPr>
        <p:txBody>
          <a:bodyPr wrap="square" lIns="0" tIns="0" rIns="0" bIns="0" rtlCol="0">
            <a:spAutoFit/>
          </a:bodyPr>
          <a:lstStyle/>
          <a:p>
            <a:r>
              <a:rPr lang="lt-LT" sz="900" dirty="0"/>
              <a:t>Ilgos arba nereguliarios darbo valandos</a:t>
            </a:r>
          </a:p>
        </p:txBody>
      </p:sp>
      <p:sp>
        <p:nvSpPr>
          <p:cNvPr id="9" name="TextBox 8">
            <a:extLst>
              <a:ext uri="{FF2B5EF4-FFF2-40B4-BE49-F238E27FC236}">
                <a16:creationId xmlns:a16="http://schemas.microsoft.com/office/drawing/2014/main" id="{94B0EDBD-4CC5-4E71-832D-43E474CB5CCA}"/>
              </a:ext>
            </a:extLst>
          </p:cNvPr>
          <p:cNvSpPr txBox="1"/>
          <p:nvPr/>
        </p:nvSpPr>
        <p:spPr>
          <a:xfrm>
            <a:off x="5252363" y="4768030"/>
            <a:ext cx="830003" cy="138499"/>
          </a:xfrm>
          <a:prstGeom prst="rect">
            <a:avLst/>
          </a:prstGeom>
          <a:solidFill>
            <a:schemeClr val="bg1"/>
          </a:solidFill>
        </p:spPr>
        <p:txBody>
          <a:bodyPr wrap="square" lIns="0" tIns="0" rIns="0" bIns="0" rtlCol="0">
            <a:spAutoFit/>
          </a:bodyPr>
          <a:lstStyle/>
          <a:p>
            <a:r>
              <a:rPr lang="lt-LT" sz="900" dirty="0"/>
              <a:t>Neužtikrintumas dėl darbo</a:t>
            </a:r>
          </a:p>
        </p:txBody>
      </p:sp>
      <p:sp>
        <p:nvSpPr>
          <p:cNvPr id="10" name="Τίτλος 1">
            <a:extLst>
              <a:ext uri="{FF2B5EF4-FFF2-40B4-BE49-F238E27FC236}">
                <a16:creationId xmlns:a16="http://schemas.microsoft.com/office/drawing/2014/main" id="{BFC09828-8F4F-45F5-A3DF-571FBED9C75F}"/>
              </a:ext>
            </a:extLst>
          </p:cNvPr>
          <p:cNvSpPr>
            <a:spLocks noGrp="1"/>
          </p:cNvSpPr>
          <p:nvPr>
            <p:ph type="title"/>
          </p:nvPr>
        </p:nvSpPr>
        <p:spPr>
          <a:xfrm>
            <a:off x="450001" y="87768"/>
            <a:ext cx="7559873" cy="461665"/>
          </a:xfrm>
        </p:spPr>
        <p:txBody>
          <a:bodyPr>
            <a:spAutoFit/>
          </a:bodyPr>
          <a:lstStyle/>
          <a:p>
            <a:r>
              <a:rPr lang="lt-LT" sz="2400" dirty="0"/>
              <a:t>Faktai ir skaičiai. Psichosocialinė rizika</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19DEDF6EB9C8443AA1E9BF77FC79F68" ma:contentTypeVersion="15" ma:contentTypeDescription="Crear nuevo documento." ma:contentTypeScope="" ma:versionID="49cbd4c6ed63a56cfd3e1fa7166da723">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f9ab420e34d5b99220ac9777663e50a9"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Props1.xml><?xml version="1.0" encoding="utf-8"?>
<ds:datastoreItem xmlns:ds="http://schemas.openxmlformats.org/officeDocument/2006/customXml" ds:itemID="{66E85B99-02FD-437F-9F09-1952675D78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3.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 ds:uri="6976e29a-8670-4f9c-afee-c255a09d55c2"/>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5770</TotalTime>
  <Words>3259</Words>
  <Application>Microsoft Office PowerPoint</Application>
  <PresentationFormat>On-screen Show (16:9)</PresentationFormat>
  <Paragraphs>379</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2023–2025 m. saugių darbo vietų kampanija Darbuotojų sauga ir sveikata skaitmeniniame amžiuje </vt:lpstr>
      <vt:lpstr>PowerPoint Presentation</vt:lpstr>
      <vt:lpstr>Kokios yra bendros aplinkybės?</vt:lpstr>
      <vt:lpstr>Faktai ir skaičiai. Skaitmeninių technologijų naudojimas</vt:lpstr>
      <vt:lpstr>Faktai ir skaičiai. Skaitmeninių technologijų naudojimas</vt:lpstr>
      <vt:lpstr>Faktai ir skaičiai. Skaitmeninių technologijų naudojimas</vt:lpstr>
      <vt:lpstr>Faktai ir skaičiai. Nuotolinis darbas iš namų</vt:lpstr>
      <vt:lpstr>Faktai ir skaičiai. Psichosocialinė rizika</vt:lpstr>
      <vt:lpstr>Faktai ir skaičiai. Psichosocialinė rizika</vt:lpstr>
      <vt:lpstr>PowerPoint Presentation</vt:lpstr>
      <vt:lpstr>Prioritetinės sritys</vt:lpstr>
      <vt:lpstr>Prioritetinės sritys. Darbas skaitmeninėje platformoje</vt:lpstr>
      <vt:lpstr>Prioritetinės sritys. Darbas skaitmeninėje platformoje</vt:lpstr>
      <vt:lpstr>Prioritetinės sritys. Užduočių automatizavimas</vt:lpstr>
      <vt:lpstr>Prioritetinės sritys. Užduočių automatizavimas</vt:lpstr>
      <vt:lpstr>Prioritetinės sritys. Nuotolinis darbas ir mišrus darbas</vt:lpstr>
      <vt:lpstr>Prioritetinės sritys. Nuotolinis ir mišrus darbas</vt:lpstr>
      <vt:lpstr>Prioritetinės sritys. DI grindžiamas darbuotojų valdymas</vt:lpstr>
      <vt:lpstr>Prioritetinės sritys. DI grindžiamas darbuotojų valdymas</vt:lpstr>
      <vt:lpstr>Prioritetinės sritys. Išmaniosios skaitmeninės sistemos</vt:lpstr>
      <vt:lpstr>Prioritetinės sritys. Išmaniosios skaitmeninės sistemos</vt:lpstr>
      <vt:lpstr>Rizikos prevencija</vt:lpstr>
      <vt:lpstr>EU-OSHA ir kampanijos partneriai</vt:lpstr>
      <vt:lpstr>Kampanijos ištekliai</vt:lpstr>
      <vt:lpstr>Kaip dalyvauti?</vt:lpstr>
      <vt:lpstr>Svarbūs ne tik bitai ir baitai, prisijunkite!</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144</cp:revision>
  <cp:lastPrinted>2019-10-04T15:07:06Z</cp:lastPrinted>
  <dcterms:created xsi:type="dcterms:W3CDTF">2015-10-14T15:05:30Z</dcterms:created>
  <dcterms:modified xsi:type="dcterms:W3CDTF">2023-07-21T11:15:41Z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y fmtid="{D5CDD505-2E9C-101B-9397-08002B2CF9AE}" pid="3" name="MediaServiceImageTags">
    <vt:lpwstr/>
  </property>
</Properties>
</file>