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7" r:id="rId4"/>
  </p:sldMasterIdLst>
  <p:notesMasterIdLst>
    <p:notesMasterId r:id="rId31"/>
  </p:notesMasterIdLst>
  <p:handoutMasterIdLst>
    <p:handoutMasterId r:id="rId32"/>
  </p:handoutMasterIdLst>
  <p:sldIdLst>
    <p:sldId id="330" r:id="rId5"/>
    <p:sldId id="293" r:id="rId6"/>
    <p:sldId id="304" r:id="rId7"/>
    <p:sldId id="323" r:id="rId8"/>
    <p:sldId id="265" r:id="rId9"/>
    <p:sldId id="321" r:id="rId10"/>
    <p:sldId id="324" r:id="rId11"/>
    <p:sldId id="318" r:id="rId12"/>
    <p:sldId id="325" r:id="rId13"/>
    <p:sldId id="297" r:id="rId14"/>
    <p:sldId id="302" r:id="rId15"/>
    <p:sldId id="322" r:id="rId16"/>
    <p:sldId id="312" r:id="rId17"/>
    <p:sldId id="326" r:id="rId18"/>
    <p:sldId id="314" r:id="rId19"/>
    <p:sldId id="327" r:id="rId20"/>
    <p:sldId id="308" r:id="rId21"/>
    <p:sldId id="328" r:id="rId22"/>
    <p:sldId id="316" r:id="rId23"/>
    <p:sldId id="329" r:id="rId24"/>
    <p:sldId id="310" r:id="rId25"/>
    <p:sldId id="275" r:id="rId26"/>
    <p:sldId id="258" r:id="rId27"/>
    <p:sldId id="299" r:id="rId28"/>
    <p:sldId id="300" r:id="rId29"/>
    <p:sldId id="267" r:id="rId30"/>
  </p:sldIdLst>
  <p:sldSz cx="9144000" cy="5143500" type="screen16x9"/>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8" userDrawn="1">
          <p15:clr>
            <a:srgbClr val="A4A3A4"/>
          </p15:clr>
        </p15:guide>
        <p15:guide id="2" pos="5193" userDrawn="1">
          <p15:clr>
            <a:srgbClr val="A4A3A4"/>
          </p15:clr>
        </p15:guide>
        <p15:guide id="3" pos="340" userDrawn="1">
          <p15:clr>
            <a:srgbClr val="A4A3A4"/>
          </p15:clr>
        </p15:guide>
        <p15:guide id="4" orient="horz" pos="57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4A710-5839-6FF8-28B9-1AC30E9627CA}" name="EU-OSHA" initials="MaC" userId="EU-OSHA" providerId="None"/>
  <p188:author id="{DABE6657-BD1E-D9FC-934B-683867F03CFE}" name="Laura MRČELA" initials="LM" userId="S::mrcela@osha.europa.eu::544a201c-d8e8-40ab-a33f-4e1fff986620" providerId="AD"/>
  <p188:author id="{E3AF8B5E-6464-7A57-D579-2ADE157D5A95}" name="Heike KLEMPA" initials="HK" userId="S::klempa@osha.europa.eu::61c18091-9ed8-47f8-8b2a-a5900ab75e2c" providerId="AD"/>
  <p188:author id="{6FACAED9-E0EB-8C13-CB74-ED4007A6C8FE}" name="Andrew Smith" initials="AS" userId="Andrew Smith" providerId="None"/>
  <p188:author id="{FA41AADB-5E2C-52F3-E82B-3E9D258CC945}" name="Birgit" initials="BM" userId="Birg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DT" initials="CDT" lastIdx="23" clrIdx="6">
    <p:extLst>
      <p:ext uri="{19B8F6BF-5375-455C-9EA6-DF929625EA0E}">
        <p15:presenceInfo xmlns:p15="http://schemas.microsoft.com/office/powerpoint/2012/main" userId="CD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C700"/>
    <a:srgbClr val="E64715"/>
    <a:srgbClr val="B1B3B4"/>
    <a:srgbClr val="F6A400"/>
    <a:srgbClr val="003399"/>
    <a:srgbClr val="D4502A"/>
    <a:srgbClr val="89C14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82" autoAdjust="0"/>
  </p:normalViewPr>
  <p:slideViewPr>
    <p:cSldViewPr snapToGrid="0">
      <p:cViewPr varScale="1">
        <p:scale>
          <a:sx n="131" d="100"/>
          <a:sy n="131" d="100"/>
        </p:scale>
        <p:origin x="966" y="120"/>
      </p:cViewPr>
      <p:guideLst>
        <p:guide orient="horz" pos="2748"/>
        <p:guide pos="5193"/>
        <p:guide pos="340"/>
        <p:guide orient="horz" pos="577"/>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COMMONPROJECTS\Operational%20activities\4.7%20Awareness%20raising%20&amp;%20Comm%202017\Publications\1329-HWC%202023-2025%20General%20Power%20Point\Manuscript\Workplaces%20by%20type%20of%20digital%20technology%20PP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303716786567767"/>
          <c:y val="6.887642218132034E-2"/>
          <c:w val="0.68226429143792156"/>
          <c:h val="0.83536338858233461"/>
        </c:manualLayout>
      </c:layout>
      <c:barChart>
        <c:barDir val="bar"/>
        <c:grouping val="stacked"/>
        <c:varyColors val="0"/>
        <c:ser>
          <c:idx val="1"/>
          <c:order val="0"/>
          <c:tx>
            <c:strRef>
              <c:f>Sheet2!$C$2</c:f>
              <c:strCache>
                <c:ptCount val="1"/>
                <c:pt idx="0">
                  <c:v>Time pressure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Sheet2!$D$3:$D$14</c:f>
              <c:numCache>
                <c:formatCode>General</c:formatCode>
                <c:ptCount val="12"/>
                <c:pt idx="0">
                  <c:v>14.9</c:v>
                </c:pt>
                <c:pt idx="1">
                  <c:v>18.3</c:v>
                </c:pt>
                <c:pt idx="2">
                  <c:v>12.4</c:v>
                </c:pt>
                <c:pt idx="3">
                  <c:v>19.5</c:v>
                </c:pt>
                <c:pt idx="4">
                  <c:v>17.600000000000001</c:v>
                </c:pt>
                <c:pt idx="5">
                  <c:v>22.6</c:v>
                </c:pt>
                <c:pt idx="6" formatCode="0.0">
                  <c:v>17</c:v>
                </c:pt>
                <c:pt idx="7" formatCode="0.0">
                  <c:v>24</c:v>
                </c:pt>
                <c:pt idx="8">
                  <c:v>17.100000000000001</c:v>
                </c:pt>
                <c:pt idx="9">
                  <c:v>26.2</c:v>
                </c:pt>
                <c:pt idx="10">
                  <c:v>17.600000000000001</c:v>
                </c:pt>
                <c:pt idx="11">
                  <c:v>22.4</c:v>
                </c:pt>
              </c:numCache>
            </c:numRef>
          </c:val>
          <c:extLst>
            <c:ext xmlns:c16="http://schemas.microsoft.com/office/drawing/2014/chart" uri="{C3380CC4-5D6E-409C-BE32-E72D297353CC}">
              <c16:uniqueId val="{00000000-A2E2-4E08-9863-1BE44122A24C}"/>
            </c:ext>
          </c:extLst>
        </c:ser>
        <c:ser>
          <c:idx val="0"/>
          <c:order val="1"/>
          <c:tx>
            <c:strRef>
              <c:f>Sheet2!$D$2</c:f>
              <c:strCache>
                <c:ptCount val="1"/>
                <c:pt idx="0">
                  <c:v>Poor communication or cooperation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Sheet2!$C$3:$C$14</c:f>
              <c:numCache>
                <c:formatCode>General</c:formatCode>
                <c:ptCount val="12"/>
                <c:pt idx="0">
                  <c:v>38.200000000000003</c:v>
                </c:pt>
                <c:pt idx="1">
                  <c:v>45.9</c:v>
                </c:pt>
                <c:pt idx="2">
                  <c:v>33.1</c:v>
                </c:pt>
                <c:pt idx="3">
                  <c:v>48.5</c:v>
                </c:pt>
                <c:pt idx="4">
                  <c:v>44.7</c:v>
                </c:pt>
                <c:pt idx="5">
                  <c:v>50.8</c:v>
                </c:pt>
                <c:pt idx="6">
                  <c:v>43.6</c:v>
                </c:pt>
                <c:pt idx="7">
                  <c:v>54.5</c:v>
                </c:pt>
                <c:pt idx="8">
                  <c:v>43.8</c:v>
                </c:pt>
                <c:pt idx="9">
                  <c:v>57.1</c:v>
                </c:pt>
                <c:pt idx="10">
                  <c:v>44.2</c:v>
                </c:pt>
                <c:pt idx="11">
                  <c:v>57.8</c:v>
                </c:pt>
              </c:numCache>
            </c:numRef>
          </c:val>
          <c:extLst>
            <c:ext xmlns:c16="http://schemas.microsoft.com/office/drawing/2014/chart" uri="{C3380CC4-5D6E-409C-BE32-E72D297353CC}">
              <c16:uniqueId val="{00000001-A2E2-4E08-9863-1BE44122A24C}"/>
            </c:ext>
          </c:extLst>
        </c:ser>
        <c:ser>
          <c:idx val="2"/>
          <c:order val="2"/>
          <c:tx>
            <c:strRef>
              <c:f>Sheet2!$E$2</c:f>
              <c:strCache>
                <c:ptCount val="1"/>
                <c:pt idx="0">
                  <c:v>Job insecurity</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Sheet2!$E$3:$E$14</c:f>
              <c:numCache>
                <c:formatCode>General</c:formatCode>
                <c:ptCount val="12"/>
                <c:pt idx="0">
                  <c:v>9.9</c:v>
                </c:pt>
                <c:pt idx="1">
                  <c:v>11.2</c:v>
                </c:pt>
                <c:pt idx="2">
                  <c:v>8.1</c:v>
                </c:pt>
                <c:pt idx="3">
                  <c:v>11.9</c:v>
                </c:pt>
                <c:pt idx="4">
                  <c:v>10.8</c:v>
                </c:pt>
                <c:pt idx="5" formatCode="0.0">
                  <c:v>16</c:v>
                </c:pt>
                <c:pt idx="6">
                  <c:v>10.4</c:v>
                </c:pt>
                <c:pt idx="7">
                  <c:v>15.4</c:v>
                </c:pt>
                <c:pt idx="8">
                  <c:v>10.3</c:v>
                </c:pt>
                <c:pt idx="9">
                  <c:v>18.899999999999999</c:v>
                </c:pt>
                <c:pt idx="10">
                  <c:v>10.9</c:v>
                </c:pt>
                <c:pt idx="11">
                  <c:v>12.2</c:v>
                </c:pt>
              </c:numCache>
            </c:numRef>
          </c:val>
          <c:extLst>
            <c:ext xmlns:c16="http://schemas.microsoft.com/office/drawing/2014/chart" uri="{C3380CC4-5D6E-409C-BE32-E72D297353CC}">
              <c16:uniqueId val="{00000002-A2E2-4E08-9863-1BE44122A24C}"/>
            </c:ext>
          </c:extLst>
        </c:ser>
        <c:ser>
          <c:idx val="3"/>
          <c:order val="3"/>
          <c:tx>
            <c:strRef>
              <c:f>Sheet2!$F$2</c:f>
              <c:strCache>
                <c:ptCount val="1"/>
                <c:pt idx="0">
                  <c:v>Long or irregular working hours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5400000"/>
              </a:lightRig>
            </a:scene3d>
            <a:sp3d>
              <a:bevelT w="25400" h="38100"/>
            </a:sp3d>
          </c:spPr>
          <c:invertIfNegative val="0"/>
          <c:dLbls>
            <c:spPr>
              <a:solidFill>
                <a:sysClr val="window" lastClr="FFFFFF"/>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Sheet2!$A$3:$B$14</c:f>
              <c:multiLvlStrCache>
                <c:ptCount val="12"/>
                <c:lvl>
                  <c:pt idx="0">
                    <c:v>Not present</c:v>
                  </c:pt>
                  <c:pt idx="1">
                    <c:v>Present</c:v>
                  </c:pt>
                  <c:pt idx="2">
                    <c:v>Not present</c:v>
                  </c:pt>
                  <c:pt idx="3">
                    <c:v>Present</c:v>
                  </c:pt>
                  <c:pt idx="4">
                    <c:v>Not present</c:v>
                  </c:pt>
                  <c:pt idx="5">
                    <c:v>Present</c:v>
                  </c:pt>
                  <c:pt idx="6">
                    <c:v>Not present</c:v>
                  </c:pt>
                  <c:pt idx="7">
                    <c:v>Present</c:v>
                  </c:pt>
                  <c:pt idx="8">
                    <c:v>Not present</c:v>
                  </c:pt>
                  <c:pt idx="9">
                    <c:v>Present</c:v>
                  </c:pt>
                  <c:pt idx="10">
                    <c:v>Not present</c:v>
                  </c:pt>
                  <c:pt idx="11">
                    <c:v>Present</c:v>
                  </c:pt>
                </c:lvl>
                <c:lvl>
                  <c:pt idx="0">
                    <c:v>Personal computers at fixed workplaces</c:v>
                  </c:pt>
                  <c:pt idx="2">
                    <c:v>Laptops, tablets, smartphones etc.</c:v>
                  </c:pt>
                  <c:pt idx="4">
                    <c:v>Robots interacting with workers</c:v>
                  </c:pt>
                  <c:pt idx="6">
                    <c:v>Machines, systems or computers to determine the content or pace of work</c:v>
                  </c:pt>
                  <c:pt idx="8">
                    <c:v>Machines, systems or computers monitoring workers’ performance</c:v>
                  </c:pt>
                  <c:pt idx="10">
                    <c:v>Wearable devices</c:v>
                  </c:pt>
                </c:lvl>
              </c:multiLvlStrCache>
            </c:multiLvlStrRef>
          </c:cat>
          <c:val>
            <c:numRef>
              <c:f>Sheet2!$F$3:$F$14</c:f>
              <c:numCache>
                <c:formatCode>0.0</c:formatCode>
                <c:ptCount val="12"/>
                <c:pt idx="0" formatCode="General">
                  <c:v>24.2</c:v>
                </c:pt>
                <c:pt idx="1">
                  <c:v>21</c:v>
                </c:pt>
                <c:pt idx="2" formatCode="General">
                  <c:v>16.600000000000001</c:v>
                </c:pt>
                <c:pt idx="3">
                  <c:v>23</c:v>
                </c:pt>
                <c:pt idx="4" formatCode="General">
                  <c:v>21.2</c:v>
                </c:pt>
                <c:pt idx="5" formatCode="General">
                  <c:v>27.9</c:v>
                </c:pt>
                <c:pt idx="6" formatCode="General">
                  <c:v>20.8</c:v>
                </c:pt>
                <c:pt idx="7" formatCode="General">
                  <c:v>26.1</c:v>
                </c:pt>
                <c:pt idx="8" formatCode="General">
                  <c:v>20.9</c:v>
                </c:pt>
                <c:pt idx="9" formatCode="General">
                  <c:v>28.2</c:v>
                </c:pt>
                <c:pt idx="10">
                  <c:v>21</c:v>
                </c:pt>
                <c:pt idx="11" formatCode="General">
                  <c:v>31.2</c:v>
                </c:pt>
              </c:numCache>
            </c:numRef>
          </c:val>
          <c:extLst>
            <c:ext xmlns:c16="http://schemas.microsoft.com/office/drawing/2014/chart" uri="{C3380CC4-5D6E-409C-BE32-E72D297353CC}">
              <c16:uniqueId val="{00000003-A2E2-4E08-9863-1BE44122A24C}"/>
            </c:ext>
          </c:extLst>
        </c:ser>
        <c:dLbls>
          <c:dLblPos val="ctr"/>
          <c:showLegendKey val="0"/>
          <c:showVal val="1"/>
          <c:showCatName val="0"/>
          <c:showSerName val="0"/>
          <c:showPercent val="0"/>
          <c:showBubbleSize val="0"/>
        </c:dLbls>
        <c:gapWidth val="150"/>
        <c:overlap val="100"/>
        <c:axId val="513260304"/>
        <c:axId val="513257024"/>
      </c:barChart>
      <c:catAx>
        <c:axId val="513260304"/>
        <c:scaling>
          <c:orientation val="maxMin"/>
        </c:scaling>
        <c:delete val="1"/>
        <c:axPos val="l"/>
        <c:numFmt formatCode="General" sourceLinked="1"/>
        <c:majorTickMark val="none"/>
        <c:minorTickMark val="none"/>
        <c:tickLblPos val="nextTo"/>
        <c:crossAx val="513257024"/>
        <c:crosses val="autoZero"/>
        <c:auto val="1"/>
        <c:lblAlgn val="ctr"/>
        <c:lblOffset val="100"/>
        <c:noMultiLvlLbl val="0"/>
      </c:catAx>
      <c:valAx>
        <c:axId val="513257024"/>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13260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2"/>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8773"/>
          </a:xfrm>
          <a:prstGeom prst="rect">
            <a:avLst/>
          </a:prstGeom>
        </p:spPr>
        <p:txBody>
          <a:bodyPr vert="horz" lIns="91440" tIns="45720" rIns="91440" bIns="45720" rtlCol="0"/>
          <a:lstStyle>
            <a:lvl1pPr algn="r">
              <a:defRPr sz="1200"/>
            </a:lvl1pPr>
          </a:lstStyle>
          <a:p>
            <a:fld id="{73845E80-C07C-45A0-B320-188AF677015B}" type="datetimeFigureOut">
              <a:rPr lang="en-GB" smtClean="0"/>
              <a:t>21/07/2023</a:t>
            </a:fld>
            <a:endParaRPr lang="en-GB"/>
          </a:p>
        </p:txBody>
      </p:sp>
      <p:sp>
        <p:nvSpPr>
          <p:cNvPr id="4" name="Footer Placeholder 3"/>
          <p:cNvSpPr>
            <a:spLocks noGrp="1"/>
          </p:cNvSpPr>
          <p:nvPr>
            <p:ph type="ftr" sz="quarter" idx="2"/>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8772"/>
          </a:xfrm>
          <a:prstGeom prst="rect">
            <a:avLst/>
          </a:prstGeom>
        </p:spPr>
        <p:txBody>
          <a:bodyPr vert="horz" lIns="91440" tIns="45720" rIns="91440" bIns="45720" rtlCol="0" anchor="b"/>
          <a:lstStyle>
            <a:lvl1pPr algn="r">
              <a:defRPr sz="1200"/>
            </a:lvl1pPr>
          </a:lstStyle>
          <a:p>
            <a:fld id="{761233E9-CC45-49D0-A6FA-2D483892257D}" type="slidenum">
              <a:rPr lang="en-GB" smtClean="0"/>
              <a:t>‹#›</a:t>
            </a:fld>
            <a:endParaRPr lang="en-GB"/>
          </a:p>
        </p:txBody>
      </p:sp>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21/07/2023</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en-GB"/>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s://osha.europa.eu/en/safety-and-health-legislation" TargetMode="External"/><Relationship Id="rId3" Type="http://schemas.openxmlformats.org/officeDocument/2006/relationships/hyperlink" Target="https://osha.europa.eu/en/legislation/directives/the-osh-framework-directive/1" TargetMode="External"/><Relationship Id="rId7" Type="http://schemas.openxmlformats.org/officeDocument/2006/relationships/hyperlink" Target="https://osha.europa.eu/en/legislation/directives/19"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osha.europa.eu/en/legislation/directives/6" TargetMode="External"/><Relationship Id="rId5" Type="http://schemas.openxmlformats.org/officeDocument/2006/relationships/hyperlink" Target="https://osha.europa.eu/en/legislation/directives/3" TargetMode="External"/><Relationship Id="rId4" Type="http://schemas.openxmlformats.org/officeDocument/2006/relationships/hyperlink" Target="https://osha.europa.eu/en/legislation/directives/5"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sha.europa.eu/en/facts-and-figures/osh-pulse-occupational-safety-and-health-post-pandemic-workplac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osha.europa.eu/en/publications/home-based-teleworking-and-preventive-occupational-safety-and-health-measures-european-workplaces-evidence-esener-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ha.europa.eu/en/publications/third-european-survey-enterprises-new-and-emerging-risks-esener-3/view"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DD4C7-C698-4A80-B76C-A9FD89019653}" type="slidenum">
              <a:rPr lang="en-GB" smtClean="0"/>
              <a:t>1</a:t>
            </a:fld>
            <a:endParaRPr lang="en-GB"/>
          </a:p>
        </p:txBody>
      </p:sp>
    </p:spTree>
    <p:extLst>
      <p:ext uri="{BB962C8B-B14F-4D97-AF65-F5344CB8AC3E}">
        <p14:creationId xmlns:p14="http://schemas.microsoft.com/office/powerpoint/2010/main" val="3529830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i="1">
                <a:solidFill>
                  <a:schemeClr val="tx1"/>
                </a:solidFill>
                <a:effectLst/>
                <a:latin typeface="+mn-lt"/>
                <a:ea typeface="+mn-ea"/>
                <a:cs typeface="+mn-cs"/>
              </a:rPr>
              <a:t>Herferðin „Farsæl framtíð í vinnuvernd“ skiptist í fimm forgangssvið sem kynnt eru með sérstökum skilaboðum og kynningarpökkum sem dreifast yfir alla tímalengd herferðarinnar. Öll sviðin skoða sérstakt efni í tengslum við vinnuvernd og stafræna væðingu. Fjölbreytt efni, þar á meðal skýrslur, upplýsingablöð, upplýsingamyndir og tilvikarannsóknir </a:t>
            </a:r>
            <a:r>
              <a:rPr lang="is-IS" sz="1200" i="1" baseline="0">
                <a:solidFill>
                  <a:schemeClr val="tx1"/>
                </a:solidFill>
                <a:effectLst/>
                <a:latin typeface="+mn-lt"/>
                <a:ea typeface="+mn-ea"/>
                <a:cs typeface="+mn-cs"/>
              </a:rPr>
              <a:t>er</a:t>
            </a:r>
            <a:r>
              <a:rPr lang="is-IS" sz="1200" i="1">
                <a:solidFill>
                  <a:schemeClr val="tx1"/>
                </a:solidFill>
                <a:effectLst/>
                <a:latin typeface="+mn-lt"/>
                <a:ea typeface="+mn-ea"/>
                <a:cs typeface="+mn-cs"/>
              </a:rPr>
              <a:t> gefið út á þriggja til fjögurra mánaða fresti til að viðhalda skriðþunga herferðarinnar.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kern="1200" noProof="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200" i="1">
                <a:solidFill>
                  <a:schemeClr val="tx1"/>
                </a:solidFill>
                <a:effectLst/>
                <a:latin typeface="+mn-lt"/>
                <a:ea typeface="+mn-ea"/>
                <a:cs typeface="+mn-cs"/>
              </a:rPr>
              <a:t>Annað forgangsverkefni herferðarinnar 2023-25 er að skoða áhrif stafrænnar væðingar á fjölbreytni vinnuafls og á þá starfsmannahópa sem eru viðkvæmir og kynjavíddina. Hún mun einnig leggja áherslu á starfsfólk með sveigjanlega ráðningarsamninga sem hefur ekki fasta starfsstöð, er í samskiptum við eða heimsækir viðskiptavini eða sem vinnur á mismunandi stöðum (t.d. í fjarvinnu, í gegnum vinnuverkvang).</a:t>
            </a:r>
          </a:p>
          <a:p>
            <a:endParaRPr lang="es-ES" sz="1400" b="0" i="1" noProof="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s-IS" sz="1400" b="1"/>
              <a:t>Stafræn</a:t>
            </a:r>
            <a:r>
              <a:rPr lang="is-IS" sz="1400" b="1" baseline="0"/>
              <a:t> verkvangavinna: </a:t>
            </a:r>
            <a:r>
              <a:rPr lang="is-IS" sz="1400">
                <a:solidFill>
                  <a:schemeClr val="tx1"/>
                </a:solidFill>
                <a:effectLst/>
                <a:latin typeface="+mn-lt"/>
                <a:ea typeface="+mn-ea"/>
                <a:cs typeface="+mn-cs"/>
              </a:rPr>
              <a:t>greidd vinna, sem er veitt í gegnum, á eða seld er í gegnum verkvang á netinu</a:t>
            </a:r>
          </a:p>
          <a:p>
            <a:endParaRPr lang="en-US" sz="1400" b="1"/>
          </a:p>
          <a:p>
            <a:r>
              <a:rPr lang="is-IS" sz="1400" b="1" baseline="0"/>
              <a:t>Sjálfvirkni verkefna: </a:t>
            </a:r>
            <a:r>
              <a:rPr lang="is-IS" sz="1400">
                <a:solidFill>
                  <a:schemeClr val="tx1"/>
                </a:solidFill>
                <a:effectLst/>
                <a:latin typeface="+mn-lt"/>
                <a:ea typeface="+mn-ea"/>
                <a:cs typeface="+mn-cs"/>
              </a:rPr>
              <a:t>Gervigreindarkerfum, annaðhvort raunlægum (þjarkar) eða huglægum (snjallforrit) er gert kleift að framkvæma aðgerðir – með vissu sjálfræði – til að framkvæma annaðhvort áþreifanleg eða vitsmunaleg verkefni og ná sérstökum markmiðum</a:t>
            </a:r>
          </a:p>
          <a:p>
            <a:endParaRPr lang="en-US" sz="1400" b="1"/>
          </a:p>
          <a:p>
            <a:r>
              <a:rPr lang="is-IS" sz="1400" b="1"/>
              <a:t>Fjarvinna og blönduð vinna</a:t>
            </a:r>
            <a:r>
              <a:rPr lang="is-IS" sz="1400">
                <a:solidFill>
                  <a:schemeClr val="tx1"/>
                </a:solidFill>
                <a:effectLst/>
                <a:latin typeface="+mn-lt"/>
                <a:ea typeface="+mn-ea"/>
                <a:cs typeface="+mn-cs"/>
              </a:rPr>
              <a:t> er hvers kyns vinnufyrirkomulag sem felur í sér notkun stafrænnar tækni (t.d. einkatölvur, snjallsíma, fartölvur, hugbúnaðarpakka og netið) til að vinna heima hjá sér eða – almennt – fjarri athafnasvæði vinnuveitanda eða á föstum stað. </a:t>
            </a:r>
          </a:p>
          <a:p>
            <a:endParaRPr lang="en-US" sz="1400"/>
          </a:p>
          <a:p>
            <a:r>
              <a:rPr lang="is-IS" sz="1400" b="1" baseline="0"/>
              <a:t>Starfsmannagreind í gegnum gervigreind: </a:t>
            </a:r>
            <a:r>
              <a:rPr lang="is-IS" sz="1400">
                <a:solidFill>
                  <a:schemeClr val="tx1"/>
                </a:solidFill>
                <a:effectLst/>
                <a:latin typeface="+mn-lt"/>
                <a:ea typeface="+mn-ea"/>
                <a:cs typeface="+mn-cs"/>
              </a:rPr>
              <a:t>stjórnunarkerfi og verkfæri sem safna rauntímagögnum um hegðun starfsmanna frá ýmsum aðilum í þeim tilgangi að upplýsa stjórnendur og styðja sjálfvirkar eða hálfsjálfvirkar ákvarðanir sem byggja á reikniritum eða fullkomnari gerðum gervigreindar</a:t>
            </a:r>
          </a:p>
          <a:p>
            <a:endParaRPr lang="en-GB" sz="1400" b="1" noProof="0"/>
          </a:p>
          <a:p>
            <a:r>
              <a:rPr lang="is-IS" sz="1400" b="1"/>
              <a:t>Stafræn snjallkerfi: </a:t>
            </a:r>
            <a:r>
              <a:rPr lang="is-IS" sz="1400">
                <a:solidFill>
                  <a:schemeClr val="tx1"/>
                </a:solidFill>
                <a:effectLst/>
                <a:latin typeface="+mn-lt"/>
                <a:ea typeface="+mn-ea"/>
                <a:cs typeface="+mn-cs"/>
              </a:rPr>
              <a:t>snjallhugbúnaður sem notar gervigreind, færanlegan búnað, þráðlaus háhraðanet ásamt skynjaratækni (t.d.</a:t>
            </a:r>
            <a:r>
              <a:rPr lang="is-IS" sz="1400" baseline="0">
                <a:solidFill>
                  <a:schemeClr val="tx1"/>
                </a:solidFill>
                <a:effectLst/>
                <a:latin typeface="+mn-lt"/>
                <a:ea typeface="+mn-ea"/>
                <a:cs typeface="+mn-cs"/>
              </a:rPr>
              <a:t> íklæðitækjum)</a:t>
            </a:r>
          </a:p>
          <a:p>
            <a:endParaRPr lang="en-US" sz="1400"/>
          </a:p>
          <a:p>
            <a:endParaRPr lang="en-US" sz="1400"/>
          </a:p>
          <a:p>
            <a:endParaRPr lang="en-GB" sz="1400" noProof="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noProof="0">
              <a:solidFill>
                <a:schemeClr val="accent1"/>
              </a:solidFill>
            </a:endParaRPr>
          </a:p>
          <a:p>
            <a:endParaRPr lang="en-GB" sz="1500" b="1" noProof="0">
              <a:solidFill>
                <a:schemeClr val="accent1"/>
              </a:solidFill>
            </a:endParaRPr>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11</a:t>
            </a:fld>
            <a:endParaRPr lang="en-GB"/>
          </a:p>
        </p:txBody>
      </p:sp>
    </p:spTree>
    <p:extLst>
      <p:ext uri="{BB962C8B-B14F-4D97-AF65-F5344CB8AC3E}">
        <p14:creationId xmlns:p14="http://schemas.microsoft.com/office/powerpoint/2010/main" val="72713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12</a:t>
            </a:fld>
            <a:endParaRPr lang="en-GB"/>
          </a:p>
        </p:txBody>
      </p:sp>
    </p:spTree>
    <p:extLst>
      <p:ext uri="{BB962C8B-B14F-4D97-AF65-F5344CB8AC3E}">
        <p14:creationId xmlns:p14="http://schemas.microsoft.com/office/powerpoint/2010/main" val="129739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13</a:t>
            </a:fld>
            <a:endParaRPr lang="en-GB"/>
          </a:p>
        </p:txBody>
      </p:sp>
    </p:spTree>
    <p:extLst>
      <p:ext uri="{BB962C8B-B14F-4D97-AF65-F5344CB8AC3E}">
        <p14:creationId xmlns:p14="http://schemas.microsoft.com/office/powerpoint/2010/main" val="3886156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14</a:t>
            </a:fld>
            <a:endParaRPr lang="en-GB"/>
          </a:p>
        </p:txBody>
      </p:sp>
    </p:spTree>
    <p:extLst>
      <p:ext uri="{BB962C8B-B14F-4D97-AF65-F5344CB8AC3E}">
        <p14:creationId xmlns:p14="http://schemas.microsoft.com/office/powerpoint/2010/main" val="317687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16</a:t>
            </a:fld>
            <a:endParaRPr lang="en-GB"/>
          </a:p>
        </p:txBody>
      </p:sp>
    </p:spTree>
    <p:extLst>
      <p:ext uri="{BB962C8B-B14F-4D97-AF65-F5344CB8AC3E}">
        <p14:creationId xmlns:p14="http://schemas.microsoft.com/office/powerpoint/2010/main" val="2801047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17</a:t>
            </a:fld>
            <a:endParaRPr lang="en-GB"/>
          </a:p>
        </p:txBody>
      </p:sp>
    </p:spTree>
    <p:extLst>
      <p:ext uri="{BB962C8B-B14F-4D97-AF65-F5344CB8AC3E}">
        <p14:creationId xmlns:p14="http://schemas.microsoft.com/office/powerpoint/2010/main" val="180239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18</a:t>
            </a:fld>
            <a:endParaRPr lang="en-GB"/>
          </a:p>
        </p:txBody>
      </p:sp>
    </p:spTree>
    <p:extLst>
      <p:ext uri="{BB962C8B-B14F-4D97-AF65-F5344CB8AC3E}">
        <p14:creationId xmlns:p14="http://schemas.microsoft.com/office/powerpoint/2010/main" val="140712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20</a:t>
            </a:fld>
            <a:endParaRPr lang="en-GB"/>
          </a:p>
        </p:txBody>
      </p:sp>
    </p:spTree>
    <p:extLst>
      <p:ext uri="{BB962C8B-B14F-4D97-AF65-F5344CB8AC3E}">
        <p14:creationId xmlns:p14="http://schemas.microsoft.com/office/powerpoint/2010/main" val="8834408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endParaRPr lang="en-GB"/>
          </a:p>
        </p:txBody>
      </p:sp>
      <p:sp>
        <p:nvSpPr>
          <p:cNvPr id="4" name="Slide Number Placeholder 3"/>
          <p:cNvSpPr>
            <a:spLocks noGrp="1"/>
          </p:cNvSpPr>
          <p:nvPr>
            <p:ph type="sldNum" sz="quarter" idx="10"/>
          </p:nvPr>
        </p:nvSpPr>
        <p:spPr/>
        <p:txBody>
          <a:bodyPr/>
          <a:lstStyle/>
          <a:p>
            <a:fld id="{493DD4C7-C698-4A80-B76C-A9FD89019653}" type="slidenum">
              <a:rPr lang="en-GB" smtClean="0"/>
              <a:t>22</a:t>
            </a:fld>
            <a:endParaRPr lang="en-GB"/>
          </a:p>
        </p:txBody>
      </p:sp>
    </p:spTree>
    <p:extLst>
      <p:ext uri="{BB962C8B-B14F-4D97-AF65-F5344CB8AC3E}">
        <p14:creationId xmlns:p14="http://schemas.microsoft.com/office/powerpoint/2010/main" val="756286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sz="1400">
                <a:solidFill>
                  <a:schemeClr val="accent1"/>
                </a:solidFill>
              </a:rPr>
              <a:t>Herferðin er á vegum EU-OSHA með hjálp samstarfsaðila í yfir 30 löndum, þar á meðal:</a:t>
            </a:r>
          </a:p>
          <a:p>
            <a:pPr marL="742950" lvl="1" indent="-285750">
              <a:buFont typeface="Arial" panose="020B0604020202020204" pitchFamily="34" charset="0"/>
              <a:buChar char="•"/>
            </a:pPr>
            <a:r>
              <a:rPr lang="is-IS" sz="1400"/>
              <a:t>landsskrifstofanna;</a:t>
            </a:r>
          </a:p>
          <a:p>
            <a:pPr marL="742950" lvl="1" indent="-285750">
              <a:buFont typeface="Arial" panose="020B0604020202020204" pitchFamily="34" charset="0"/>
              <a:buChar char="•"/>
            </a:pPr>
            <a:r>
              <a:rPr lang="is-IS" sz="1400"/>
              <a:t>aðila vinnumarkaðarins í Evrópu;</a:t>
            </a:r>
          </a:p>
          <a:p>
            <a:pPr marL="742950" lvl="1" indent="-285750">
              <a:buFont typeface="Arial" panose="020B0604020202020204" pitchFamily="34" charset="0"/>
              <a:buChar char="•"/>
            </a:pPr>
            <a:r>
              <a:rPr lang="is-IS" sz="1400"/>
              <a:t>opinberra samstarfsaðila herferðarinnar;</a:t>
            </a:r>
          </a:p>
          <a:p>
            <a:pPr marL="742950" lvl="1" indent="-285750">
              <a:buFont typeface="Arial" panose="020B0604020202020204" pitchFamily="34" charset="0"/>
              <a:buChar char="•"/>
            </a:pPr>
            <a:r>
              <a:rPr lang="is-IS" sz="1400"/>
              <a:t>samstarfsaðila OSHVET;</a:t>
            </a:r>
          </a:p>
          <a:p>
            <a:pPr marL="742950" lvl="1" indent="-285750">
              <a:buFont typeface="Arial" panose="020B0604020202020204" pitchFamily="34" charset="0"/>
              <a:buChar char="•"/>
            </a:pPr>
            <a:r>
              <a:rPr lang="is-IS" sz="1400"/>
              <a:t>samstarfsaðila í fjölmiðlum;</a:t>
            </a:r>
          </a:p>
          <a:p>
            <a:pPr marL="742950" lvl="1" indent="-285750">
              <a:buFont typeface="Arial" panose="020B0604020202020204" pitchFamily="34" charset="0"/>
              <a:buChar char="•"/>
            </a:pPr>
            <a:r>
              <a:rPr lang="is-IS" sz="1400"/>
              <a:t>fyrirtækjanets Evrópu (EEN);</a:t>
            </a:r>
          </a:p>
          <a:p>
            <a:pPr marL="742950" lvl="1" indent="-285750">
              <a:buFont typeface="Arial" panose="020B0604020202020204" pitchFamily="34" charset="0"/>
              <a:buChar char="•"/>
            </a:pPr>
            <a:r>
              <a:rPr lang="is-IS" sz="1400"/>
              <a:t>stofnana Evrópusambandsins;</a:t>
            </a:r>
          </a:p>
          <a:p>
            <a:pPr marL="742950" lvl="1" indent="-285750">
              <a:buFont typeface="Arial" panose="020B0604020202020204" pitchFamily="34" charset="0"/>
              <a:buChar char="•"/>
            </a:pPr>
            <a:r>
              <a:rPr lang="is-IS" sz="1400"/>
              <a:t>annarra stofnana ESB.</a:t>
            </a:r>
          </a:p>
          <a:p>
            <a:r>
              <a:rPr lang="is-IS" sz="1200">
                <a:solidFill>
                  <a:schemeClr val="accent1"/>
                </a:solidFill>
              </a:rPr>
              <a:t>Samstarfsaðilarnir eru milliliðir á milli EU-OSHA og vinnuafls Evrópu og miðla efni herferðarinnar og úrræðum innanlands. Áhugi og virk þátttaka samstarfsaðila EU-OSHA er drifkraftur herferðarinnar og tryggir að skilaboð hennar heyrist um alla Evrópu og nái eyrum fyrirtækja af öllum stærðum.</a:t>
            </a:r>
          </a:p>
        </p:txBody>
      </p:sp>
      <p:sp>
        <p:nvSpPr>
          <p:cNvPr id="4" name="Slide Number Placeholder 3"/>
          <p:cNvSpPr>
            <a:spLocks noGrp="1"/>
          </p:cNvSpPr>
          <p:nvPr>
            <p:ph type="sldNum" sz="quarter" idx="10"/>
          </p:nvPr>
        </p:nvSpPr>
        <p:spPr/>
        <p:txBody>
          <a:bodyPr/>
          <a:lstStyle/>
          <a:p>
            <a:fld id="{493DD4C7-C698-4A80-B76C-A9FD89019653}" type="slidenum">
              <a:rPr lang="en-GB" smtClean="0"/>
              <a:t>23</a:t>
            </a:fld>
            <a:endParaRPr lang="en-GB"/>
          </a:p>
        </p:txBody>
      </p:sp>
    </p:spTree>
    <p:extLst>
      <p:ext uri="{BB962C8B-B14F-4D97-AF65-F5344CB8AC3E}">
        <p14:creationId xmlns:p14="http://schemas.microsoft.com/office/powerpoint/2010/main" val="4246843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3DD4C7-C698-4A80-B76C-A9FD89019653}" type="slidenum">
              <a:rPr lang="en-GB" smtClean="0"/>
              <a:t>2</a:t>
            </a:fld>
            <a:endParaRPr lang="en-GB"/>
          </a:p>
        </p:txBody>
      </p:sp>
    </p:spTree>
    <p:extLst>
      <p:ext uri="{BB962C8B-B14F-4D97-AF65-F5344CB8AC3E}">
        <p14:creationId xmlns:p14="http://schemas.microsoft.com/office/powerpoint/2010/main" val="262576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a:t>Útgefið efni</a:t>
            </a:r>
          </a:p>
          <a:p>
            <a:r>
              <a:rPr lang="is-IS" b="0"/>
              <a:t>Fjöldi rannsóknarskýrslna, samantekta og upplýsingablaða sem tengjast vinnuvernd og stafrænni væðingu eru í boði og má sækja án endurgjalds. Nota má þetta efni til að taka upplýstar ákvarðanir um forvarnir á vinnustöðum.</a:t>
            </a:r>
          </a:p>
          <a:p>
            <a:endParaRPr lang="en-GB" b="1" dirty="0"/>
          </a:p>
          <a:p>
            <a:r>
              <a:rPr lang="is-IS" b="1"/>
              <a:t>Herferðarefni</a:t>
            </a:r>
          </a:p>
          <a:p>
            <a:r>
              <a:rPr lang="is-IS" b="0"/>
              <a:t>Efni herferðarinnar „Farsæl framtíð í vinnuvernd“ eins og leiðarvísi herferðarinnar og kynningarbæklingur inniheldur útskýringar á því hvernig herferðin virkar og hvernig eigi að taka þátt. Þar má einnig finna útskýringar hvernig nota megi leiðbeiningar herferðarinnar á vinnustöðum.</a:t>
            </a:r>
          </a:p>
          <a:p>
            <a:endParaRPr lang="en-GB" b="1" dirty="0"/>
          </a:p>
          <a:p>
            <a:r>
              <a:rPr lang="is-IS" b="1"/>
              <a:t>Leiðarvísir fyrir kynningarherferðina</a:t>
            </a:r>
          </a:p>
          <a:p>
            <a:r>
              <a:rPr lang="is-IS" b="0"/>
              <a:t>Verkfæra kista herferðarinnar inniheldur þrepaskipta ráðgjöf um hvernig eigi að skipuleggja og halda árangursríka herferð. Í henni má finna dæmi um mismunandi samskiptatól og ráð um hvernig best sé að nota þau.</a:t>
            </a:r>
            <a:r>
              <a:rPr lang="is-IS"/>
              <a:t> </a:t>
            </a:r>
          </a:p>
          <a:p>
            <a:endParaRPr lang="en-GB" b="1" dirty="0">
              <a:ea typeface="Calibri" panose="020F0502020204030204"/>
              <a:cs typeface="Calibri" panose="020F0502020204030204"/>
            </a:endParaRPr>
          </a:p>
          <a:p>
            <a:r>
              <a:rPr lang="is-IS" b="1"/>
              <a:t>Pakki fyrir samfélagsmiðla </a:t>
            </a:r>
          </a:p>
          <a:p>
            <a:r>
              <a:rPr lang="is-IS" b="0"/>
              <a:t>Safn af efni sem tengist herferðinni hefur verið sérstaklega</a:t>
            </a:r>
            <a:r>
              <a:rPr lang="is-IS" b="0" baseline="0"/>
              <a:t> </a:t>
            </a:r>
            <a:r>
              <a:rPr lang="is-IS" b="0"/>
              <a:t>búið til að birta og deila á samfélagsmiðlum. Efnið inniheldur úrval af tilbúnum skilaboðum með meðfylgjandi myndefni og myndskeiðum.</a:t>
            </a:r>
          </a:p>
          <a:p>
            <a:endParaRPr lang="en-GB" b="1" dirty="0"/>
          </a:p>
          <a:p>
            <a:r>
              <a:rPr lang="is-IS" b="1"/>
              <a:t>Napó-myndskeið</a:t>
            </a:r>
          </a:p>
          <a:p>
            <a:r>
              <a:rPr lang="is-IS" b="0"/>
              <a:t>Fjölmörg stutt myndskeið til vitundarvakningar </a:t>
            </a:r>
            <a:r>
              <a:rPr lang="is-IS" sz="1200">
                <a:solidFill>
                  <a:schemeClr val="accent1"/>
                </a:solidFill>
              </a:rPr>
              <a:t>—</a:t>
            </a:r>
            <a:r>
              <a:rPr lang="is-IS" b="0"/>
              <a:t> með teiknimyndahetjunni Napó </a:t>
            </a:r>
            <a:r>
              <a:rPr lang="is-IS" sz="1200">
                <a:solidFill>
                  <a:schemeClr val="accent1"/>
                </a:solidFill>
              </a:rPr>
              <a:t>— </a:t>
            </a:r>
            <a:r>
              <a:rPr lang="is-IS" b="0"/>
              <a:t>hafa verið framleidd um stafræna væðingu vinnustaða. Þau eru frábær leið til að fá fyrirtæki til liðs og upplýsa þau um skilaboð herferðarinnar.</a:t>
            </a:r>
          </a:p>
          <a:p>
            <a:endParaRPr lang="en-GB" b="1" dirty="0"/>
          </a:p>
          <a:p>
            <a:r>
              <a:rPr lang="is-IS" b="1"/>
              <a:t>OSHwiki</a:t>
            </a:r>
          </a:p>
          <a:p>
            <a:r>
              <a:rPr lang="is-IS" b="0"/>
              <a:t>Hluti á OSHwiki hefur verið tileinkaður vinnuvernd og stafrænni væðingu. Hann inniheldur viðeigandi greinar og tengla á frekari upplýsingar um efnið.</a:t>
            </a:r>
          </a:p>
          <a:p>
            <a:endParaRPr lang="en-GB" b="1" dirty="0"/>
          </a:p>
          <a:p>
            <a:r>
              <a:rPr lang="is-IS" b="1"/>
              <a:t>Tilvikarannsóknir</a:t>
            </a:r>
          </a:p>
          <a:p>
            <a:r>
              <a:rPr lang="is-IS" b="0"/>
              <a:t>Auk tilvikarannsókna í gagnagrunninum má þar einnig finna tilvikarannsóknir á stefnum frá löndum ESB og víðar. Þessar tilvikarannsóknir lýsa árangursþáttum og yfirfærsluhæfi stefnumarkandi verkefna úr aðildarlöndunum.</a:t>
            </a:r>
            <a:r>
              <a:rPr lang="is-IS"/>
              <a:t> </a:t>
            </a:r>
          </a:p>
          <a:p>
            <a:endParaRPr lang="en-GB" b="1" dirty="0"/>
          </a:p>
          <a:p>
            <a:r>
              <a:rPr lang="is-IS" b="1"/>
              <a:t>Löggjöf</a:t>
            </a:r>
          </a:p>
          <a:p>
            <a:r>
              <a:rPr lang="is-IS"/>
              <a:t>Vinnuveitandinn ber lagalega ábyrgð á því að tryggja öruggt og heilsusamlegt vinnuumhverfi. Áhættan af stafrænni væðingu vinnustaða fellur undir rammatilskipunina um vinnuvernd (</a:t>
            </a:r>
            <a:r>
              <a:rPr lang="is-IS">
                <a:hlinkClick r:id="rId3"/>
              </a:rPr>
              <a:t>tilskipun 89/391/EBE — rammatilskipun um vinnuvernd</a:t>
            </a:r>
            <a:r>
              <a:rPr lang="is-IS"/>
              <a:t>) en fjallað er um áhættuna af notkun stafrænnar tækni á vinnustöðum í sérhæfðum tilskipunum:</a:t>
            </a:r>
          </a:p>
          <a:p>
            <a:endParaRPr lang="en-GB" b="1" dirty="0">
              <a:solidFill>
                <a:srgbClr val="000000"/>
              </a:solidFill>
              <a:ea typeface="Calibri"/>
              <a:cs typeface="Calibri"/>
            </a:endParaRPr>
          </a:p>
          <a:p>
            <a:pPr marL="742950" lvl="1" indent="-285750">
              <a:buFont typeface="Arial" panose="020B0604020202020204" pitchFamily="34" charset="0"/>
              <a:buChar char="•"/>
            </a:pPr>
            <a:r>
              <a:rPr lang="is-IS" sz="1400">
                <a:solidFill>
                  <a:schemeClr val="tx2"/>
                </a:solidFill>
                <a:hlinkClick r:id="rId4">
                  <a:extLst>
                    <a:ext uri="{A12FA001-AC4F-418D-AE19-62706E023703}">
                      <ahyp:hlinkClr xmlns:ahyp="http://schemas.microsoft.com/office/drawing/2018/hyperlinkcolor" val="tx"/>
                    </a:ext>
                  </a:extLst>
                </a:hlinkClick>
              </a:rPr>
              <a:t>Tilskipun 90/270/EEB — tilskipun um skjábúnað</a:t>
            </a:r>
          </a:p>
          <a:p>
            <a:pPr marL="742950" lvl="1" indent="-285750">
              <a:buFont typeface="Arial" panose="020B0604020202020204" pitchFamily="34" charset="0"/>
              <a:buChar char="•"/>
            </a:pPr>
            <a:r>
              <a:rPr lang="is-IS" sz="1400">
                <a:solidFill>
                  <a:schemeClr val="tx2"/>
                </a:solidFill>
                <a:hlinkClick r:id="rId5"/>
              </a:rPr>
              <a:t>Tilskipun 2009/104/EB — tilskipun um notkun á vinnubúnaði</a:t>
            </a:r>
          </a:p>
          <a:p>
            <a:pPr marL="742950" lvl="1" indent="-285750">
              <a:buFont typeface="Arial" panose="020B0604020202020204" pitchFamily="34" charset="0"/>
              <a:buChar char="•"/>
            </a:pPr>
            <a:r>
              <a:rPr lang="is-IS" sz="1400">
                <a:solidFill>
                  <a:schemeClr val="tx2"/>
                </a:solidFill>
                <a:hlinkClick r:id="rId6"/>
              </a:rPr>
              <a:t>Tilskipun 2006/42/EB — nýja vélartilskipunin</a:t>
            </a:r>
          </a:p>
          <a:p>
            <a:pPr marL="742950" lvl="1" indent="-285750">
              <a:buFont typeface="Arial" panose="020B0604020202020204" pitchFamily="34" charset="0"/>
              <a:buChar char="•"/>
            </a:pPr>
            <a:r>
              <a:rPr lang="is-IS" sz="1400">
                <a:solidFill>
                  <a:schemeClr val="tx2"/>
                </a:solidFill>
                <a:hlinkClick r:id="rId7"/>
              </a:rPr>
              <a:t>Tilskipun 89/654/EBE — kröfur fyrir vinnustaði</a:t>
            </a:r>
          </a:p>
          <a:p>
            <a:pPr marL="742950" lvl="1" indent="-285750">
              <a:buFont typeface="Arial" panose="020B0604020202020204" pitchFamily="34" charset="0"/>
              <a:buChar char="•"/>
            </a:pPr>
            <a:r>
              <a:rPr lang="is-IS" sz="1400">
                <a:solidFill>
                  <a:schemeClr val="tx2"/>
                </a:solidFill>
                <a:hlinkClick r:id="rId6"/>
              </a:rPr>
              <a:t>Tilskipun 2003/88/EB — vinnutími</a:t>
            </a:r>
          </a:p>
          <a:p>
            <a:pPr marL="742950" lvl="1" indent="-285750">
              <a:buFont typeface="Arial" panose="020B0604020202020204" pitchFamily="34" charset="0"/>
              <a:buChar char="•"/>
            </a:pPr>
            <a:r>
              <a:rPr lang="is-IS" sz="1400">
                <a:solidFill>
                  <a:schemeClr val="tx2"/>
                </a:solidFill>
                <a:hlinkClick r:id="rId7"/>
              </a:rPr>
              <a:t>Tilskipun 2002/14/EB — upplýsingar til og samráð við</a:t>
            </a:r>
            <a:r>
              <a:rPr lang="is-IS" sz="1400" baseline="0">
                <a:solidFill>
                  <a:schemeClr val="tx2"/>
                </a:solidFill>
                <a:hlinkClick r:id="rId7"/>
              </a:rPr>
              <a:t> starfsmenn</a:t>
            </a:r>
          </a:p>
          <a:p>
            <a:pPr marL="457200" lvl="1" indent="0">
              <a:buNone/>
            </a:pPr>
            <a:endParaRPr lang="en-GB" sz="1400" dirty="0">
              <a:solidFill>
                <a:schemeClr val="tx2"/>
              </a:solidFill>
            </a:endParaRPr>
          </a:p>
          <a:p>
            <a:r>
              <a:rPr lang="is-IS"/>
              <a:t>Heildaryfirlit yfir viðeigandi vinnuverndarlöggjöf má finna á vefsíðu EU-OSHA (</a:t>
            </a:r>
            <a:r>
              <a:rPr lang="is-IS">
                <a:hlinkClick r:id="rId8"/>
              </a:rPr>
              <a:t>https://osha.europa.eu/en/safety-and-health-legislation</a:t>
            </a:r>
            <a:r>
              <a:rPr lang="is-IS"/>
              <a:t>).</a:t>
            </a:r>
          </a:p>
          <a:p>
            <a:endParaRPr lang="en-US" dirty="0"/>
          </a:p>
          <a:p>
            <a:pPr marL="0" indent="0">
              <a:buNone/>
            </a:pPr>
            <a:r>
              <a:rPr lang="is-IS" b="1"/>
              <a:t>Upplýsingamyndir</a:t>
            </a:r>
          </a:p>
          <a:p>
            <a:pPr algn="just"/>
            <a:r>
              <a:rPr lang="is-IS"/>
              <a:t>Á þessari stafrænu öld geta upplýsingamyndir reynst mjög áhrifaríkar. Þær geta komið flóknum upplýsingum til skila með skýrum hætti, samþjöppuðum og eftirminnilegum, og það er hægt að deila þeim á netinu. </a:t>
            </a:r>
          </a:p>
          <a:p>
            <a:endParaRPr lang="en-US" sz="1400" dirty="0">
              <a:solidFill>
                <a:srgbClr val="5B9BD5"/>
              </a:solidFill>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24</a:t>
            </a:fld>
            <a:endParaRPr lang="en-GB"/>
          </a:p>
        </p:txBody>
      </p:sp>
    </p:spTree>
    <p:extLst>
      <p:ext uri="{BB962C8B-B14F-4D97-AF65-F5344CB8AC3E}">
        <p14:creationId xmlns:p14="http://schemas.microsoft.com/office/powerpoint/2010/main" val="939420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b="1"/>
              <a:t>Evrópuvika</a:t>
            </a:r>
          </a:p>
          <a:p>
            <a:r>
              <a:rPr lang="is-IS"/>
              <a:t>Hin heimsþekkta Evrópuvika vinnuverndar er haldin á hverju ári í október og er hápunktur herferðarinnar. Þú getur tekið þátt í fjölmörgum vitundarvakningarviðburðum, sem haldnir eru í Evrópusambandinu og víðar, eins og samkeppnum, sérstökum kvikmyndasýningarviðburðum, samfélagsmiðlaviðburðum og ráðstefnum.</a:t>
            </a:r>
          </a:p>
          <a:p>
            <a:endParaRPr lang="en-GB" dirty="0"/>
          </a:p>
          <a:p>
            <a:r>
              <a:rPr lang="is-IS" b="1"/>
              <a:t>Samstarf við herferðina</a:t>
            </a:r>
          </a:p>
          <a:p>
            <a:r>
              <a:rPr lang="is-IS"/>
              <a:t>Árangur herferðarinnar byggir á kraftmiklu samstarfi á milli EU-OSHA og helstu hagsmunaaðila. Samevrópskar og alþjóðlegar stofnanir, sem láta sig vinnuvernd varða, geta gerst </a:t>
            </a:r>
            <a:r>
              <a:rPr lang="is-IS" u="sng"/>
              <a:t>opinberir samstarfsaðilar herferðarinnar,</a:t>
            </a:r>
            <a:r>
              <a:rPr lang="is-IS"/>
              <a:t> en við það fá þau:</a:t>
            </a:r>
          </a:p>
          <a:p>
            <a:pPr marL="742950" lvl="1" indent="-285750">
              <a:buFont typeface="Arial,Sans-Serif"/>
              <a:buChar char="•"/>
            </a:pPr>
            <a:r>
              <a:rPr lang="is-IS"/>
              <a:t>kynningu innan ESB og í fjölmiðlum;</a:t>
            </a:r>
          </a:p>
          <a:p>
            <a:pPr marL="742950" lvl="1" indent="-285750">
              <a:buFont typeface="Arial,Sans-Serif"/>
              <a:buChar char="•"/>
            </a:pPr>
            <a:r>
              <a:rPr lang="is-IS"/>
              <a:t>tækifæri til samskipta og miðlunar;</a:t>
            </a:r>
          </a:p>
          <a:p>
            <a:pPr marL="742950" lvl="1" indent="-285750">
              <a:buFont typeface="Arial,Sans-Serif"/>
              <a:buChar char="•"/>
            </a:pPr>
            <a:r>
              <a:rPr lang="is-IS"/>
              <a:t>möguleika á að miðla góðum starfsháttum með öðrum samstarfsaðilum herferðarinnar;</a:t>
            </a:r>
          </a:p>
          <a:p>
            <a:pPr marL="742950" lvl="1" indent="-285750">
              <a:buFont typeface="Arial,Sans-Serif"/>
              <a:buChar char="•"/>
            </a:pPr>
            <a:r>
              <a:rPr lang="is-IS"/>
              <a:t>boð á viðburði Vinnuverndarstofnunar Evrópu;</a:t>
            </a:r>
          </a:p>
          <a:p>
            <a:pPr marL="742950" lvl="1" indent="-285750">
              <a:buFont typeface="Arial,Sans-Serif"/>
              <a:buChar char="•"/>
            </a:pPr>
            <a:r>
              <a:rPr lang="is-IS"/>
              <a:t>móttökugjöf;</a:t>
            </a:r>
          </a:p>
          <a:p>
            <a:pPr marL="742950" lvl="1" indent="-285750">
              <a:buFont typeface="Arial,Sans-Serif"/>
              <a:buChar char="•"/>
            </a:pPr>
            <a:r>
              <a:rPr lang="is-IS"/>
              <a:t>þátttökuskírteini.</a:t>
            </a:r>
          </a:p>
          <a:p>
            <a:pPr lvl="1"/>
            <a:endParaRPr lang="en-GB" dirty="0"/>
          </a:p>
          <a:p>
            <a:r>
              <a:rPr lang="is-IS" b="1"/>
              <a:t>Verðlaun fyrir góða starfshætti</a:t>
            </a:r>
          </a:p>
          <a:p>
            <a:r>
              <a:rPr lang="is-IS"/>
              <a:t>Sem hluti af herferðinni kynna Verðlaunin fyrir góða starfshætti nýstárlegar nálganir að vinnuverndarstjórnun og verðlauna árangursrík og sjálfbær verkefni á sviði stjórnunar á áhættu sem tengist vinnuvernd og stafrænni væðingu. Fyrirtækjum í aðildarríkjum ESB, umsóknarríkjum, væntanlegum umsóknarríkjum og í Fríverslunarsamtökum Evrópu (EFTA) er boðið að senda inn tillögur sem falla undir stjórnun vinnuverndar og stafrænnar væðingar á vinnustöðum. Sigurvegararnir verða tilkynntir á verðlaunaathöfn.</a:t>
            </a:r>
          </a:p>
          <a:p>
            <a:endParaRPr lang="en-GB" dirty="0"/>
          </a:p>
          <a:p>
            <a:r>
              <a:rPr lang="is-IS" b="1"/>
              <a:t>Leiðarvísir fyrir kynningarherferðina </a:t>
            </a:r>
          </a:p>
          <a:p>
            <a:r>
              <a:rPr lang="is-IS"/>
              <a:t>Þú getur notað verkfærakistuna okkar til að hjálpa þér við að halda þína eigin herferð til að auka vitund um áhrif stafrænnar væðingar á vinnuvernd. Verkfærakistan inniheldur þrepaskiptar leiðbeiningar um hvernig eigi að undirbúa og halda herferð og nýta úrræði með sem bestum hætti.</a:t>
            </a:r>
          </a:p>
          <a:p>
            <a:endParaRPr lang="en-GB" dirty="0"/>
          </a:p>
          <a:p>
            <a:r>
              <a:rPr lang="is-IS" b="1"/>
              <a:t>Herferðarefni</a:t>
            </a:r>
          </a:p>
          <a:p>
            <a:r>
              <a:rPr lang="is-IS"/>
              <a:t>Allt sem þú þarft til að kynna og taka þátt í herferðinni „Farsæl framtíð í vinnuvernd“ má finna í herferðarefninu. Margvíslegt efni má sækja án endurgjalds, þar á meðal leiðarvísi herferðarinnar, kynningarbækling og veggspjald ásamt bæklingi Verðlaunanna fyrir góða starfshætti.</a:t>
            </a:r>
          </a:p>
          <a:p>
            <a:endParaRPr lang="en-GB" dirty="0"/>
          </a:p>
          <a:p>
            <a:r>
              <a:rPr lang="is-IS" b="1"/>
              <a:t>Pakki fyrir samfélagsmiðla</a:t>
            </a:r>
          </a:p>
          <a:p>
            <a:r>
              <a:rPr lang="is-IS"/>
              <a:t>Nýttu þér samfélagsmiðlasettið okkar – safn af efni fyrir samfélagsmiðlana þína. Hefðu þátttökuna með því að velja úr tilbúnum skilboðum og myndefni sem þeim tengjast.</a:t>
            </a:r>
          </a:p>
          <a:p>
            <a:endParaRPr lang="en-GB" dirty="0"/>
          </a:p>
          <a:p>
            <a:r>
              <a:rPr lang="is-IS" b="1"/>
              <a:t>Viðburðir</a:t>
            </a:r>
          </a:p>
          <a:p>
            <a:r>
              <a:rPr lang="is-IS"/>
              <a:t>Þú getur skoðað næstu viðburði herferðarinnar „Farsæl framtíð í vinnuvernd“. Hægt er að leita að viðburðum eftir löndum og dagsetningum og getur þú bætt viðburðum við dagatalið þitt svo þú missir ekki af þeim.</a:t>
            </a:r>
          </a:p>
          <a:p>
            <a:endParaRPr lang="en-GB" dirty="0"/>
          </a:p>
          <a:p>
            <a:r>
              <a:rPr lang="is-IS" b="1"/>
              <a:t>Þátttökuviðurkenning </a:t>
            </a:r>
          </a:p>
          <a:p>
            <a:r>
              <a:rPr lang="is-IS"/>
              <a:t>Sem þakklætisvott fyrir þátttöku þína og framlag færðu þátttökuviðurkenningu ef þú stendur fyrir viðburðum eða heldur þína eigin herferð til stuðnings herferðinni Vinnuvernd er allra hagur.</a:t>
            </a:r>
          </a:p>
          <a:p>
            <a:pPr lvl="1"/>
            <a:endParaRPr lang="en-GB" sz="1400" dirty="0">
              <a:solidFill>
                <a:schemeClr val="tx2"/>
              </a:solidFill>
            </a:endParaRPr>
          </a:p>
          <a:p>
            <a:endParaRPr lang="en-GB" dirty="0"/>
          </a:p>
        </p:txBody>
      </p:sp>
      <p:sp>
        <p:nvSpPr>
          <p:cNvPr id="4" name="Slide Number Placeholder 3"/>
          <p:cNvSpPr>
            <a:spLocks noGrp="1"/>
          </p:cNvSpPr>
          <p:nvPr>
            <p:ph type="sldNum" sz="quarter" idx="10"/>
          </p:nvPr>
        </p:nvSpPr>
        <p:spPr/>
        <p:txBody>
          <a:bodyPr/>
          <a:lstStyle/>
          <a:p>
            <a:fld id="{493DD4C7-C698-4A80-B76C-A9FD89019653}" type="slidenum">
              <a:rPr lang="en-GB" smtClean="0"/>
              <a:t>25</a:t>
            </a:fld>
            <a:endParaRPr lang="en-GB"/>
          </a:p>
        </p:txBody>
      </p:sp>
    </p:spTree>
    <p:extLst>
      <p:ext uri="{BB962C8B-B14F-4D97-AF65-F5344CB8AC3E}">
        <p14:creationId xmlns:p14="http://schemas.microsoft.com/office/powerpoint/2010/main" val="185526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 Evrópska vinnuverndarstofnunin, 2023</a:t>
            </a:r>
          </a:p>
          <a:p>
            <a:r>
              <a:rPr lang="is-IS" dirty="0"/>
              <a:t>Afritun er leyfð ef heimildar er getið.</a:t>
            </a:r>
          </a:p>
          <a:p>
            <a:r>
              <a:rPr lang="is-IS" dirty="0"/>
              <a:t>Við alla notkun eða afritun á myndum eða öðru efni sem fellur ekki undir höfundarrétt EU-OSHA skal leita leyfis beint hjá höfundarrétthöfum.</a:t>
            </a:r>
          </a:p>
          <a:p>
            <a:r>
              <a:rPr lang="is-IS" dirty="0"/>
              <a:t>Þýðing á vegum Þýðingarmiðstöðvarinnar (CdT, Lúxemborg) sem byggir á enskum frumtexta.</a:t>
            </a:r>
          </a:p>
          <a:p>
            <a:pPr marL="0" indent="0">
              <a:buNone/>
            </a:pPr>
            <a:endParaRPr lang="fr-FR" dirty="0">
              <a:ea typeface="Calibri"/>
              <a:cs typeface="Calibri"/>
            </a:endParaRPr>
          </a:p>
        </p:txBody>
      </p:sp>
      <p:sp>
        <p:nvSpPr>
          <p:cNvPr id="4" name="Slide Number Placeholder 3"/>
          <p:cNvSpPr>
            <a:spLocks noGrp="1"/>
          </p:cNvSpPr>
          <p:nvPr>
            <p:ph type="sldNum" sz="quarter" idx="10"/>
          </p:nvPr>
        </p:nvSpPr>
        <p:spPr/>
        <p:txBody>
          <a:bodyPr/>
          <a:lstStyle/>
          <a:p>
            <a:fld id="{493DD4C7-C698-4A80-B76C-A9FD89019653}" type="slidenum">
              <a:rPr lang="en-GB" smtClean="0"/>
              <a:t>26</a:t>
            </a:fld>
            <a:endParaRPr lang="en-GB"/>
          </a:p>
        </p:txBody>
      </p:sp>
    </p:spTree>
    <p:extLst>
      <p:ext uri="{BB962C8B-B14F-4D97-AF65-F5344CB8AC3E}">
        <p14:creationId xmlns:p14="http://schemas.microsoft.com/office/powerpoint/2010/main" val="2188103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s-IS"/>
              <a:t>Heimild: EU-OSHA, „Vinnuverndarpúlsinn - vinnuvernd á vinnustöðum eftir heimsfaraldur“, 2022 (</a:t>
            </a:r>
            <a:r>
              <a:rPr lang="is-IS">
                <a:hlinkClick r:id="rId3"/>
              </a:rPr>
              <a:t>https://osha.europa.eu/en/facts-and-figures/osh-pulse-occupational-safety-and-health-post-pandemic-workplaces</a:t>
            </a:r>
            <a:r>
              <a:rPr lang="is-IS"/>
              <a:t>).</a:t>
            </a:r>
          </a:p>
          <a:p>
            <a:pPr>
              <a:defRPr/>
            </a:pPr>
            <a:endParaRPr lang="it-IT" dirty="0"/>
          </a:p>
          <a:p>
            <a:pPr marL="0" marR="0" indent="0" algn="l" defTabSz="914400">
              <a:lnSpc>
                <a:spcPct val="100000"/>
              </a:lnSpc>
              <a:spcBef>
                <a:spcPts val="0"/>
              </a:spcBef>
              <a:spcAft>
                <a:spcPts val="0"/>
              </a:spcAft>
              <a:buClrTx/>
              <a:buSzTx/>
              <a:buFontTx/>
              <a:buNone/>
              <a:tabLst/>
              <a:defRPr/>
            </a:pPr>
            <a:r>
              <a:rPr lang="is-IS"/>
              <a:t>Heimild: </a:t>
            </a:r>
            <a:r>
              <a:rPr lang="is-IS" sz="1200">
                <a:solidFill>
                  <a:schemeClr val="tx1"/>
                </a:solidFill>
                <a:effectLst/>
                <a:latin typeface="+mn-lt"/>
                <a:ea typeface="+mn-ea"/>
                <a:cs typeface="+mn-cs"/>
              </a:rPr>
              <a:t>EU-OSHA, „Þriðja fyrirtækjakönnun Evrópu um nýjar og aðsteðjandi hættur (ESENER 3), 2019. Tiltæk á: </a:t>
            </a:r>
            <a:r>
              <a:rPr lang="is-IS"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pPr marL="0" marR="0" indent="0" algn="l" defTabSz="914400" rtl="0" eaLnBrk="1" fontAlgn="auto" latinLnBrk="0" hangingPunct="1">
              <a:lnSpc>
                <a:spcPct val="100000"/>
              </a:lnSpc>
              <a:spcBef>
                <a:spcPts val="0"/>
              </a:spcBef>
              <a:spcAft>
                <a:spcPts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4</a:t>
            </a:fld>
            <a:endParaRPr lang="en-GB"/>
          </a:p>
        </p:txBody>
      </p:sp>
    </p:spTree>
    <p:extLst>
      <p:ext uri="{BB962C8B-B14F-4D97-AF65-F5344CB8AC3E}">
        <p14:creationId xmlns:p14="http://schemas.microsoft.com/office/powerpoint/2010/main" val="342962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a:t>Heimild: EU-OSHA, „Vinnuverndarpúlsinn - vinnuvernd á vinnustöðum eftir heimsfaraldur“, 2022 (</a:t>
            </a:r>
            <a:r>
              <a:rPr lang="is-IS">
                <a:hlinkClick r:id="rId3"/>
              </a:rPr>
              <a:t>https://osha.europa.eu/en/facts-and-figures/osh-pulse-occupational-safety-and-health-post-pandemic-workplaces</a:t>
            </a:r>
            <a:r>
              <a:rPr lang="is-IS"/>
              <a:t>).</a:t>
            </a:r>
          </a:p>
          <a:p>
            <a:endParaRPr lang="en-GB" dirty="0"/>
          </a:p>
          <a:p>
            <a:r>
              <a:rPr lang="is-IS"/>
              <a:t>EU-OSHA pantaði skýrsluna „Flash Eurobarometer – vinnuverndarpúls“ með það að markmiði að fá innsýn í stöðu vinnuverndar á vinnustöðum eftir heimsfaraldurinn.</a:t>
            </a:r>
          </a:p>
          <a:p>
            <a:r>
              <a:rPr lang="is-IS"/>
              <a:t>Tekin voru viðtöl við yfir 27.000 launþega í apríl og maí 2022 í öllum löndum ESB og á Íslandi og Noregi. Þeir voru spurðir um streituvalda fyrir andlega og líkamlega heilsu þeirra og mikilvægi vinnuverndarráðstafana á vinnustaðnum.</a:t>
            </a:r>
          </a:p>
          <a:p>
            <a:r>
              <a:rPr lang="is-IS"/>
              <a:t>Könnunin spurði einnig um vinnutengda notkun á stafrænni tækni og áhrif hennar á vellíðan launþega.</a:t>
            </a: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493DD4C7-C698-4A80-B76C-A9FD89019653}" type="slidenum">
              <a:rPr lang="en-GB" smtClean="0"/>
              <a:t>5</a:t>
            </a:fld>
            <a:endParaRPr lang="en-GB"/>
          </a:p>
        </p:txBody>
      </p:sp>
    </p:spTree>
    <p:extLst>
      <p:ext uri="{BB962C8B-B14F-4D97-AF65-F5344CB8AC3E}">
        <p14:creationId xmlns:p14="http://schemas.microsoft.com/office/powerpoint/2010/main" val="686925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s-IS"/>
              <a:t>Heimild: EU-OSHA, „OSH Pulse – Occupational safety and health in post-pandemic workplaces“, 2022 (</a:t>
            </a:r>
            <a:r>
              <a:rPr lang="is-IS">
                <a:hlinkClick r:id="rId3"/>
              </a:rPr>
              <a:t>https://osha.europa.eu/en/facts-and-figures/osh-pulse-occupational-safety-and-health-post-pandemic-workplaces</a:t>
            </a:r>
            <a:r>
              <a:rPr lang="is-IS"/>
              <a:t>).</a:t>
            </a:r>
          </a:p>
          <a:p>
            <a:pPr>
              <a:defRPr/>
            </a:pPr>
            <a:endParaRPr lang="en-GB" dirty="0"/>
          </a:p>
          <a:p>
            <a:pPr>
              <a:defRPr/>
            </a:pPr>
            <a:r>
              <a:rPr lang="is-IS"/>
              <a:t>EU-OSHA pantaði skýrsluna „Flash Eurobarometer – OSH Pulse“ með það að markmiði að fá innsýn í stöðu vinnuverndar á vinnustöðum eftir heimsfaraldurinn.</a:t>
            </a:r>
          </a:p>
          <a:p>
            <a:pPr>
              <a:defRPr/>
            </a:pPr>
            <a:r>
              <a:rPr lang="is-IS"/>
              <a:t>Tekin voru viðtöl við yfir 27.000 launþega í apríl og maí 2022 í öllum löndum ESB og á Íslandi og Noregi. Þeir voru spurðir um streituvalda fyrir andlega og líkamlega heilsu þeirra og mikilvægi vinnuverndarráðstafana á vinnustaðnum.</a:t>
            </a:r>
          </a:p>
          <a:p>
            <a:pPr>
              <a:defRPr/>
            </a:pPr>
            <a:r>
              <a:rPr lang="is-IS"/>
              <a:t>Könnunin spurði einnig um vinnutengda notkun á stafrænni tækni og áhrif hennar á vellíðan launþega.</a:t>
            </a:r>
          </a:p>
          <a:p>
            <a:pPr>
              <a:defRPr/>
            </a:pPr>
            <a:endParaRPr lang="en-GB" dirty="0"/>
          </a:p>
          <a:p>
            <a:pPr marL="0" marR="0" indent="0" algn="l" defTabSz="914400">
              <a:lnSpc>
                <a:spcPct val="100000"/>
              </a:lnSpc>
              <a:spcBef>
                <a:spcPts val="0"/>
              </a:spcBef>
              <a:spcAft>
                <a:spcPts val="0"/>
              </a:spcAft>
              <a:buClrTx/>
              <a:buSzTx/>
              <a:buFontTx/>
              <a:buNone/>
              <a:tabLst/>
              <a:defRPr/>
            </a:pPr>
            <a:endParaRPr lang="el-GR"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6</a:t>
            </a:fld>
            <a:endParaRPr lang="en-GB"/>
          </a:p>
        </p:txBody>
      </p:sp>
    </p:spTree>
    <p:extLst>
      <p:ext uri="{BB962C8B-B14F-4D97-AF65-F5344CB8AC3E}">
        <p14:creationId xmlns:p14="http://schemas.microsoft.com/office/powerpoint/2010/main" val="364516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defRPr/>
            </a:pPr>
            <a:r>
              <a:rPr lang="is-IS"/>
              <a:t>Heimild: EU-OSHA, „OSH Pulse – Occupational safety and health in post-pandemic workplaces“, 2022 (</a:t>
            </a:r>
            <a:r>
              <a:rPr lang="is-IS">
                <a:hlinkClick r:id="rId3"/>
              </a:rPr>
              <a:t>https://osha.europa.eu/en/facts-and-figures/osh-pulse-occupational-safety-and-health-post-pandemic-workplaces</a:t>
            </a:r>
            <a:r>
              <a:rPr lang="is-IS"/>
              <a:t>).</a:t>
            </a:r>
          </a:p>
          <a:p>
            <a:pPr>
              <a:defRPr/>
            </a:pPr>
            <a:endParaRPr lang="it-IT" dirty="0"/>
          </a:p>
          <a:p>
            <a:pPr marL="0" marR="0" indent="0" algn="l" defTabSz="914400">
              <a:lnSpc>
                <a:spcPct val="100000"/>
              </a:lnSpc>
              <a:spcBef>
                <a:spcPts val="0"/>
              </a:spcBef>
              <a:spcAft>
                <a:spcPts val="0"/>
              </a:spcAft>
              <a:buClrTx/>
              <a:buSzTx/>
              <a:buFontTx/>
              <a:buNone/>
              <a:tabLst/>
              <a:defRPr/>
            </a:pPr>
            <a:r>
              <a:rPr lang="is-IS"/>
              <a:t>Heimild: </a:t>
            </a:r>
            <a:r>
              <a:rPr lang="is-IS" sz="1200">
                <a:solidFill>
                  <a:schemeClr val="tx1"/>
                </a:solidFill>
                <a:effectLst/>
                <a:latin typeface="+mn-lt"/>
                <a:ea typeface="+mn-ea"/>
                <a:cs typeface="+mn-cs"/>
              </a:rPr>
              <a:t>EU-OSHA, „Þriðja fyrirtækjakönnun Evrópu um nýjar og aðsteðjandi hættur (ESENER 3), 2019. Tiltæk á: </a:t>
            </a:r>
            <a:r>
              <a:rPr lang="is-IS" sz="1200" u="sng">
                <a:solidFill>
                  <a:schemeClr val="tx1"/>
                </a:solidFill>
                <a:effectLst/>
                <a:latin typeface="+mn-lt"/>
                <a:ea typeface="+mn-ea"/>
                <a:cs typeface="+mn-cs"/>
                <a:hlinkClick r:id="rId4"/>
              </a:rPr>
              <a:t>https://osha.europa.eu/en/publications/home-based-teleworking-and-preventive-occupational-safety-and-health-measures-european-workplaces-evidence-esener-3</a:t>
            </a:r>
          </a:p>
          <a:p>
            <a:endParaRPr lang="en-US" dirty="0"/>
          </a:p>
          <a:p>
            <a:endParaRPr lang="en-GB" dirty="0">
              <a:ea typeface="Calibri"/>
              <a:cs typeface="Calibri"/>
            </a:endParaRP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7</a:t>
            </a:fld>
            <a:endParaRPr lang="en-GB"/>
          </a:p>
        </p:txBody>
      </p:sp>
    </p:spTree>
    <p:extLst>
      <p:ext uri="{BB962C8B-B14F-4D97-AF65-F5344CB8AC3E}">
        <p14:creationId xmlns:p14="http://schemas.microsoft.com/office/powerpoint/2010/main" val="199842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s-IS"/>
              <a:t>Heimild: </a:t>
            </a:r>
            <a:r>
              <a:rPr lang="is-IS" sz="1200">
                <a:solidFill>
                  <a:schemeClr val="tx1"/>
                </a:solidFill>
                <a:effectLst/>
                <a:latin typeface="+mn-lt"/>
                <a:ea typeface="+mn-ea"/>
                <a:cs typeface="+mn-cs"/>
              </a:rPr>
              <a:t>EU-OSHA, „Þriðja fyrirtækjakönnun Evrópu um nýjar og aðsteðjandi hættur (ESENER 3), 2019. Tiltæk á: </a:t>
            </a:r>
            <a:r>
              <a:rPr lang="is-IS" sz="1200" u="sng">
                <a:solidFill>
                  <a:schemeClr val="tx1"/>
                </a:solidFill>
                <a:effectLst/>
                <a:latin typeface="+mn-lt"/>
                <a:ea typeface="+mn-ea"/>
                <a:cs typeface="+mn-cs"/>
                <a:hlinkClick r:id="rId3"/>
              </a:rPr>
              <a:t>https://osha.europa.eu/en/publications/third-european-survey-enterprises-new-and-emerging-risks-esener-3/view</a:t>
            </a:r>
          </a:p>
          <a:p>
            <a:endParaRPr lang="el-G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8</a:t>
            </a:fld>
            <a:endParaRPr lang="en-GB"/>
          </a:p>
        </p:txBody>
      </p:sp>
    </p:spTree>
    <p:extLst>
      <p:ext uri="{BB962C8B-B14F-4D97-AF65-F5344CB8AC3E}">
        <p14:creationId xmlns:p14="http://schemas.microsoft.com/office/powerpoint/2010/main" val="3545698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is-IS">
                <a:effectLst/>
              </a:rPr>
              <a:t>Heimild:</a:t>
            </a:r>
            <a:r>
              <a:rPr lang="is-IS"/>
              <a:t> EU-OSHA, „Þriðja fyrirtækjakönnun Evrópu um nýjar og aðsteðjandi hættur (ESENER 3), 2019. Tiltæk á: </a:t>
            </a:r>
            <a:r>
              <a:rPr lang="is-IS" u="sng"/>
              <a:t>https://osha.europa.eu/en/publications/home-based-teleworking-and-preventive-occupational-safety-and-health-measures-european-workplaces-evidence-esener-3</a:t>
            </a:r>
          </a:p>
          <a:p>
            <a:endParaRPr lang="en-US" dirty="0"/>
          </a:p>
          <a:p>
            <a:r>
              <a:rPr lang="is-IS">
                <a:latin typeface="Arial"/>
                <a:ea typeface="SimSun"/>
                <a:cs typeface="Arial"/>
              </a:rPr>
              <a:t>Vegin</a:t>
            </a:r>
            <a:r>
              <a:rPr lang="is-IS" sz="1200">
                <a:effectLst/>
                <a:latin typeface="Arial"/>
                <a:ea typeface="SimSun"/>
                <a:cs typeface="Arial"/>
              </a:rPr>
              <a:t> gögn (vogun: estex)</a:t>
            </a:r>
          </a:p>
        </p:txBody>
      </p:sp>
      <p:sp>
        <p:nvSpPr>
          <p:cNvPr id="4" name="Θέση αριθμού διαφάνειας 3"/>
          <p:cNvSpPr>
            <a:spLocks noGrp="1"/>
          </p:cNvSpPr>
          <p:nvPr>
            <p:ph type="sldNum" sz="quarter" idx="10"/>
          </p:nvPr>
        </p:nvSpPr>
        <p:spPr/>
        <p:txBody>
          <a:bodyPr/>
          <a:lstStyle/>
          <a:p>
            <a:fld id="{493DD4C7-C698-4A80-B76C-A9FD89019653}" type="slidenum">
              <a:rPr lang="en-GB" smtClean="0"/>
              <a:t>9</a:t>
            </a:fld>
            <a:endParaRPr lang="en-GB"/>
          </a:p>
        </p:txBody>
      </p:sp>
    </p:spTree>
    <p:extLst>
      <p:ext uri="{BB962C8B-B14F-4D97-AF65-F5344CB8AC3E}">
        <p14:creationId xmlns:p14="http://schemas.microsoft.com/office/powerpoint/2010/main" val="601767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it-IT"/>
          </a:p>
        </p:txBody>
      </p:sp>
      <p:sp>
        <p:nvSpPr>
          <p:cNvPr id="4" name="Slide Number Placeholder 3"/>
          <p:cNvSpPr>
            <a:spLocks noGrp="1"/>
          </p:cNvSpPr>
          <p:nvPr>
            <p:ph type="sldNum" sz="quarter" idx="5"/>
          </p:nvPr>
        </p:nvSpPr>
        <p:spPr/>
        <p:txBody>
          <a:bodyPr/>
          <a:lstStyle/>
          <a:p>
            <a:fld id="{493DD4C7-C698-4A80-B76C-A9FD89019653}" type="slidenum">
              <a:rPr lang="en-GB" smtClean="0"/>
              <a:t>10</a:t>
            </a:fld>
            <a:endParaRPr lang="en-GB"/>
          </a:p>
        </p:txBody>
      </p:sp>
    </p:spTree>
    <p:extLst>
      <p:ext uri="{BB962C8B-B14F-4D97-AF65-F5344CB8AC3E}">
        <p14:creationId xmlns:p14="http://schemas.microsoft.com/office/powerpoint/2010/main" val="67297837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 Id="rId9"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is-IS" sz="675"/>
              <a:t>Vinnuvernd er allra hagur. Fyrir þig og þinn vinnustað.</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7" name="Bild 4" descr="111004_EU-OSHA_PPT_EU logo.png"/>
          <p:cNvPicPr>
            <a:picLocks noChangeAspect="1"/>
          </p:cNvPicPr>
          <p:nvPr/>
        </p:nvPicPr>
        <p:blipFill>
          <a:blip r:embed="rId3"/>
          <a:srcRect/>
          <a:stretch>
            <a:fillRect/>
          </a:stretch>
        </p:blipFill>
        <p:spPr bwMode="auto">
          <a:xfrm>
            <a:off x="4275138" y="4431506"/>
            <a:ext cx="368870" cy="242888"/>
          </a:xfrm>
          <a:prstGeom prst="rect">
            <a:avLst/>
          </a:prstGeom>
          <a:noFill/>
          <a:ln w="9525">
            <a:noFill/>
            <a:miter lim="800000"/>
            <a:headEnd/>
            <a:tailEnd/>
          </a:ln>
        </p:spPr>
      </p:pic>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rcRect/>
          <a:stretch/>
        </p:blipFill>
        <p:spPr>
          <a:xfrm>
            <a:off x="9127" y="4393"/>
            <a:ext cx="9125745" cy="249532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512" y="-31208"/>
            <a:ext cx="694508" cy="5202719"/>
          </a:xfrm>
          <a:prstGeom prst="rect">
            <a:avLst/>
          </a:prstGeom>
        </p:spPr>
      </p:pic>
      <p:pic>
        <p:nvPicPr>
          <p:cNvPr id="12" name="Picture 11">
            <a:extLst>
              <a:ext uri="{FF2B5EF4-FFF2-40B4-BE49-F238E27FC236}">
                <a16:creationId xmlns:a16="http://schemas.microsoft.com/office/drawing/2014/main" id="{35BFDD9A-7BA7-43A0-B572-C100341D1C4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pic>
        <p:nvPicPr>
          <p:cNvPr id="14" name="Picture 13">
            <a:extLst>
              <a:ext uri="{FF2B5EF4-FFF2-40B4-BE49-F238E27FC236}">
                <a16:creationId xmlns:a16="http://schemas.microsoft.com/office/drawing/2014/main" id="{5C6681CD-C0A2-47B7-9555-F2A5EA5E023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42512" y="0"/>
            <a:ext cx="694508" cy="5209298"/>
          </a:xfrm>
          <a:prstGeom prst="rect">
            <a:avLst/>
          </a:prstGeom>
        </p:spPr>
      </p:pic>
      <p:pic>
        <p:nvPicPr>
          <p:cNvPr id="18" name="Picture 17">
            <a:extLst>
              <a:ext uri="{FF2B5EF4-FFF2-40B4-BE49-F238E27FC236}">
                <a16:creationId xmlns:a16="http://schemas.microsoft.com/office/drawing/2014/main" id="{E233B285-9AAD-4B95-9473-949E39C349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524"/>
            <a:ext cx="9144000" cy="2500313"/>
          </a:xfrm>
          <a:prstGeom prst="rect">
            <a:avLst/>
          </a:prstGeom>
        </p:spPr>
      </p:pic>
      <p:pic>
        <p:nvPicPr>
          <p:cNvPr id="21" name="Picture 20">
            <a:extLst>
              <a:ext uri="{FF2B5EF4-FFF2-40B4-BE49-F238E27FC236}">
                <a16:creationId xmlns:a16="http://schemas.microsoft.com/office/drawing/2014/main" id="{009CA904-B0B5-4061-90B9-0FC29CEB707E}"/>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81899" r="7864"/>
          <a:stretch/>
        </p:blipFill>
        <p:spPr>
          <a:xfrm>
            <a:off x="8244408" y="0"/>
            <a:ext cx="936104" cy="5143500"/>
          </a:xfrm>
          <a:prstGeom prst="rect">
            <a:avLst/>
          </a:prstGeom>
        </p:spPr>
      </p:pic>
      <p:pic>
        <p:nvPicPr>
          <p:cNvPr id="4" name="Picture 3" descr="A blue text on a black background&#10;&#10;Description automatically generated">
            <a:extLst>
              <a:ext uri="{FF2B5EF4-FFF2-40B4-BE49-F238E27FC236}">
                <a16:creationId xmlns:a16="http://schemas.microsoft.com/office/drawing/2014/main" id="{E7440F15-B177-48F7-B433-6B7D37166D1A}"/>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0000" y="4365939"/>
            <a:ext cx="1284856" cy="328540"/>
          </a:xfrm>
          <a:prstGeom prst="rect">
            <a:avLst/>
          </a:prstGeom>
        </p:spPr>
      </p:pic>
      <p:pic>
        <p:nvPicPr>
          <p:cNvPr id="8" name="Picture 7" descr="A logo with a person in the middle&#10;&#10;Description automatically generated">
            <a:extLst>
              <a:ext uri="{FF2B5EF4-FFF2-40B4-BE49-F238E27FC236}">
                <a16:creationId xmlns:a16="http://schemas.microsoft.com/office/drawing/2014/main" id="{35B74A6B-34C1-4BA8-AFED-810CBFC82D3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413581" y="4210494"/>
            <a:ext cx="682819" cy="488065"/>
          </a:xfrm>
          <a:prstGeom prst="rect">
            <a:avLst/>
          </a:prstGeom>
        </p:spPr>
      </p:pic>
    </p:spTree>
    <p:extLst>
      <p:ext uri="{BB962C8B-B14F-4D97-AF65-F5344CB8AC3E}">
        <p14:creationId xmlns:p14="http://schemas.microsoft.com/office/powerpoint/2010/main" val="188384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a:t>Click icon to add picture</a:t>
            </a:r>
            <a:endParaRPr lang="en-US" dirty="0"/>
          </a:p>
        </p:txBody>
      </p:sp>
    </p:spTree>
    <p:extLst>
      <p:ext uri="{BB962C8B-B14F-4D97-AF65-F5344CB8AC3E}">
        <p14:creationId xmlns:p14="http://schemas.microsoft.com/office/powerpoint/2010/main" val="3914264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7266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41627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54355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4" name="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9144000" cy="5138927"/>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is-IS" sz="675"/>
              <a:t>Vinnuvernd er allra hagur. Fyrir þig og þinn vinnustað.</a:t>
            </a:r>
          </a:p>
        </p:txBody>
      </p:sp>
      <p:pic>
        <p:nvPicPr>
          <p:cNvPr id="11" name="Bild 2"/>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448901" y="4429594"/>
            <a:ext cx="863242" cy="244800"/>
          </a:xfrm>
          <a:prstGeom prst="rect">
            <a:avLst/>
          </a:prstGeom>
          <a:noFill/>
          <a:ln w="9525">
            <a:noFill/>
            <a:miter lim="800000"/>
            <a:headEnd/>
            <a:tailEnd/>
          </a:ln>
        </p:spPr>
      </p:pic>
      <p:pic>
        <p:nvPicPr>
          <p:cNvPr id="12" name="Bild 4" descr="111004_EU-OSHA_PPT_EU logo.png"/>
          <p:cNvPicPr>
            <a:picLocks noChangeAspect="1"/>
          </p:cNvPicPr>
          <p:nvPr/>
        </p:nvPicPr>
        <p:blipFill>
          <a:blip r:embed="rId4"/>
          <a:srcRect/>
          <a:stretch>
            <a:fillRect/>
          </a:stretch>
        </p:blipFill>
        <p:spPr bwMode="auto">
          <a:xfrm>
            <a:off x="4275138" y="4431506"/>
            <a:ext cx="368870" cy="242888"/>
          </a:xfrm>
          <a:prstGeom prst="rect">
            <a:avLst/>
          </a:prstGeom>
          <a:noFill/>
          <a:ln w="9525">
            <a:noFill/>
            <a:miter lim="800000"/>
            <a:headEnd/>
            <a:tailEnd/>
          </a:ln>
        </p:spPr>
      </p:pic>
      <p:pic>
        <p:nvPicPr>
          <p:cNvPr id="13" name="Bild 5" descr="111004_EU-OSHA_PPT_HW logo.png"/>
          <p:cNvPicPr>
            <a:picLocks noChangeAspect="1"/>
          </p:cNvPicPr>
          <p:nvPr/>
        </p:nvPicPr>
        <p:blipFill>
          <a:blip r:embed="rId5"/>
          <a:srcRect/>
          <a:stretch>
            <a:fillRect/>
          </a:stretch>
        </p:blipFill>
        <p:spPr bwMode="auto">
          <a:xfrm>
            <a:off x="7596336" y="4212432"/>
            <a:ext cx="507853" cy="475060"/>
          </a:xfrm>
          <a:prstGeom prst="rect">
            <a:avLst/>
          </a:prstGeom>
          <a:noFill/>
          <a:ln w="9525">
            <a:noFill/>
            <a:miter lim="800000"/>
            <a:headEnd/>
            <a:tailEnd/>
          </a:ln>
        </p:spPr>
      </p:pic>
      <p:pic>
        <p:nvPicPr>
          <p:cNvPr id="10" name="FONDO-PORTADA-PATRON-EUOSHA-2011-16-9.png" descr="/Volumes/XRAID/Equipo Rojo/EU-OSHA/18-0115 PPT templates update/PNG/FONDO-PORTADA-PATRON-EUOSHA-2011-16-9.png">
            <a:extLst>
              <a:ext uri="{FF2B5EF4-FFF2-40B4-BE49-F238E27FC236}">
                <a16:creationId xmlns:a16="http://schemas.microsoft.com/office/drawing/2014/main" id="{F7E6838B-6674-4D21-9F21-07AD390E11FE}"/>
              </a:ext>
            </a:extLst>
          </p:cNvPr>
          <p:cNvPicPr>
            <a:picLocks noChangeAspect="1"/>
          </p:cNvPicPr>
          <p:nvPr userDrawn="1"/>
        </p:nvPicPr>
        <p:blipFill>
          <a:blip r:embed="rId6" r:link="rId7">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Tree>
    <p:extLst>
      <p:ext uri="{BB962C8B-B14F-4D97-AF65-F5344CB8AC3E}">
        <p14:creationId xmlns:p14="http://schemas.microsoft.com/office/powerpoint/2010/main" val="3476394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1DE3D-2A65-415B-A074-32CDC9FE78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 y="0"/>
            <a:ext cx="9141293" cy="5143500"/>
          </a:xfrm>
          <a:prstGeom prst="rect">
            <a:avLst/>
          </a:prstGeom>
        </p:spPr>
      </p:pic>
      <p:sp>
        <p:nvSpPr>
          <p:cNvPr id="4" name="TextBox 3">
            <a:extLst>
              <a:ext uri="{FF2B5EF4-FFF2-40B4-BE49-F238E27FC236}">
                <a16:creationId xmlns:a16="http://schemas.microsoft.com/office/drawing/2014/main" id="{CD343BC8-A9D9-40D5-BE52-E3972AEEEE22}"/>
              </a:ext>
            </a:extLst>
          </p:cNvPr>
          <p:cNvSpPr txBox="1"/>
          <p:nvPr/>
        </p:nvSpPr>
        <p:spPr>
          <a:xfrm>
            <a:off x="1788820" y="1172240"/>
            <a:ext cx="3960440" cy="369332"/>
          </a:xfrm>
          <a:prstGeom prst="rect">
            <a:avLst/>
          </a:prstGeom>
          <a:noFill/>
        </p:spPr>
        <p:txBody>
          <a:bodyPr wrap="square" rtlCol="0">
            <a:spAutoFit/>
          </a:bodyPr>
          <a:lstStyle/>
          <a:p>
            <a:r>
              <a:rPr lang="is-IS">
                <a:solidFill>
                  <a:schemeClr val="tx2"/>
                </a:solidFill>
                <a:ea typeface="+mj-ea"/>
                <a:cs typeface="Trebuchet MS"/>
              </a:rPr>
              <a:t>@EU_OSHA</a:t>
            </a:r>
          </a:p>
        </p:txBody>
      </p:sp>
      <p:sp>
        <p:nvSpPr>
          <p:cNvPr id="5" name="TextBox 4">
            <a:extLst>
              <a:ext uri="{FF2B5EF4-FFF2-40B4-BE49-F238E27FC236}">
                <a16:creationId xmlns:a16="http://schemas.microsoft.com/office/drawing/2014/main" id="{4EEE7BA3-4942-449E-A769-C5E46CB57CAC}"/>
              </a:ext>
            </a:extLst>
          </p:cNvPr>
          <p:cNvSpPr txBox="1"/>
          <p:nvPr/>
        </p:nvSpPr>
        <p:spPr>
          <a:xfrm>
            <a:off x="1788820" y="1779662"/>
            <a:ext cx="4968552" cy="369332"/>
          </a:xfrm>
          <a:prstGeom prst="rect">
            <a:avLst/>
          </a:prstGeom>
          <a:noFill/>
        </p:spPr>
        <p:txBody>
          <a:bodyPr wrap="square" rtlCol="0">
            <a:spAutoFit/>
          </a:bodyPr>
          <a:lstStyle/>
          <a:p>
            <a:r>
              <a:rPr lang="is-IS">
                <a:solidFill>
                  <a:schemeClr val="tx2"/>
                </a:solidFill>
                <a:ea typeface="+mj-ea"/>
                <a:cs typeface="Trebuchet MS"/>
              </a:rPr>
              <a:t>@EuropeanAgencyforSafetyandHealthatWork</a:t>
            </a:r>
          </a:p>
        </p:txBody>
      </p:sp>
      <p:sp>
        <p:nvSpPr>
          <p:cNvPr id="6" name="TextBox 5">
            <a:extLst>
              <a:ext uri="{FF2B5EF4-FFF2-40B4-BE49-F238E27FC236}">
                <a16:creationId xmlns:a16="http://schemas.microsoft.com/office/drawing/2014/main" id="{856C2E16-3193-429C-97E6-9287EAAEC892}"/>
              </a:ext>
            </a:extLst>
          </p:cNvPr>
          <p:cNvSpPr txBox="1"/>
          <p:nvPr/>
        </p:nvSpPr>
        <p:spPr>
          <a:xfrm>
            <a:off x="1787638" y="2387084"/>
            <a:ext cx="3960440" cy="369332"/>
          </a:xfrm>
          <a:prstGeom prst="rect">
            <a:avLst/>
          </a:prstGeom>
          <a:noFill/>
        </p:spPr>
        <p:txBody>
          <a:bodyPr wrap="square" rtlCol="0">
            <a:spAutoFit/>
          </a:bodyPr>
          <a:lstStyle/>
          <a:p>
            <a:r>
              <a:rPr lang="is-IS">
                <a:solidFill>
                  <a:schemeClr val="tx2"/>
                </a:solidFill>
                <a:ea typeface="+mj-ea"/>
                <a:cs typeface="Trebuchet MS"/>
              </a:rPr>
              <a:t>@EU_OSHA</a:t>
            </a:r>
          </a:p>
        </p:txBody>
      </p:sp>
      <p:sp>
        <p:nvSpPr>
          <p:cNvPr id="7" name="TextBox 6">
            <a:extLst>
              <a:ext uri="{FF2B5EF4-FFF2-40B4-BE49-F238E27FC236}">
                <a16:creationId xmlns:a16="http://schemas.microsoft.com/office/drawing/2014/main" id="{BC0C074C-8E17-42BC-9A7F-290AB4ED31D1}"/>
              </a:ext>
            </a:extLst>
          </p:cNvPr>
          <p:cNvSpPr txBox="1"/>
          <p:nvPr/>
        </p:nvSpPr>
        <p:spPr>
          <a:xfrm>
            <a:off x="1787638" y="2973204"/>
            <a:ext cx="6456770" cy="369332"/>
          </a:xfrm>
          <a:prstGeom prst="rect">
            <a:avLst/>
          </a:prstGeom>
          <a:noFill/>
        </p:spPr>
        <p:txBody>
          <a:bodyPr wrap="square" rtlCol="0">
            <a:spAutoFit/>
          </a:bodyPr>
          <a:lstStyle/>
          <a:p>
            <a:r>
              <a:rPr lang="is-IS">
                <a:solidFill>
                  <a:schemeClr val="tx2"/>
                </a:solidFill>
                <a:ea typeface="+mj-ea"/>
                <a:cs typeface="Trebuchet MS"/>
              </a:rPr>
              <a:t>Vinnuverndarstofnun Evrópu (EU-OSHA)</a:t>
            </a:r>
          </a:p>
        </p:txBody>
      </p:sp>
      <p:sp>
        <p:nvSpPr>
          <p:cNvPr id="8" name="TextBox 7">
            <a:extLst>
              <a:ext uri="{FF2B5EF4-FFF2-40B4-BE49-F238E27FC236}">
                <a16:creationId xmlns:a16="http://schemas.microsoft.com/office/drawing/2014/main" id="{6F3D01AA-BE98-440A-BCBA-0FAA32F7ABB8}"/>
              </a:ext>
            </a:extLst>
          </p:cNvPr>
          <p:cNvSpPr txBox="1"/>
          <p:nvPr/>
        </p:nvSpPr>
        <p:spPr>
          <a:xfrm>
            <a:off x="1787638" y="3601928"/>
            <a:ext cx="3960440" cy="369332"/>
          </a:xfrm>
          <a:prstGeom prst="rect">
            <a:avLst/>
          </a:prstGeom>
          <a:noFill/>
        </p:spPr>
        <p:txBody>
          <a:bodyPr wrap="square" rtlCol="0">
            <a:spAutoFit/>
          </a:bodyPr>
          <a:lstStyle/>
          <a:p>
            <a:r>
              <a:rPr lang="is-IS">
                <a:solidFill>
                  <a:schemeClr val="tx2"/>
                </a:solidFill>
                <a:ea typeface="+mj-ea"/>
                <a:cs typeface="Trebuchet MS"/>
              </a:rPr>
              <a:t>EU_OSHA</a:t>
            </a:r>
          </a:p>
        </p:txBody>
      </p:sp>
      <p:sp>
        <p:nvSpPr>
          <p:cNvPr id="9" name="TextBox 8">
            <a:extLst>
              <a:ext uri="{FF2B5EF4-FFF2-40B4-BE49-F238E27FC236}">
                <a16:creationId xmlns:a16="http://schemas.microsoft.com/office/drawing/2014/main" id="{E2737896-FBC1-4C16-A372-EE1A905603DB}"/>
              </a:ext>
            </a:extLst>
          </p:cNvPr>
          <p:cNvSpPr txBox="1"/>
          <p:nvPr/>
        </p:nvSpPr>
        <p:spPr>
          <a:xfrm>
            <a:off x="450001" y="85378"/>
            <a:ext cx="3960440" cy="461665"/>
          </a:xfrm>
          <a:prstGeom prst="rect">
            <a:avLst/>
          </a:prstGeom>
          <a:noFill/>
        </p:spPr>
        <p:txBody>
          <a:bodyPr wrap="square" rtlCol="0">
            <a:spAutoFit/>
          </a:bodyPr>
          <a:lstStyle/>
          <a:p>
            <a:r>
              <a:rPr lang="is-IS" sz="2400" b="1">
                <a:solidFill>
                  <a:schemeClr val="tx2"/>
                </a:solidFill>
                <a:ea typeface="+mj-ea"/>
              </a:rPr>
              <a:t>TAKK FYRIR!</a:t>
            </a:r>
          </a:p>
        </p:txBody>
      </p:sp>
    </p:spTree>
    <p:extLst>
      <p:ext uri="{BB962C8B-B14F-4D97-AF65-F5344CB8AC3E}">
        <p14:creationId xmlns:p14="http://schemas.microsoft.com/office/powerpoint/2010/main" val="3456642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18200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1573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77499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84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02889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048"/>
            <a:ext cx="9141291" cy="513740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Slide Number Placeholder 9"/>
          <p:cNvSpPr txBox="1">
            <a:spLocks/>
          </p:cNvSpPr>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a:p>
        </p:txBody>
      </p:sp>
      <p:sp>
        <p:nvSpPr>
          <p:cNvPr id="11" name="Rectangle 11"/>
          <p:cNvSpPr>
            <a:spLocks noChangeArrowheads="1"/>
          </p:cNvSpPr>
          <p:nvPr/>
        </p:nvSpPr>
        <p:spPr bwMode="auto">
          <a:xfrm>
            <a:off x="1392239" y="4857751"/>
            <a:ext cx="604043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is-IS" sz="675" b="1">
                <a:solidFill>
                  <a:schemeClr val="tx2"/>
                </a:solidFill>
                <a:latin typeface="Arial" pitchFamily="-107" charset="0"/>
                <a:ea typeface="ＭＳ Ｐゴシック" pitchFamily="-107" charset="-128"/>
                <a:cs typeface="ＭＳ Ｐゴシック" pitchFamily="-107" charset="-128"/>
              </a:rPr>
              <a:t>https://healthy-workplaces.eu</a:t>
            </a:r>
          </a:p>
        </p:txBody>
      </p:sp>
      <p:pic>
        <p:nvPicPr>
          <p:cNvPr id="14" name="Picture 13" descr="A blue text on a black background&#10;&#10;Description automatically generated">
            <a:extLst>
              <a:ext uri="{FF2B5EF4-FFF2-40B4-BE49-F238E27FC236}">
                <a16:creationId xmlns:a16="http://schemas.microsoft.com/office/drawing/2014/main" id="{893DBEED-7D52-465A-80BE-385A36F0049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0000" y="4698559"/>
            <a:ext cx="1284856" cy="328540"/>
          </a:xfrm>
          <a:prstGeom prst="rect">
            <a:avLst/>
          </a:prstGeom>
        </p:spPr>
      </p:pic>
      <p:pic>
        <p:nvPicPr>
          <p:cNvPr id="15" name="Picture 14" descr="A logo with a person in the middle&#10;&#10;Description automatically generated">
            <a:extLst>
              <a:ext uri="{FF2B5EF4-FFF2-40B4-BE49-F238E27FC236}">
                <a16:creationId xmlns:a16="http://schemas.microsoft.com/office/drawing/2014/main" id="{EF579E24-F607-4123-88D0-78A965D7FB6D}"/>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327055" y="4539034"/>
            <a:ext cx="682819" cy="488065"/>
          </a:xfrm>
          <a:prstGeom prst="rect">
            <a:avLst/>
          </a:prstGeom>
        </p:spPr>
      </p:pic>
    </p:spTree>
    <p:extLst>
      <p:ext uri="{BB962C8B-B14F-4D97-AF65-F5344CB8AC3E}">
        <p14:creationId xmlns:p14="http://schemas.microsoft.com/office/powerpoint/2010/main" val="1872770870"/>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hyperlink" Target="https://healthy-workplaces.osha.europa.eu/en/about-topic/priority-area/digital-platform-work" TargetMode="External"/><Relationship Id="rId13" Type="http://schemas.openxmlformats.org/officeDocument/2006/relationships/image" Target="../media/image19.png"/><Relationship Id="rId18" Type="http://schemas.openxmlformats.org/officeDocument/2006/relationships/hyperlink" Target="https://healthy-workplaces.osha.europa.eu/en/about-topic/priority-area/remote-and-hybrid-work" TargetMode="External"/><Relationship Id="rId3" Type="http://schemas.openxmlformats.org/officeDocument/2006/relationships/hyperlink" Target="https://healthy-workplaces.osha.europa.eu/is/about-topic/priority-area/smart-digital-systems" TargetMode="External"/><Relationship Id="rId7" Type="http://schemas.openxmlformats.org/officeDocument/2006/relationships/hyperlink" Target="https://healthy-workplaces.osha.europa.eu/is/about-topic/priority-area/digital-platform-work" TargetMode="External"/><Relationship Id="rId12" Type="http://schemas.openxmlformats.org/officeDocument/2006/relationships/image" Target="../media/image18.png"/><Relationship Id="rId17" Type="http://schemas.openxmlformats.org/officeDocument/2006/relationships/hyperlink" Target="https://healthy-workplaces.osha.europa.eu/is/about-topic/priority-area/remote-and-hybrid-work" TargetMode="External"/><Relationship Id="rId2" Type="http://schemas.openxmlformats.org/officeDocument/2006/relationships/notesSlide" Target="../notesSlides/notesSlide10.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hyperlink" Target="https://healthy-workplaces.osha.europa.eu/en/about-topic/priority-area/worker-management-through-ai" TargetMode="External"/><Relationship Id="rId11" Type="http://schemas.openxmlformats.org/officeDocument/2006/relationships/image" Target="../media/image17.png"/><Relationship Id="rId5" Type="http://schemas.openxmlformats.org/officeDocument/2006/relationships/hyperlink" Target="https://healthy-workplaces.osha.europa.eu/is/about-topic/priority-area/worker-management-through-ai" TargetMode="External"/><Relationship Id="rId15" Type="http://schemas.openxmlformats.org/officeDocument/2006/relationships/image" Target="../media/image21.png"/><Relationship Id="rId10" Type="http://schemas.openxmlformats.org/officeDocument/2006/relationships/hyperlink" Target="https://healthy-workplaces.osha.europa.eu/en/about-topic/priority-area/automation-tasks" TargetMode="External"/><Relationship Id="rId4" Type="http://schemas.openxmlformats.org/officeDocument/2006/relationships/hyperlink" Target="https://healthy-workplaces.osha.europa.eu/en/about-topic/priority-area/smart-digital-systems" TargetMode="External"/><Relationship Id="rId9" Type="http://schemas.openxmlformats.org/officeDocument/2006/relationships/hyperlink" Target="https://healthy-workplaces.osha.europa.eu/is/about-topic/priority-area/automation-tasks" TargetMode="External"/><Relationship Id="rId1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healthy-workplaces.osha.europa.eu/en/campaign-partners/enterprise-europe-network" TargetMode="External"/><Relationship Id="rId13" Type="http://schemas.openxmlformats.org/officeDocument/2006/relationships/hyperlink" Target="https://healthy-workplaces.osha.europa.eu/en/campaign-partners/national-focal-points" TargetMode="External"/><Relationship Id="rId3" Type="http://schemas.openxmlformats.org/officeDocument/2006/relationships/image" Target="../media/image29.png"/><Relationship Id="rId7" Type="http://schemas.openxmlformats.org/officeDocument/2006/relationships/hyperlink" Target="https://healthy-workplaces.osha.europa.eu/is/campaign-partners/enterprise-europe-network" TargetMode="External"/><Relationship Id="rId12" Type="http://schemas.openxmlformats.org/officeDocument/2006/relationships/hyperlink" Target="https://healthy-workplaces.osha.europa.eu/is/campaign-partners/national-focal-points" TargetMode="External"/><Relationship Id="rId2" Type="http://schemas.openxmlformats.org/officeDocument/2006/relationships/notesSlide" Target="../notesSlides/notesSlide19.xml"/><Relationship Id="rId16"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ur-lex.europa.eu/summary/glossary/social_partners.html" TargetMode="External"/><Relationship Id="rId11" Type="http://schemas.openxmlformats.org/officeDocument/2006/relationships/hyperlink" Target="https://europa.eu/european-union/about-eu/institutions-bodies_en" TargetMode="External"/><Relationship Id="rId5" Type="http://schemas.openxmlformats.org/officeDocument/2006/relationships/hyperlink" Target="https://healthy-workplaces.osha.europa.eu/en/campaign-partners/official-campaign-partners" TargetMode="External"/><Relationship Id="rId15" Type="http://schemas.openxmlformats.org/officeDocument/2006/relationships/hyperlink" Target="https://osha.europa.eu/is/themes/mainstreaming-osh-education/oshvet-project-osh-vocational-education-and-training" TargetMode="External"/><Relationship Id="rId10" Type="http://schemas.openxmlformats.org/officeDocument/2006/relationships/hyperlink" Target="https://healthy-workplaces.osha.europa.eu/en/campaign-partners/campaign-media-partners" TargetMode="External"/><Relationship Id="rId4" Type="http://schemas.openxmlformats.org/officeDocument/2006/relationships/hyperlink" Target="https://healthy-workplaces.osha.europa.eu/is/campaign-partners/official-campaign-partners" TargetMode="External"/><Relationship Id="rId9" Type="http://schemas.openxmlformats.org/officeDocument/2006/relationships/hyperlink" Target="https://healthy-workplaces.osha.europa.eu/is/campaign-partners/campaign-media-partners" TargetMode="External"/><Relationship Id="rId14" Type="http://schemas.openxmlformats.org/officeDocument/2006/relationships/hyperlink" Target="https://europa.eu/european-union/about-eu/agencies/decentralised-agencies_en" TargetMode="External"/></Relationships>
</file>

<file path=ppt/slides/_rels/slide24.xml.rels><?xml version="1.0" encoding="UTF-8" standalone="yes"?>
<Relationships xmlns="http://schemas.openxmlformats.org/package/2006/relationships"><Relationship Id="rId13" Type="http://schemas.openxmlformats.org/officeDocument/2006/relationships/hyperlink" Target="https://healthy-workplaces.eu/en/tools-and-publications/oshwiki" TargetMode="External"/><Relationship Id="rId18" Type="http://schemas.openxmlformats.org/officeDocument/2006/relationships/hyperlink" Target="https://healthy-workplaces.osha.europa.eu/en/tools-and-publications/case-studies" TargetMode="External"/><Relationship Id="rId26" Type="http://schemas.openxmlformats.org/officeDocument/2006/relationships/image" Target="../media/image34.png"/><Relationship Id="rId3" Type="http://schemas.openxmlformats.org/officeDocument/2006/relationships/hyperlink" Target="https://healthy-workplaces.osha.europa.eu/is/tools-and-publications/publications" TargetMode="External"/><Relationship Id="rId21" Type="http://schemas.openxmlformats.org/officeDocument/2006/relationships/hyperlink" Target="https://healthy-workplaces.eu/en/tools-and-publications/legislation" TargetMode="External"/><Relationship Id="rId34" Type="http://schemas.openxmlformats.org/officeDocument/2006/relationships/image" Target="../media/image40.png"/><Relationship Id="rId7" Type="http://schemas.openxmlformats.org/officeDocument/2006/relationships/hyperlink" Target="https://healthy-workplaces.osha.europa.eu/is/tools-and-publications/campaign-toolkit" TargetMode="External"/><Relationship Id="rId12" Type="http://schemas.openxmlformats.org/officeDocument/2006/relationships/hyperlink" Target="https://healthy-workplaces.osha.europa.eu/en/tools-and-publications/oshwiki" TargetMode="External"/><Relationship Id="rId17" Type="http://schemas.openxmlformats.org/officeDocument/2006/relationships/hyperlink" Target="https://healthy-workplaces.osha.europa.eu/is/tools-and-publications/case-studies" TargetMode="External"/><Relationship Id="rId25" Type="http://schemas.openxmlformats.org/officeDocument/2006/relationships/image" Target="../media/image33.png"/><Relationship Id="rId33" Type="http://schemas.openxmlformats.org/officeDocument/2006/relationships/image" Target="../media/image39.png"/><Relationship Id="rId2" Type="http://schemas.openxmlformats.org/officeDocument/2006/relationships/notesSlide" Target="../notesSlides/notesSlide20.xml"/><Relationship Id="rId16" Type="http://schemas.openxmlformats.org/officeDocument/2006/relationships/hyperlink" Target="https://healthy-workplaces.osha.europa.eu/en/tools-and-publications/social-media-kit" TargetMode="External"/><Relationship Id="rId20" Type="http://schemas.openxmlformats.org/officeDocument/2006/relationships/hyperlink" Target="https://healthy-workplaces.osha.europa.eu/en/tools-and-publications/legislation" TargetMode="External"/><Relationship Id="rId29" Type="http://schemas.openxmlformats.org/officeDocument/2006/relationships/hyperlink" Target="https://healthy-workplaces.osha.europa.eu/is/tools-and-publications/infographics" TargetMode="External"/><Relationship Id="rId1" Type="http://schemas.openxmlformats.org/officeDocument/2006/relationships/slideLayout" Target="../slideLayouts/slideLayout2.xml"/><Relationship Id="rId6" Type="http://schemas.openxmlformats.org/officeDocument/2006/relationships/hyperlink" Target="https://healthy-workplaces.osha.europa.eu/en/tools-and-publications/campaign-materials" TargetMode="External"/><Relationship Id="rId11" Type="http://schemas.openxmlformats.org/officeDocument/2006/relationships/hyperlink" Target="https://healthy-workplaces.osha.europa.eu/is/tools-and-publications/oshwiki" TargetMode="External"/><Relationship Id="rId24" Type="http://schemas.openxmlformats.org/officeDocument/2006/relationships/image" Target="../media/image27.png"/><Relationship Id="rId32" Type="http://schemas.openxmlformats.org/officeDocument/2006/relationships/image" Target="../media/image38.png"/><Relationship Id="rId5" Type="http://schemas.openxmlformats.org/officeDocument/2006/relationships/hyperlink" Target="https://healthy-workplaces.osha.europa.eu/is/tools-and-publications/campaign-materials" TargetMode="External"/><Relationship Id="rId15" Type="http://schemas.openxmlformats.org/officeDocument/2006/relationships/hyperlink" Target="https://healthy-workplaces.osha.europa.eu/is/tools-and-publications/social-media-kit" TargetMode="External"/><Relationship Id="rId23" Type="http://schemas.openxmlformats.org/officeDocument/2006/relationships/image" Target="../media/image32.png"/><Relationship Id="rId28" Type="http://schemas.openxmlformats.org/officeDocument/2006/relationships/image" Target="../media/image36.png"/><Relationship Id="rId10" Type="http://schemas.openxmlformats.org/officeDocument/2006/relationships/hyperlink" Target="https://healthy-workplaces.osha.europa.eu/en/tools-and-publications/napo-films" TargetMode="External"/><Relationship Id="rId19" Type="http://schemas.openxmlformats.org/officeDocument/2006/relationships/hyperlink" Target="https://healthy-workplaces.osha.europa.eu/is/tools-and-publications/legislation" TargetMode="External"/><Relationship Id="rId31" Type="http://schemas.openxmlformats.org/officeDocument/2006/relationships/image" Target="../media/image37.emf"/><Relationship Id="rId4" Type="http://schemas.openxmlformats.org/officeDocument/2006/relationships/hyperlink" Target="https://healthy-workplaces.osha.europa.eu/en/tools-and-publications/publications" TargetMode="External"/><Relationship Id="rId9" Type="http://schemas.openxmlformats.org/officeDocument/2006/relationships/hyperlink" Target="https://healthy-workplaces.osha.europa.eu/is/tools-and-publications/napo-films" TargetMode="External"/><Relationship Id="rId14" Type="http://schemas.openxmlformats.org/officeDocument/2006/relationships/image" Target="../media/image30.png"/><Relationship Id="rId22" Type="http://schemas.openxmlformats.org/officeDocument/2006/relationships/image" Target="../media/image31.png"/><Relationship Id="rId27" Type="http://schemas.openxmlformats.org/officeDocument/2006/relationships/image" Target="../media/image35.png"/><Relationship Id="rId30" Type="http://schemas.openxmlformats.org/officeDocument/2006/relationships/hyperlink" Target="https://healthy-workplaces.osha.europa.eu/en/tools-and-publications/infographics" TargetMode="External"/><Relationship Id="rId8" Type="http://schemas.openxmlformats.org/officeDocument/2006/relationships/hyperlink" Target="https://healthy-workplaces.osha.europa.eu/en/tools-and-publications/campaign-toolki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healthy-workplaces.osha.europa.eu/en/get-involved/good-practice-awards" TargetMode="External"/><Relationship Id="rId13" Type="http://schemas.openxmlformats.org/officeDocument/2006/relationships/hyperlink" Target="https://healthy-workplaces.osha.europa.eu/is/media-centre/events" TargetMode="External"/><Relationship Id="rId18" Type="http://schemas.openxmlformats.org/officeDocument/2006/relationships/hyperlink" Target="https://healthy-workplaces.osha.europa.eu/en/tools-and-publications/social-media-kit" TargetMode="External"/><Relationship Id="rId26" Type="http://schemas.openxmlformats.org/officeDocument/2006/relationships/hyperlink" Target="https://healthy-workplaces.eu/en/get-involved/european-week" TargetMode="External"/><Relationship Id="rId3" Type="http://schemas.openxmlformats.org/officeDocument/2006/relationships/hyperlink" Target="https://healthy-workplaces.osha.europa.eu/is/get-involved/european-week" TargetMode="External"/><Relationship Id="rId21" Type="http://schemas.openxmlformats.org/officeDocument/2006/relationships/image" Target="../media/image32.png"/><Relationship Id="rId7" Type="http://schemas.openxmlformats.org/officeDocument/2006/relationships/hyperlink" Target="https://healthy-workplaces.osha.europa.eu/is/get-involved/good-practice-awards" TargetMode="External"/><Relationship Id="rId12" Type="http://schemas.openxmlformats.org/officeDocument/2006/relationships/hyperlink" Target="https://healthy-workplaces.osha.europa.eu/en/tools-and-publications/campaign-materials" TargetMode="External"/><Relationship Id="rId17" Type="http://schemas.openxmlformats.org/officeDocument/2006/relationships/hyperlink" Target="https://healthy-workplaces.osha.europa.eu/is/tools-and-publications/social-media-kit" TargetMode="External"/><Relationship Id="rId25" Type="http://schemas.openxmlformats.org/officeDocument/2006/relationships/image" Target="../media/image43.emf"/><Relationship Id="rId2" Type="http://schemas.openxmlformats.org/officeDocument/2006/relationships/notesSlide" Target="../notesSlides/notesSlide21.xml"/><Relationship Id="rId16" Type="http://schemas.openxmlformats.org/officeDocument/2006/relationships/hyperlink" Target="https://healthy-workplaces.osha.europa.eu/en/get-involved/get-your-certificate" TargetMode="External"/><Relationship Id="rId20" Type="http://schemas.openxmlformats.org/officeDocument/2006/relationships/image" Target="../media/image34.png"/><Relationship Id="rId29"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hyperlink" Target="https://healthy-workplaces.osha.europa.eu/en/get-involved/become-campaign-partner" TargetMode="External"/><Relationship Id="rId11" Type="http://schemas.openxmlformats.org/officeDocument/2006/relationships/hyperlink" Target="https://healthy-workplaces.osha.europa.eu/is/tools-and-publications/campaign-materials" TargetMode="External"/><Relationship Id="rId24" Type="http://schemas.openxmlformats.org/officeDocument/2006/relationships/image" Target="../media/image42.png"/><Relationship Id="rId5" Type="http://schemas.openxmlformats.org/officeDocument/2006/relationships/hyperlink" Target="https://healthy-workplaces.osha.europa.eu/is/get-involved/become-campaign-partner" TargetMode="External"/><Relationship Id="rId15" Type="http://schemas.openxmlformats.org/officeDocument/2006/relationships/hyperlink" Target="https://healthy-workplaces.osha.europa.eu/is/get-involved/get-your-certificate" TargetMode="External"/><Relationship Id="rId23" Type="http://schemas.openxmlformats.org/officeDocument/2006/relationships/image" Target="../media/image41.png"/><Relationship Id="rId28" Type="http://schemas.openxmlformats.org/officeDocument/2006/relationships/image" Target="../media/image39.png"/><Relationship Id="rId10" Type="http://schemas.openxmlformats.org/officeDocument/2006/relationships/hyperlink" Target="https://healthy-workplaces.osha.europa.eu/en/tools-and-publications/campaign-toolkit" TargetMode="External"/><Relationship Id="rId19" Type="http://schemas.openxmlformats.org/officeDocument/2006/relationships/image" Target="../media/image33.png"/><Relationship Id="rId4" Type="http://schemas.openxmlformats.org/officeDocument/2006/relationships/hyperlink" Target="https://healthy-workplaces.osha.europa.eu/en/get-involved/european-week" TargetMode="External"/><Relationship Id="rId9" Type="http://schemas.openxmlformats.org/officeDocument/2006/relationships/hyperlink" Target="https://healthy-workplaces.osha.europa.eu/is/tools-and-publications/campaign-toolkit" TargetMode="External"/><Relationship Id="rId14" Type="http://schemas.openxmlformats.org/officeDocument/2006/relationships/hyperlink" Target="https://healthy-workplaces.osha.europa.eu/en/media-centre/events" TargetMode="External"/><Relationship Id="rId22" Type="http://schemas.openxmlformats.org/officeDocument/2006/relationships/image" Target="../media/image27.png"/><Relationship Id="rId27"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www.youtube.com/user/EUOSHA" TargetMode="External"/><Relationship Id="rId3" Type="http://schemas.openxmlformats.org/officeDocument/2006/relationships/image" Target="../media/image46.jpeg"/><Relationship Id="rId7" Type="http://schemas.openxmlformats.org/officeDocument/2006/relationships/hyperlink" Target="https://healthy-workplaces.osha.europa.eu/en/campaign-partners/national-focal-points" TargetMode="External"/><Relationship Id="rId12" Type="http://schemas.openxmlformats.org/officeDocument/2006/relationships/image" Target="../media/image49.png"/><Relationship Id="rId2" Type="http://schemas.openxmlformats.org/officeDocument/2006/relationships/notesSlide" Target="../notesSlides/notesSlide22.xml"/><Relationship Id="rId16"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hyperlink" Target="https://healthy-workplaces.osha.europa.eu/is/media-centre/newsletter" TargetMode="External"/><Relationship Id="rId11" Type="http://schemas.openxmlformats.org/officeDocument/2006/relationships/hyperlink" Target="https://www.facebook.com/EuropeanAgencyforSafetyandHealthatWork" TargetMode="External"/><Relationship Id="rId5" Type="http://schemas.openxmlformats.org/officeDocument/2006/relationships/hyperlink" Target="https://healthy-workplaces.osha.europa.eu/" TargetMode="External"/><Relationship Id="rId15" Type="http://schemas.openxmlformats.org/officeDocument/2006/relationships/hyperlink" Target="https://www.linkedin.com/company/europeanagency-for-safety-and-health-at-work" TargetMode="External"/><Relationship Id="rId10" Type="http://schemas.openxmlformats.org/officeDocument/2006/relationships/image" Target="../media/image48.png"/><Relationship Id="rId4" Type="http://schemas.openxmlformats.org/officeDocument/2006/relationships/hyperlink" Target="https://healthy-workplaces.osha.europa.eu/is" TargetMode="External"/><Relationship Id="rId9" Type="http://schemas.openxmlformats.org/officeDocument/2006/relationships/hyperlink" Target="http://twitter.com/eu_osha" TargetMode="External"/><Relationship Id="rId1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9671F-F764-4C4C-AA2D-B9A7A945A34F}"/>
              </a:ext>
            </a:extLst>
          </p:cNvPr>
          <p:cNvSpPr>
            <a:spLocks noGrp="1"/>
          </p:cNvSpPr>
          <p:nvPr>
            <p:ph type="title"/>
          </p:nvPr>
        </p:nvSpPr>
        <p:spPr>
          <a:xfrm>
            <a:off x="450000" y="2673000"/>
            <a:ext cx="7646400" cy="1107996"/>
          </a:xfrm>
        </p:spPr>
        <p:txBody>
          <a:bodyPr>
            <a:spAutoFit/>
          </a:bodyPr>
          <a:lstStyle/>
          <a:p>
            <a:r>
              <a:rPr lang="is-IS" dirty="0"/>
              <a:t>Herferðin Vinnuvernd er allra hagur 2023-25</a:t>
            </a:r>
            <a:br>
              <a:rPr lang="is-IS" dirty="0"/>
            </a:br>
            <a:r>
              <a:rPr lang="is-IS" dirty="0"/>
              <a:t>Farsæl framtíð í vinnuvernd</a:t>
            </a:r>
            <a:br>
              <a:rPr lang="is-IS" dirty="0"/>
            </a:br>
            <a:endParaRPr lang="is-IS" dirty="0"/>
          </a:p>
        </p:txBody>
      </p:sp>
      <p:sp>
        <p:nvSpPr>
          <p:cNvPr id="3" name="Subtitle 2">
            <a:extLst>
              <a:ext uri="{FF2B5EF4-FFF2-40B4-BE49-F238E27FC236}">
                <a16:creationId xmlns:a16="http://schemas.microsoft.com/office/drawing/2014/main" id="{A4D5F76E-135C-46BB-8390-A1E50B2BC577}"/>
              </a:ext>
            </a:extLst>
          </p:cNvPr>
          <p:cNvSpPr>
            <a:spLocks noGrp="1"/>
          </p:cNvSpPr>
          <p:nvPr>
            <p:ph type="subTitle" idx="10"/>
          </p:nvPr>
        </p:nvSpPr>
        <p:spPr>
          <a:xfrm>
            <a:off x="450000" y="3469500"/>
            <a:ext cx="7646400" cy="207749"/>
          </a:xfrm>
        </p:spPr>
        <p:txBody>
          <a:bodyPr>
            <a:spAutoFit/>
          </a:bodyPr>
          <a:lstStyle/>
          <a:p>
            <a:r>
              <a:rPr lang="is-IS"/>
              <a:t>Að tryggja skilvirkar forvarnir í stafrænum heimi vinnunnar</a:t>
            </a:r>
          </a:p>
        </p:txBody>
      </p:sp>
    </p:spTree>
    <p:extLst>
      <p:ext uri="{BB962C8B-B14F-4D97-AF65-F5344CB8AC3E}">
        <p14:creationId xmlns:p14="http://schemas.microsoft.com/office/powerpoint/2010/main" val="298122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530225" y="844487"/>
            <a:ext cx="7560643" cy="2369367"/>
          </a:xfrm>
        </p:spPr>
        <p:txBody>
          <a:bodyPr lIns="0" tIns="0" rIns="0" bIns="0">
            <a:spAutoFit/>
          </a:bodyPr>
          <a:lstStyle/>
          <a:p>
            <a:pPr marR="0" lvl="0">
              <a:lnSpc>
                <a:spcPct val="115000"/>
              </a:lnSpc>
              <a:spcBef>
                <a:spcPts val="0"/>
              </a:spcBef>
              <a:spcAft>
                <a:spcPts val="200"/>
              </a:spcAft>
              <a:tabLst>
                <a:tab pos="457200" algn="l"/>
              </a:tabLst>
            </a:pPr>
            <a:r>
              <a:rPr lang="is-IS" sz="1600" dirty="0">
                <a:solidFill>
                  <a:srgbClr val="003399"/>
                </a:solidFill>
              </a:rPr>
              <a:t>Herferðin miðar að því að:</a:t>
            </a:r>
          </a:p>
          <a:p>
            <a:pPr marL="342900" indent="-342900">
              <a:lnSpc>
                <a:spcPct val="115000"/>
              </a:lnSpc>
              <a:spcBef>
                <a:spcPts val="0"/>
              </a:spcBef>
              <a:spcAft>
                <a:spcPts val="200"/>
              </a:spcAft>
              <a:buFont typeface="Symbol" panose="05050102010706020507" pitchFamily="18" charset="2"/>
              <a:buChar char=""/>
              <a:tabLst>
                <a:tab pos="457200" algn="l"/>
              </a:tabLst>
            </a:pPr>
            <a:r>
              <a:rPr lang="is-IS" sz="1600" dirty="0">
                <a:solidFill>
                  <a:schemeClr val="accent1"/>
                </a:solidFill>
                <a:latin typeface="Arial" panose="020B0604020202020204" pitchFamily="34" charset="0"/>
                <a:ea typeface="Arial" panose="020B0604020202020204" pitchFamily="34" charset="0"/>
                <a:cs typeface="Arial" panose="020B0604020202020204" pitchFamily="34" charset="0"/>
              </a:rPr>
              <a:t>Auka þekkingu á öruggri og afkastamikilli notkun stafrænnar tækni í öllum atvinnugreinum</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s-IS" sz="1600" dirty="0">
                <a:solidFill>
                  <a:schemeClr val="accent1"/>
                </a:solidFill>
                <a:latin typeface="Arial" panose="020B0604020202020204" pitchFamily="34" charset="0"/>
                <a:ea typeface="Arial" panose="020B0604020202020204" pitchFamily="34" charset="0"/>
                <a:cs typeface="Arial" panose="020B0604020202020204" pitchFamily="34" charset="0"/>
              </a:rPr>
              <a:t>Auka vitund um stafræna væðingu og vinnuverndaráhrif hennar</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s-IS" sz="1600" dirty="0">
                <a:solidFill>
                  <a:schemeClr val="accent1"/>
                </a:solidFill>
                <a:latin typeface="Arial" panose="020B0604020202020204" pitchFamily="34" charset="0"/>
                <a:ea typeface="Arial" panose="020B0604020202020204" pitchFamily="34" charset="0"/>
                <a:cs typeface="Arial" panose="020B0604020202020204" pitchFamily="34" charset="0"/>
              </a:rPr>
              <a:t>Upplýsa um nýja áhættu og tækifæri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s-IS" sz="1600" dirty="0">
                <a:solidFill>
                  <a:schemeClr val="accent1"/>
                </a:solidFill>
                <a:latin typeface="Arial" panose="020B0604020202020204" pitchFamily="34" charset="0"/>
                <a:ea typeface="Arial" panose="020B0604020202020204" pitchFamily="34" charset="0"/>
                <a:cs typeface="Arial" panose="020B0604020202020204" pitchFamily="34" charset="0"/>
              </a:rPr>
              <a:t>Stuðla að áhættumati og heilbrigðri og öruggri stjórnun stafrænnar umbreytingar á vinnuháttum </a:t>
            </a:r>
          </a:p>
          <a:p>
            <a:pPr marL="342900" marR="0" lvl="0" indent="-342900">
              <a:lnSpc>
                <a:spcPct val="115000"/>
              </a:lnSpc>
              <a:spcBef>
                <a:spcPts val="0"/>
              </a:spcBef>
              <a:spcAft>
                <a:spcPts val="200"/>
              </a:spcAft>
              <a:buFont typeface="Symbol" panose="05050102010706020507" pitchFamily="18" charset="2"/>
              <a:buChar char=""/>
              <a:tabLst>
                <a:tab pos="457200" algn="l"/>
              </a:tabLst>
            </a:pPr>
            <a:r>
              <a:rPr lang="is-IS" sz="1600" dirty="0">
                <a:solidFill>
                  <a:schemeClr val="accent1"/>
                </a:solidFill>
                <a:latin typeface="Arial" panose="020B0604020202020204" pitchFamily="34" charset="0"/>
                <a:ea typeface="Arial" panose="020B0604020202020204" pitchFamily="34" charset="0"/>
                <a:cs typeface="Arial" panose="020B0604020202020204" pitchFamily="34" charset="0"/>
              </a:rPr>
              <a:t>Stuðla að upplýsingamiðlun og góðum starfsvenjum</a:t>
            </a:r>
          </a:p>
        </p:txBody>
      </p:sp>
      <p:sp>
        <p:nvSpPr>
          <p:cNvPr id="8" name="Title 1">
            <a:extLst>
              <a:ext uri="{FF2B5EF4-FFF2-40B4-BE49-F238E27FC236}">
                <a16:creationId xmlns:a16="http://schemas.microsoft.com/office/drawing/2014/main" id="{B4ED40CB-1A01-2E43-805B-2F295DF76ADB}"/>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2400"/>
              <a:t>Markmið herferðarinnar</a:t>
            </a:r>
          </a:p>
        </p:txBody>
      </p:sp>
    </p:spTree>
    <p:extLst>
      <p:ext uri="{BB962C8B-B14F-4D97-AF65-F5344CB8AC3E}">
        <p14:creationId xmlns:p14="http://schemas.microsoft.com/office/powerpoint/2010/main" val="40506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8334"/>
            <a:ext cx="7416000" cy="369332"/>
          </a:xfrm>
        </p:spPr>
        <p:txBody>
          <a:bodyPr lIns="0" tIns="0" rIns="0" bIns="0">
            <a:spAutoFit/>
          </a:bodyPr>
          <a:lstStyle/>
          <a:p>
            <a:r>
              <a:rPr lang="is-IS" sz="2400"/>
              <a:t>Forgangssvið</a:t>
            </a:r>
          </a:p>
        </p:txBody>
      </p:sp>
      <p:sp>
        <p:nvSpPr>
          <p:cNvPr id="4" name="TextBox 3"/>
          <p:cNvSpPr txBox="1"/>
          <p:nvPr/>
        </p:nvSpPr>
        <p:spPr>
          <a:xfrm>
            <a:off x="4691744" y="4326261"/>
            <a:ext cx="1990896" cy="184666"/>
          </a:xfrm>
          <a:prstGeom prst="rect">
            <a:avLst/>
          </a:prstGeom>
          <a:noFill/>
        </p:spPr>
        <p:txBody>
          <a:bodyPr wrap="square" lIns="0" tIns="0" rIns="0" bIns="0" rtlCol="0" anchor="ctr" anchorCtr="0">
            <a:spAutoFit/>
          </a:bodyPr>
          <a:lstStyle/>
          <a:p>
            <a:pPr algn="ctr"/>
            <a:r>
              <a:rPr lang="is-IS" sz="1200" b="1" dirty="0">
                <a:solidFill>
                  <a:schemeClr val="accent1"/>
                </a:solidFill>
                <a:latin typeface="+mj-lt"/>
                <a:ea typeface="+mj-ea"/>
                <a:cs typeface="Trebuchet MS"/>
                <a:hlinkClick r:id="rId3"/>
              </a:rPr>
              <a:t>Snjöll stafræn kerfi</a:t>
            </a:r>
            <a:endParaRPr lang="is-IS" sz="1200" b="1" dirty="0">
              <a:solidFill>
                <a:schemeClr val="accent1"/>
              </a:solidFill>
              <a:latin typeface="+mj-lt"/>
              <a:ea typeface="+mj-ea"/>
              <a:cs typeface="Trebuchet MS"/>
              <a:hlinkClick r:id="rId4"/>
            </a:endParaRPr>
          </a:p>
        </p:txBody>
      </p:sp>
      <p:sp>
        <p:nvSpPr>
          <p:cNvPr id="20" name="TextBox 3">
            <a:extLst>
              <a:ext uri="{FF2B5EF4-FFF2-40B4-BE49-F238E27FC236}">
                <a16:creationId xmlns:a16="http://schemas.microsoft.com/office/drawing/2014/main" id="{7112F58D-1582-0B48-BE64-71C3B9526F27}"/>
              </a:ext>
            </a:extLst>
          </p:cNvPr>
          <p:cNvSpPr txBox="1"/>
          <p:nvPr/>
        </p:nvSpPr>
        <p:spPr>
          <a:xfrm>
            <a:off x="2029698" y="4141595"/>
            <a:ext cx="1990896" cy="553998"/>
          </a:xfrm>
          <a:prstGeom prst="rect">
            <a:avLst/>
          </a:prstGeom>
          <a:noFill/>
        </p:spPr>
        <p:txBody>
          <a:bodyPr wrap="square" lIns="0" tIns="0" rIns="0" bIns="0" rtlCol="0" anchor="ctr" anchorCtr="0">
            <a:spAutoFit/>
          </a:bodyPr>
          <a:lstStyle/>
          <a:p>
            <a:pPr algn="ctr"/>
            <a:endParaRPr lang="en-GB" sz="1200" b="1" dirty="0">
              <a:solidFill>
                <a:schemeClr val="accent1"/>
              </a:solidFill>
              <a:cs typeface="Trebuchet MS"/>
            </a:endParaRPr>
          </a:p>
          <a:p>
            <a:pPr algn="ctr"/>
            <a:r>
              <a:rPr lang="is-IS" sz="1200" b="1" dirty="0">
                <a:solidFill>
                  <a:schemeClr val="accent1"/>
                </a:solidFill>
                <a:cs typeface="Trebuchet MS"/>
                <a:hlinkClick r:id="rId5"/>
              </a:rPr>
              <a:t>Starfsmannastjórnun í gegnum gervigreind</a:t>
            </a:r>
            <a:endParaRPr lang="is-IS" sz="1200" b="1" dirty="0">
              <a:solidFill>
                <a:schemeClr val="accent1"/>
              </a:solidFill>
              <a:cs typeface="Trebuchet MS"/>
              <a:hlinkClick r:id="rId6"/>
            </a:endParaRPr>
          </a:p>
        </p:txBody>
      </p:sp>
      <p:sp>
        <p:nvSpPr>
          <p:cNvPr id="23" name="TextBox 3">
            <a:extLst>
              <a:ext uri="{FF2B5EF4-FFF2-40B4-BE49-F238E27FC236}">
                <a16:creationId xmlns:a16="http://schemas.microsoft.com/office/drawing/2014/main" id="{2F0BCF37-1A7A-3D42-AC64-F62D331489E1}"/>
              </a:ext>
            </a:extLst>
          </p:cNvPr>
          <p:cNvSpPr txBox="1"/>
          <p:nvPr/>
        </p:nvSpPr>
        <p:spPr>
          <a:xfrm>
            <a:off x="677020" y="2375265"/>
            <a:ext cx="19908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7"/>
              </a:rPr>
              <a:t>Stafræn verkvangavinna</a:t>
            </a:r>
            <a:endParaRPr lang="is-IS"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EE127283-3F1D-DF4A-AE3C-4F3D446A08AF}"/>
              </a:ext>
            </a:extLst>
          </p:cNvPr>
          <p:cNvSpPr txBox="1"/>
          <p:nvPr/>
        </p:nvSpPr>
        <p:spPr>
          <a:xfrm>
            <a:off x="3278913" y="2382255"/>
            <a:ext cx="1990896" cy="184666"/>
          </a:xfrm>
          <a:prstGeom prst="rect">
            <a:avLst/>
          </a:prstGeom>
          <a:noFill/>
        </p:spPr>
        <p:txBody>
          <a:bodyPr wrap="square" lIns="0" tIns="0" rIns="0" bIns="0" rtlCol="0" anchor="ctr" anchorCtr="0">
            <a:spAutoFit/>
          </a:bodyPr>
          <a:lstStyle/>
          <a:p>
            <a:pPr algn="ctr"/>
            <a:r>
              <a:rPr lang="is-IS" sz="1200" b="1" dirty="0">
                <a:solidFill>
                  <a:schemeClr val="accent1"/>
                </a:solidFill>
                <a:latin typeface="+mj-lt"/>
                <a:ea typeface="+mj-ea"/>
                <a:cs typeface="Trebuchet MS"/>
                <a:hlinkClick r:id="rId9"/>
              </a:rPr>
              <a:t>Sjálfvirkni verkefna</a:t>
            </a:r>
            <a:endParaRPr lang="is-IS" sz="1200" b="1" dirty="0">
              <a:solidFill>
                <a:schemeClr val="accent1"/>
              </a:solidFill>
              <a:latin typeface="+mj-lt"/>
              <a:ea typeface="+mj-ea"/>
              <a:cs typeface="Trebuchet MS"/>
              <a:hlinkClick r:id="rId10"/>
            </a:endParaRPr>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06123" y="2909259"/>
            <a:ext cx="1866666" cy="1260000"/>
          </a:xfrm>
          <a:prstGeom prst="rect">
            <a:avLst/>
          </a:prstGeom>
          <a:blipFill>
            <a:blip r:embed="rId12"/>
            <a:stretch>
              <a:fillRect/>
            </a:stretch>
          </a:blipFill>
          <a:ln w="38100">
            <a:solidFill>
              <a:srgbClr val="ACC700"/>
            </a:solidFill>
          </a:ln>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9135" y="966412"/>
            <a:ext cx="1866667" cy="1260000"/>
          </a:xfrm>
          <a:prstGeom prst="rect">
            <a:avLst/>
          </a:prstGeom>
          <a:blipFill>
            <a:blip r:embed="rId12"/>
            <a:stretch>
              <a:fillRect/>
            </a:stretch>
          </a:blipFill>
          <a:ln w="38100">
            <a:solidFill>
              <a:srgbClr val="ACC700"/>
            </a:solidFill>
          </a:ln>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942921" y="975089"/>
            <a:ext cx="1866667" cy="1260000"/>
          </a:xfrm>
          <a:prstGeom prst="rect">
            <a:avLst/>
          </a:prstGeom>
          <a:blipFill>
            <a:blip r:embed="rId12"/>
            <a:stretch>
              <a:fillRect/>
            </a:stretch>
          </a:blipFill>
          <a:ln w="38100">
            <a:solidFill>
              <a:srgbClr val="ACC700"/>
            </a:solidFill>
          </a:ln>
        </p:spPr>
      </p:pic>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41028" y="975089"/>
            <a:ext cx="1866667" cy="1260000"/>
          </a:xfrm>
          <a:prstGeom prst="rect">
            <a:avLst/>
          </a:prstGeom>
          <a:blipFill>
            <a:blip r:embed="rId12"/>
            <a:stretch>
              <a:fillRect/>
            </a:stretch>
          </a:blipFill>
          <a:ln w="38100">
            <a:solidFill>
              <a:srgbClr val="ACC700"/>
            </a:solidFill>
          </a:ln>
        </p:spPr>
      </p:pic>
      <p:pic>
        <p:nvPicPr>
          <p:cNvPr id="8" name="Picture 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051720" y="2908411"/>
            <a:ext cx="1866667" cy="1260000"/>
          </a:xfrm>
          <a:prstGeom prst="rect">
            <a:avLst/>
          </a:prstGeom>
          <a:blipFill>
            <a:blip r:embed="rId12"/>
            <a:stretch>
              <a:fillRect/>
            </a:stretch>
          </a:blipFill>
          <a:ln w="38100">
            <a:solidFill>
              <a:srgbClr val="ACC700"/>
            </a:solidFill>
          </a:ln>
        </p:spPr>
      </p:pic>
      <p:sp>
        <p:nvSpPr>
          <p:cNvPr id="25" name="TextBox 24"/>
          <p:cNvSpPr txBox="1"/>
          <p:nvPr/>
        </p:nvSpPr>
        <p:spPr>
          <a:xfrm>
            <a:off x="5908220" y="2290436"/>
            <a:ext cx="1990896" cy="369332"/>
          </a:xfrm>
          <a:prstGeom prst="rect">
            <a:avLst/>
          </a:prstGeom>
          <a:noFill/>
        </p:spPr>
        <p:txBody>
          <a:bodyPr wrap="square" lIns="0" tIns="0" rIns="0" bIns="0" rtlCol="0" anchor="ctr" anchorCtr="0">
            <a:spAutoFit/>
          </a:bodyPr>
          <a:lstStyle/>
          <a:p>
            <a:pPr algn="ctr"/>
            <a:r>
              <a:rPr lang="is-IS" sz="1200" b="1" dirty="0">
                <a:solidFill>
                  <a:schemeClr val="accent1"/>
                </a:solidFill>
                <a:latin typeface="+mj-lt"/>
                <a:ea typeface="+mj-ea"/>
                <a:cs typeface="Trebuchet MS"/>
                <a:hlinkClick r:id="rId17"/>
              </a:rPr>
              <a:t>Fjarvinna og blönduð vinna</a:t>
            </a:r>
            <a:endParaRPr lang="is-IS" sz="1200" b="1" dirty="0">
              <a:solidFill>
                <a:schemeClr val="accent1"/>
              </a:solidFill>
              <a:latin typeface="+mj-lt"/>
              <a:ea typeface="+mj-ea"/>
              <a:cs typeface="Trebuchet MS"/>
              <a:hlinkClick r:id="rId18"/>
            </a:endParaRPr>
          </a:p>
        </p:txBody>
      </p:sp>
    </p:spTree>
    <p:extLst>
      <p:ext uri="{BB962C8B-B14F-4D97-AF65-F5344CB8AC3E}">
        <p14:creationId xmlns:p14="http://schemas.microsoft.com/office/powerpoint/2010/main" val="40816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stafræn verkvangavinna</a:t>
            </a:r>
          </a:p>
        </p:txBody>
      </p:sp>
      <p:sp>
        <p:nvSpPr>
          <p:cNvPr id="4" name="TextBox 3"/>
          <p:cNvSpPr txBox="1"/>
          <p:nvPr/>
        </p:nvSpPr>
        <p:spPr>
          <a:xfrm>
            <a:off x="3617386" y="888493"/>
            <a:ext cx="4392488" cy="954107"/>
          </a:xfrm>
          <a:prstGeom prst="rect">
            <a:avLst/>
          </a:prstGeom>
          <a:noFill/>
        </p:spPr>
        <p:txBody>
          <a:bodyPr wrap="square" rtlCol="0">
            <a:spAutoFit/>
          </a:bodyPr>
          <a:lstStyle/>
          <a:p>
            <a:pPr lvl="0"/>
            <a:endParaRPr lang="en-US" sz="1400" b="1" dirty="0">
              <a:solidFill>
                <a:srgbClr val="003399"/>
              </a:solidFill>
            </a:endParaRPr>
          </a:p>
          <a:p>
            <a:r>
              <a:rPr lang="is-I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„Stafræn verkvangavinna felur oft í sér störf í greinum þar sem áhætta er mikil og vinnuaðstæður eru verri.“</a:t>
            </a:r>
            <a:r>
              <a:rPr lang="is-IS" sz="1400" b="1" i="1" dirty="0">
                <a:solidFill>
                  <a:srgbClr val="E64715"/>
                </a:solidFill>
              </a:rPr>
              <a:t> </a:t>
            </a:r>
            <a:r>
              <a:rPr lang="is-IS" sz="1400" b="1" dirty="0">
                <a:solidFill>
                  <a:srgbClr val="E64715"/>
                </a:solidFill>
                <a:latin typeface="Times New Roman" panose="02020603050405020304" pitchFamily="18" charset="0"/>
                <a:ea typeface="Times New Roman" panose="02020603050405020304" pitchFamily="18" charset="0"/>
              </a:rPr>
              <a:t>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888493"/>
            <a:ext cx="2666667" cy="1800000"/>
          </a:xfrm>
          <a:prstGeom prst="rect">
            <a:avLst/>
          </a:prstGeom>
          <a:blipFill>
            <a:blip r:embed="rId4"/>
            <a:stretch>
              <a:fillRect/>
            </a:stretch>
          </a:blipFill>
          <a:ln w="38100">
            <a:solidFill>
              <a:srgbClr val="ACC700"/>
            </a:solidFill>
          </a:ln>
        </p:spPr>
      </p:pic>
      <p:sp>
        <p:nvSpPr>
          <p:cNvPr id="6" name="TextBox 5">
            <a:extLst>
              <a:ext uri="{FF2B5EF4-FFF2-40B4-BE49-F238E27FC236}">
                <a16:creationId xmlns:a16="http://schemas.microsoft.com/office/drawing/2014/main" id="{83AF539D-CAF8-41D3-8FB6-3D01F5F13DEB}"/>
              </a:ext>
            </a:extLst>
          </p:cNvPr>
          <p:cNvSpPr txBox="1"/>
          <p:nvPr/>
        </p:nvSpPr>
        <p:spPr>
          <a:xfrm>
            <a:off x="1043608" y="3147814"/>
            <a:ext cx="7776864" cy="1015663"/>
          </a:xfrm>
          <a:prstGeom prst="rect">
            <a:avLst/>
          </a:prstGeom>
          <a:noFill/>
        </p:spPr>
        <p:txBody>
          <a:bodyPr wrap="square" rtlCol="0">
            <a:spAutoFit/>
          </a:bodyPr>
          <a:lstStyle/>
          <a:p>
            <a:pPr lvl="0"/>
            <a:r>
              <a:rPr lang="is-IS" sz="1500" b="1">
                <a:solidFill>
                  <a:srgbClr val="003399"/>
                </a:solidFill>
              </a:rPr>
              <a:t>Netaðstaða eða markaðstorg, sem byggir á stafrænni tækni (þar á meðal notkun farsímaappa), sem eru í eigu og/eða rekin af fyrirtæki og stuðlar að því að koma jafnvægi á milli framboðs og eftirspurnar eftir vinnu sem framkvæmd er af aðila sem vinnur í gegnum verkvanginn.</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589"/>
            <a:ext cx="1800200" cy="338554"/>
          </a:xfrm>
          <a:prstGeom prst="rect">
            <a:avLst/>
          </a:prstGeom>
          <a:noFill/>
        </p:spPr>
        <p:txBody>
          <a:bodyPr wrap="square" rtlCol="0">
            <a:spAutoFit/>
          </a:bodyPr>
          <a:lstStyle/>
          <a:p>
            <a:pPr lvl="0"/>
            <a:r>
              <a:rPr lang="is-IS" sz="1600" b="1" u="sng" dirty="0">
                <a:solidFill>
                  <a:srgbClr val="ACC700"/>
                </a:solidFill>
              </a:rPr>
              <a:t>SKILGREINING</a:t>
            </a:r>
          </a:p>
        </p:txBody>
      </p:sp>
    </p:spTree>
    <p:extLst>
      <p:ext uri="{BB962C8B-B14F-4D97-AF65-F5344CB8AC3E}">
        <p14:creationId xmlns:p14="http://schemas.microsoft.com/office/powerpoint/2010/main" val="1744807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stafræn verkvangavinna</a:t>
            </a:r>
          </a:p>
        </p:txBody>
      </p:sp>
      <p:sp>
        <p:nvSpPr>
          <p:cNvPr id="4" name="TextBox 3"/>
          <p:cNvSpPr txBox="1"/>
          <p:nvPr/>
        </p:nvSpPr>
        <p:spPr>
          <a:xfrm>
            <a:off x="437824" y="915988"/>
            <a:ext cx="7086504" cy="3018775"/>
          </a:xfrm>
          <a:prstGeom prst="rect">
            <a:avLst/>
          </a:prstGeom>
          <a:noFill/>
        </p:spPr>
        <p:txBody>
          <a:bodyPr wrap="square" rtlCol="0">
            <a:spAutoFit/>
          </a:bodyPr>
          <a:lstStyle/>
          <a:p>
            <a:pPr lvl="0"/>
            <a:r>
              <a:rPr lang="is-IS" b="1" dirty="0">
                <a:solidFill>
                  <a:srgbClr val="ACC700"/>
                </a:solidFill>
              </a:rPr>
              <a:t>TÆKIFÆRI </a:t>
            </a:r>
          </a:p>
          <a:p>
            <a:pPr marL="285750" lvl="0" indent="-285750">
              <a:buFont typeface="Arial" panose="020B0604020202020204" pitchFamily="34" charset="0"/>
              <a:buChar char="•"/>
            </a:pPr>
            <a:r>
              <a:rPr lang="is-IS" sz="1600" b="1" dirty="0">
                <a:solidFill>
                  <a:srgbClr val="003399"/>
                </a:solidFill>
              </a:rPr>
              <a:t>Sjálfstæði starfsmanna</a:t>
            </a:r>
          </a:p>
          <a:p>
            <a:pPr marL="285750" lvl="0" indent="-285750">
              <a:buFont typeface="Arial" panose="020B0604020202020204" pitchFamily="34" charset="0"/>
              <a:buChar char="•"/>
            </a:pPr>
            <a:r>
              <a:rPr lang="is-IS" sz="1600" b="1" dirty="0">
                <a:solidFill>
                  <a:srgbClr val="003399"/>
                </a:solidFill>
              </a:rPr>
              <a:t>Sveigjanlegur vinnutími</a:t>
            </a:r>
          </a:p>
          <a:p>
            <a:pPr marL="285750" lvl="0" indent="-285750">
              <a:buFont typeface="Arial" panose="020B0604020202020204" pitchFamily="34" charset="0"/>
              <a:buChar char="•"/>
            </a:pPr>
            <a:r>
              <a:rPr lang="is-IS" sz="1600" b="1" dirty="0">
                <a:solidFill>
                  <a:srgbClr val="003399"/>
                </a:solidFill>
              </a:rPr>
              <a:t>Bætt aðgengi illa settra starfsmanna að vinnumarkaði </a:t>
            </a:r>
          </a:p>
          <a:p>
            <a:pPr lvl="0"/>
            <a:endParaRPr lang="en-US" sz="2000" b="1" dirty="0">
              <a:solidFill>
                <a:srgbClr val="003399"/>
              </a:solidFill>
            </a:endParaRPr>
          </a:p>
          <a:p>
            <a:pPr lvl="0" defTabSz="342900">
              <a:spcBef>
                <a:spcPts val="450"/>
              </a:spcBef>
              <a:buClr>
                <a:srgbClr val="003399"/>
              </a:buClr>
            </a:pPr>
            <a:r>
              <a:rPr lang="is-IS" b="1" dirty="0">
                <a:solidFill>
                  <a:srgbClr val="ACC700"/>
                </a:solidFill>
              </a:rPr>
              <a:t>ÁHÆTTA OG ÁSKORANIR</a:t>
            </a:r>
          </a:p>
          <a:p>
            <a:pPr marL="285750" lvl="0" indent="-285750">
              <a:buFont typeface="Arial" panose="020B0604020202020204" pitchFamily="34" charset="0"/>
              <a:buChar char="•"/>
            </a:pPr>
            <a:r>
              <a:rPr lang="is-IS" sz="1600" b="1" dirty="0">
                <a:solidFill>
                  <a:srgbClr val="003399"/>
                </a:solidFill>
              </a:rPr>
              <a:t>Fagleg einangrun</a:t>
            </a:r>
          </a:p>
          <a:p>
            <a:pPr marL="285750" lvl="0" indent="-285750">
              <a:buFont typeface="Arial" panose="020B0604020202020204" pitchFamily="34" charset="0"/>
              <a:buChar char="•"/>
            </a:pPr>
            <a:r>
              <a:rPr lang="is-IS" sz="1600" b="1" dirty="0">
                <a:solidFill>
                  <a:srgbClr val="003399"/>
                </a:solidFill>
              </a:rPr>
              <a:t>Langur/óreglulegur vinnutími</a:t>
            </a:r>
          </a:p>
          <a:p>
            <a:pPr marL="285750" lvl="0" indent="-285750">
              <a:buFont typeface="Arial" panose="020B0604020202020204" pitchFamily="34" charset="0"/>
              <a:buChar char="•"/>
            </a:pPr>
            <a:r>
              <a:rPr lang="is-IS" sz="1600" b="1" dirty="0">
                <a:solidFill>
                  <a:srgbClr val="003399"/>
                </a:solidFill>
              </a:rPr>
              <a:t>Algrímastjórnun</a:t>
            </a:r>
          </a:p>
          <a:p>
            <a:pPr marL="285750" lvl="0" indent="-285750">
              <a:buFont typeface="Arial" panose="020B0604020202020204" pitchFamily="34" charset="0"/>
              <a:buChar char="•"/>
            </a:pPr>
            <a:r>
              <a:rPr lang="is-IS" sz="1600" b="1" dirty="0">
                <a:solidFill>
                  <a:srgbClr val="003399"/>
                </a:solidFill>
              </a:rPr>
              <a:t>Stafræn vöktun/eftirlit</a:t>
            </a:r>
          </a:p>
          <a:p>
            <a:pPr marL="285750" lvl="0" indent="-285750">
              <a:buFont typeface="Arial" panose="020B0604020202020204" pitchFamily="34" charset="0"/>
              <a:buChar char="•"/>
            </a:pPr>
            <a:r>
              <a:rPr lang="is-IS" sz="1600" b="1" dirty="0">
                <a:solidFill>
                  <a:srgbClr val="003399"/>
                </a:solidFill>
              </a:rPr>
              <a:t>Takmarkaðar vinnuverndarreglur</a:t>
            </a:r>
          </a:p>
        </p:txBody>
      </p:sp>
    </p:spTree>
    <p:extLst>
      <p:ext uri="{BB962C8B-B14F-4D97-AF65-F5344CB8AC3E}">
        <p14:creationId xmlns:p14="http://schemas.microsoft.com/office/powerpoint/2010/main" val="4184328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sjálfvæðing verka</a:t>
            </a:r>
          </a:p>
        </p:txBody>
      </p:sp>
      <p:sp>
        <p:nvSpPr>
          <p:cNvPr id="4" name="TextBox 3"/>
          <p:cNvSpPr txBox="1"/>
          <p:nvPr/>
        </p:nvSpPr>
        <p:spPr>
          <a:xfrm>
            <a:off x="3557164" y="663535"/>
            <a:ext cx="4350200" cy="1908215"/>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is-I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„Ýmis tækifæri felast í því að nota stafræna tækni fyrir sjálfvirka ferla en einnig hugsanleg áhætta og áskoranir, svo sem tap á vitund um mannlegar aðstæður, oftrú eða hugsanlegt tap á sérhæfðri færni starfsmanna.“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43608" y="3223451"/>
            <a:ext cx="7848872" cy="784830"/>
          </a:xfrm>
          <a:prstGeom prst="rect">
            <a:avLst/>
          </a:prstGeom>
          <a:noFill/>
        </p:spPr>
        <p:txBody>
          <a:bodyPr wrap="square" rtlCol="0">
            <a:spAutoFit/>
          </a:bodyPr>
          <a:lstStyle/>
          <a:p>
            <a:pPr lvl="0"/>
            <a:r>
              <a:rPr lang="is-IS" sz="1500" b="1">
                <a:solidFill>
                  <a:srgbClr val="003399"/>
                </a:solidFill>
              </a:rPr>
              <a:t>Notkun kerfa eða tækniferla til að til að gera tæki eða kerfi kleift að framkvæma (að hluta eða í heild) aðgerð sem var áður eða gat hugsanlega verið áður, framkvæmd (að hluta eða í heild) af mönnum.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589"/>
            <a:ext cx="1800200" cy="338554"/>
          </a:xfrm>
          <a:prstGeom prst="rect">
            <a:avLst/>
          </a:prstGeom>
          <a:noFill/>
        </p:spPr>
        <p:txBody>
          <a:bodyPr wrap="square" rtlCol="0">
            <a:spAutoFit/>
          </a:bodyPr>
          <a:lstStyle/>
          <a:p>
            <a:pPr lvl="0"/>
            <a:r>
              <a:rPr lang="is-IS" sz="1600" b="1" u="sng" dirty="0">
                <a:solidFill>
                  <a:srgbClr val="ACC700"/>
                </a:solidFill>
              </a:rPr>
              <a:t>SKILGREINING</a:t>
            </a:r>
          </a:p>
        </p:txBody>
      </p:sp>
      <p:pic>
        <p:nvPicPr>
          <p:cNvPr id="8" name="Picture 7">
            <a:extLst>
              <a:ext uri="{FF2B5EF4-FFF2-40B4-BE49-F238E27FC236}">
                <a16:creationId xmlns:a16="http://schemas.microsoft.com/office/drawing/2014/main" id="{BAF6AB56-B7EA-4CFD-9613-1A76A9296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740" y="93199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97591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sjálfvæðing verka</a:t>
            </a:r>
          </a:p>
        </p:txBody>
      </p:sp>
      <p:sp>
        <p:nvSpPr>
          <p:cNvPr id="4" name="TextBox 3"/>
          <p:cNvSpPr txBox="1"/>
          <p:nvPr/>
        </p:nvSpPr>
        <p:spPr>
          <a:xfrm>
            <a:off x="450001" y="902828"/>
            <a:ext cx="6354247" cy="2495555"/>
          </a:xfrm>
          <a:prstGeom prst="rect">
            <a:avLst/>
          </a:prstGeom>
          <a:noFill/>
        </p:spPr>
        <p:txBody>
          <a:bodyPr wrap="square" rtlCol="0">
            <a:spAutoFit/>
          </a:bodyPr>
          <a:lstStyle/>
          <a:p>
            <a:pPr lvl="0"/>
            <a:r>
              <a:rPr lang="is-IS" b="1">
                <a:solidFill>
                  <a:srgbClr val="ACC700"/>
                </a:solidFill>
              </a:rPr>
              <a:t>TÆKIFÆRI </a:t>
            </a:r>
          </a:p>
          <a:p>
            <a:pPr marL="342900" lvl="0" indent="-342900">
              <a:buFont typeface="Arial" panose="020B0604020202020204" pitchFamily="34" charset="0"/>
              <a:buChar char="•"/>
            </a:pPr>
            <a:r>
              <a:rPr lang="is-IS" sz="1600" b="1">
                <a:solidFill>
                  <a:srgbClr val="003399"/>
                </a:solidFill>
              </a:rPr>
              <a:t>Sjálfvæðing áhættusamra eða endurtekningarsamra verka </a:t>
            </a:r>
          </a:p>
          <a:p>
            <a:pPr marL="342900" lvl="0" indent="-342900">
              <a:buFont typeface="Arial" panose="020B0604020202020204" pitchFamily="34" charset="0"/>
              <a:buChar char="•"/>
            </a:pPr>
            <a:r>
              <a:rPr lang="is-IS" sz="1600" b="1">
                <a:solidFill>
                  <a:srgbClr val="003399"/>
                </a:solidFill>
              </a:rPr>
              <a:t>Aukinn tími fyrir nám/sköpunargleði starfsmanna </a:t>
            </a:r>
          </a:p>
          <a:p>
            <a:pPr marL="342900" lvl="0" indent="-342900">
              <a:buFont typeface="Arial" panose="020B0604020202020204" pitchFamily="34" charset="0"/>
              <a:buChar char="•"/>
            </a:pPr>
            <a:r>
              <a:rPr lang="is-IS" sz="1600" b="1">
                <a:solidFill>
                  <a:srgbClr val="003399"/>
                </a:solidFill>
              </a:rPr>
              <a:t>Minni útsetning fyrir hættulegu umhverfi</a:t>
            </a:r>
          </a:p>
          <a:p>
            <a:pPr marL="342900" lvl="0" indent="-342900">
              <a:buFont typeface="Arial" panose="020B0604020202020204" pitchFamily="34" charset="0"/>
              <a:buChar char="•"/>
            </a:pPr>
            <a:endParaRPr lang="en-US" sz="2000" b="1" dirty="0">
              <a:solidFill>
                <a:srgbClr val="003399"/>
              </a:solidFill>
            </a:endParaRPr>
          </a:p>
          <a:p>
            <a:pPr lvl="0" defTabSz="342900">
              <a:spcBef>
                <a:spcPts val="450"/>
              </a:spcBef>
              <a:buClr>
                <a:srgbClr val="003399"/>
              </a:buClr>
            </a:pPr>
            <a:r>
              <a:rPr lang="is-IS" b="1">
                <a:solidFill>
                  <a:srgbClr val="ACC700"/>
                </a:solidFill>
              </a:rPr>
              <a:t>ÁHÆTTA OG ÁSKORANIR</a:t>
            </a:r>
          </a:p>
          <a:p>
            <a:pPr marL="285750" lvl="0" indent="-285750">
              <a:buFont typeface="Arial" panose="020B0604020202020204" pitchFamily="34" charset="0"/>
              <a:buChar char="•"/>
            </a:pPr>
            <a:r>
              <a:rPr lang="is-IS" sz="1600" b="1">
                <a:solidFill>
                  <a:srgbClr val="003399"/>
                </a:solidFill>
              </a:rPr>
              <a:t>Skortur á vitund um aðstæður manna</a:t>
            </a:r>
          </a:p>
          <a:p>
            <a:pPr marL="285750" lvl="0" indent="-285750">
              <a:buFont typeface="Arial" panose="020B0604020202020204" pitchFamily="34" charset="0"/>
              <a:buChar char="•"/>
            </a:pPr>
            <a:r>
              <a:rPr lang="is-IS" sz="1600" b="1">
                <a:solidFill>
                  <a:srgbClr val="003399"/>
                </a:solidFill>
              </a:rPr>
              <a:t>Oftrú </a:t>
            </a:r>
          </a:p>
          <a:p>
            <a:pPr marL="285750" lvl="0" indent="-285750">
              <a:buFont typeface="Arial" panose="020B0604020202020204" pitchFamily="34" charset="0"/>
              <a:buChar char="•"/>
            </a:pPr>
            <a:r>
              <a:rPr lang="is-IS" sz="1600" b="1">
                <a:solidFill>
                  <a:srgbClr val="003399"/>
                </a:solidFill>
              </a:rPr>
              <a:t>Hugsanlegt tap á sérhæfðri færni starfsmanna </a:t>
            </a:r>
          </a:p>
        </p:txBody>
      </p:sp>
    </p:spTree>
    <p:extLst>
      <p:ext uri="{BB962C8B-B14F-4D97-AF65-F5344CB8AC3E}">
        <p14:creationId xmlns:p14="http://schemas.microsoft.com/office/powerpoint/2010/main" val="59344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Forgangssvið – fjarvinna og blönduð vinna</a:t>
            </a:r>
          </a:p>
        </p:txBody>
      </p:sp>
      <p:sp>
        <p:nvSpPr>
          <p:cNvPr id="4" name="TextBox 3"/>
          <p:cNvSpPr txBox="1"/>
          <p:nvPr/>
        </p:nvSpPr>
        <p:spPr>
          <a:xfrm>
            <a:off x="3491880" y="978041"/>
            <a:ext cx="4350200" cy="738664"/>
          </a:xfrm>
          <a:prstGeom prst="rect">
            <a:avLst/>
          </a:prstGeom>
          <a:noFill/>
        </p:spPr>
        <p:txBody>
          <a:bodyPr wrap="square" rtlCol="0">
            <a:spAutoFit/>
          </a:bodyPr>
          <a:lstStyle/>
          <a:p>
            <a:pPr lvl="0"/>
            <a:endParaRPr lang="en-US" sz="1400" b="1" dirty="0">
              <a:solidFill>
                <a:srgbClr val="003399"/>
              </a:solidFill>
            </a:endParaRPr>
          </a:p>
          <a:p>
            <a:r>
              <a:rPr lang="is-I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„Fjarvinna þarf að vera hluti af lögboðnu áhættumati vinnuveitanda.“</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9892" y="2970834"/>
            <a:ext cx="7848872" cy="1477328"/>
          </a:xfrm>
          <a:prstGeom prst="rect">
            <a:avLst/>
          </a:prstGeom>
          <a:noFill/>
        </p:spPr>
        <p:txBody>
          <a:bodyPr wrap="square" rtlCol="0">
            <a:spAutoFit/>
          </a:bodyPr>
          <a:lstStyle/>
          <a:p>
            <a:pPr lvl="0"/>
            <a:r>
              <a:rPr lang="is-IS" sz="1500" b="1">
                <a:solidFill>
                  <a:srgbClr val="003399"/>
                </a:solidFill>
              </a:rPr>
              <a:t>Skilgreina má </a:t>
            </a:r>
            <a:r>
              <a:rPr lang="is-IS" sz="1500" b="1" i="1">
                <a:solidFill>
                  <a:srgbClr val="003399"/>
                </a:solidFill>
              </a:rPr>
              <a:t>fjarvinnu</a:t>
            </a:r>
            <a:r>
              <a:rPr lang="is-IS" sz="1500" b="1">
                <a:solidFill>
                  <a:srgbClr val="003399"/>
                </a:solidFill>
              </a:rPr>
              <a:t> sem hvers kyns vinnufyrirkomulag sem felur í sér notkun stafrænnar tækni (t.d. einkatölvur, snjallsíma, fartölvur, hugbúnaðarpakka og netið) til að vinna heiman frá sér eða almennt fjarri athafnasvæði vinnuveitanda mestan hluta eða hluta vinnutímans. Þegar blandað er saman fjarvinnu með vinnu á starfsstöð vinnuveitandans er einnig vísað til þess sem </a:t>
            </a:r>
            <a:r>
              <a:rPr lang="is-IS" sz="1500" b="1" i="1">
                <a:solidFill>
                  <a:srgbClr val="003399"/>
                </a:solidFill>
              </a:rPr>
              <a:t>blandaðrar vinnu</a:t>
            </a:r>
            <a:r>
              <a:rPr lang="is-IS" sz="1500" b="1">
                <a:solidFill>
                  <a:srgbClr val="003399"/>
                </a:solidFill>
              </a:rPr>
              <a:t>. </a:t>
            </a:r>
            <a:r>
              <a:rPr lang="is-IS" sz="1500" b="1" i="1">
                <a:solidFill>
                  <a:srgbClr val="003399"/>
                </a:solidFill>
              </a:rPr>
              <a:t>Heimafjarvinna</a:t>
            </a:r>
            <a:r>
              <a:rPr lang="is-IS" sz="1500" b="1">
                <a:solidFill>
                  <a:srgbClr val="003399"/>
                </a:solidFill>
              </a:rPr>
              <a:t> er algeng leið til að skilgreina fjarvinnu heima frá sér.</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589"/>
            <a:ext cx="1800200" cy="338554"/>
          </a:xfrm>
          <a:prstGeom prst="rect">
            <a:avLst/>
          </a:prstGeom>
          <a:noFill/>
        </p:spPr>
        <p:txBody>
          <a:bodyPr wrap="square" rtlCol="0">
            <a:spAutoFit/>
          </a:bodyPr>
          <a:lstStyle/>
          <a:p>
            <a:pPr lvl="0"/>
            <a:r>
              <a:rPr lang="is-IS" sz="1600" b="1" u="sng" dirty="0">
                <a:solidFill>
                  <a:srgbClr val="ACC700"/>
                </a:solidFill>
              </a:rPr>
              <a:t>SKILGREINING</a:t>
            </a:r>
          </a:p>
        </p:txBody>
      </p:sp>
      <p:pic>
        <p:nvPicPr>
          <p:cNvPr id="9" name="Picture 8">
            <a:extLst>
              <a:ext uri="{FF2B5EF4-FFF2-40B4-BE49-F238E27FC236}">
                <a16:creationId xmlns:a16="http://schemas.microsoft.com/office/drawing/2014/main" id="{7D15445A-9235-4930-A9B1-8C41C9203D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60356"/>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336952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Forgangssvið – fjarvinna og blönduð vinna</a:t>
            </a:r>
          </a:p>
        </p:txBody>
      </p:sp>
      <p:sp>
        <p:nvSpPr>
          <p:cNvPr id="4" name="TextBox 3"/>
          <p:cNvSpPr txBox="1"/>
          <p:nvPr/>
        </p:nvSpPr>
        <p:spPr>
          <a:xfrm>
            <a:off x="450001" y="915988"/>
            <a:ext cx="6670455" cy="3480440"/>
          </a:xfrm>
          <a:prstGeom prst="rect">
            <a:avLst/>
          </a:prstGeom>
          <a:noFill/>
        </p:spPr>
        <p:txBody>
          <a:bodyPr wrap="square" rtlCol="0">
            <a:spAutoFit/>
          </a:bodyPr>
          <a:lstStyle/>
          <a:p>
            <a:r>
              <a:rPr lang="is-IS" b="1">
                <a:solidFill>
                  <a:srgbClr val="ACC700"/>
                </a:solidFill>
              </a:rPr>
              <a:t>TÆKIFÆRI </a:t>
            </a:r>
          </a:p>
          <a:p>
            <a:pPr marL="285750" indent="-285750">
              <a:buFont typeface="Arial" panose="020B0604020202020204" pitchFamily="34" charset="0"/>
              <a:buChar char="•"/>
            </a:pPr>
            <a:r>
              <a:rPr lang="is-IS" sz="1600" b="1">
                <a:solidFill>
                  <a:schemeClr val="accent1"/>
                </a:solidFill>
              </a:rPr>
              <a:t>Aukið sjálfstæði og sveigjanleiki</a:t>
            </a:r>
          </a:p>
          <a:p>
            <a:pPr marL="285750" indent="-285750">
              <a:buFont typeface="Arial" panose="020B0604020202020204" pitchFamily="34" charset="0"/>
              <a:buChar char="•"/>
            </a:pPr>
            <a:r>
              <a:rPr lang="is-IS" sz="1600" b="1">
                <a:solidFill>
                  <a:schemeClr val="accent1"/>
                </a:solidFill>
              </a:rPr>
              <a:t>Bætt jafnvægi á milli vinnu og einkalífs</a:t>
            </a:r>
          </a:p>
          <a:p>
            <a:pPr marL="285750" indent="-285750">
              <a:buFont typeface="Arial" panose="020B0604020202020204" pitchFamily="34" charset="0"/>
              <a:buChar char="•"/>
            </a:pPr>
            <a:r>
              <a:rPr lang="is-IS" sz="1600" b="1">
                <a:solidFill>
                  <a:schemeClr val="accent1"/>
                </a:solidFill>
              </a:rPr>
              <a:t>Aukinn áhugi og afköst</a:t>
            </a:r>
          </a:p>
          <a:p>
            <a:pPr marL="285750" indent="-285750">
              <a:buFont typeface="Arial" panose="020B0604020202020204" pitchFamily="34" charset="0"/>
              <a:buChar char="•"/>
            </a:pPr>
            <a:r>
              <a:rPr lang="is-IS" sz="1600" b="1">
                <a:solidFill>
                  <a:schemeClr val="accent1"/>
                </a:solidFill>
              </a:rPr>
              <a:t>Minni ferðatími</a:t>
            </a:r>
          </a:p>
          <a:p>
            <a:pPr marL="285750" indent="-285750">
              <a:buFont typeface="Arial" panose="020B0604020202020204" pitchFamily="34" charset="0"/>
              <a:buChar char="•"/>
            </a:pPr>
            <a:r>
              <a:rPr lang="is-IS" sz="1600" b="1">
                <a:solidFill>
                  <a:schemeClr val="accent1"/>
                </a:solidFill>
              </a:rPr>
              <a:t>Öryggi utan áhættusams umhverfis</a:t>
            </a:r>
          </a:p>
          <a:p>
            <a:endParaRPr lang="en-US" sz="2000" b="1" dirty="0">
              <a:solidFill>
                <a:schemeClr val="accent1"/>
              </a:solidFill>
            </a:endParaRPr>
          </a:p>
          <a:p>
            <a:pPr lvl="0" defTabSz="342900">
              <a:spcBef>
                <a:spcPts val="450"/>
              </a:spcBef>
              <a:buClr>
                <a:srgbClr val="003399"/>
              </a:buClr>
            </a:pPr>
            <a:r>
              <a:rPr lang="is-IS" b="1">
                <a:solidFill>
                  <a:srgbClr val="ACC700"/>
                </a:solidFill>
              </a:rPr>
              <a:t>ÁHÆTTA OG ÁSKORANIR</a:t>
            </a:r>
          </a:p>
          <a:p>
            <a:pPr marL="285750" lvl="0" indent="-285750">
              <a:buFont typeface="Arial" panose="020B0604020202020204" pitchFamily="34" charset="0"/>
              <a:buChar char="•"/>
            </a:pPr>
            <a:r>
              <a:rPr lang="is-IS" sz="1600" b="1">
                <a:solidFill>
                  <a:srgbClr val="003399"/>
                </a:solidFill>
              </a:rPr>
              <a:t>Einangrun og einyrkjavinna</a:t>
            </a:r>
          </a:p>
          <a:p>
            <a:pPr marL="285750" lvl="0" indent="-285750">
              <a:buFont typeface="Arial" panose="020B0604020202020204" pitchFamily="34" charset="0"/>
              <a:buChar char="•"/>
            </a:pPr>
            <a:r>
              <a:rPr lang="is-IS" sz="1600" b="1">
                <a:solidFill>
                  <a:srgbClr val="003399"/>
                </a:solidFill>
              </a:rPr>
              <a:t>Aukning á vinnu</a:t>
            </a:r>
          </a:p>
          <a:p>
            <a:pPr marL="285750" lvl="0" indent="-285750">
              <a:buFont typeface="Arial" panose="020B0604020202020204" pitchFamily="34" charset="0"/>
              <a:buChar char="•"/>
            </a:pPr>
            <a:r>
              <a:rPr lang="is-IS" sz="1600" b="1">
                <a:solidFill>
                  <a:srgbClr val="003399"/>
                </a:solidFill>
              </a:rPr>
              <a:t>Langur/óreglulegur vinnutími</a:t>
            </a:r>
          </a:p>
          <a:p>
            <a:pPr marL="285750" lvl="0" indent="-285750">
              <a:buFont typeface="Arial" panose="020B0604020202020204" pitchFamily="34" charset="0"/>
              <a:buChar char="•"/>
            </a:pPr>
            <a:r>
              <a:rPr lang="is-IS" sz="1600" b="1">
                <a:solidFill>
                  <a:srgbClr val="003399"/>
                </a:solidFill>
              </a:rPr>
              <a:t>Árekstrar á milli einkalífs og vinnu</a:t>
            </a:r>
          </a:p>
          <a:p>
            <a:pPr marL="285750" lvl="0" indent="-285750">
              <a:buFont typeface="Arial" panose="020B0604020202020204" pitchFamily="34" charset="0"/>
              <a:buChar char="•"/>
            </a:pPr>
            <a:r>
              <a:rPr lang="is-IS" sz="1600" b="1">
                <a:solidFill>
                  <a:srgbClr val="003399"/>
                </a:solidFill>
              </a:rPr>
              <a:t>Ófullnægjandi búnaður</a:t>
            </a:r>
          </a:p>
        </p:txBody>
      </p:sp>
    </p:spTree>
    <p:extLst>
      <p:ext uri="{BB962C8B-B14F-4D97-AF65-F5344CB8AC3E}">
        <p14:creationId xmlns:p14="http://schemas.microsoft.com/office/powerpoint/2010/main" val="2663294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640659" cy="446276"/>
          </a:xfrm>
        </p:spPr>
        <p:txBody>
          <a:bodyPr wrap="square">
            <a:spAutoFit/>
          </a:bodyPr>
          <a:lstStyle/>
          <a:p>
            <a:r>
              <a:rPr lang="is-IS" sz="2300" dirty="0">
                <a:solidFill>
                  <a:srgbClr val="003399"/>
                </a:solidFill>
              </a:rPr>
              <a:t>Forgangssvið — starfsmannastjórnun í gegnum gervigreind</a:t>
            </a:r>
          </a:p>
        </p:txBody>
      </p:sp>
      <p:sp>
        <p:nvSpPr>
          <p:cNvPr id="4" name="TextBox 3"/>
          <p:cNvSpPr txBox="1"/>
          <p:nvPr/>
        </p:nvSpPr>
        <p:spPr>
          <a:xfrm>
            <a:off x="3491880" y="978041"/>
            <a:ext cx="4350200" cy="954107"/>
          </a:xfrm>
          <a:prstGeom prst="rect">
            <a:avLst/>
          </a:prstGeom>
          <a:noFill/>
        </p:spPr>
        <p:txBody>
          <a:bodyPr wrap="square" rtlCol="0">
            <a:spAutoFit/>
          </a:bodyPr>
          <a:lstStyle/>
          <a:p>
            <a:pPr lvl="0"/>
            <a:endParaRPr lang="en-US" sz="1400" b="1" dirty="0">
              <a:solidFill>
                <a:srgbClr val="003399"/>
              </a:solidFill>
            </a:endParaRPr>
          </a:p>
          <a:p>
            <a:r>
              <a:rPr lang="is-IS" sz="1400" b="1" i="1" dirty="0">
                <a:solidFill>
                  <a:srgbClr val="E64715"/>
                </a:solidFill>
                <a:latin typeface="Arial" panose="020B0604020202020204" pitchFamily="34" charset="0"/>
                <a:ea typeface="SimSun" panose="02010600030101010101" pitchFamily="2" charset="-122"/>
                <a:cs typeface="Times New Roman" panose="02020603050405020304" pitchFamily="18" charset="0"/>
              </a:rPr>
              <a:t>„Nauðsynlegt er að byggja upp traust á þessum kerfum með upplýsingum, samráði og þátttöku starfsmanna í hönnun þeirra og innleiðingu.“  </a:t>
            </a:r>
          </a:p>
        </p:txBody>
      </p:sp>
      <p:sp>
        <p:nvSpPr>
          <p:cNvPr id="6" name="TextBox 5">
            <a:extLst>
              <a:ext uri="{FF2B5EF4-FFF2-40B4-BE49-F238E27FC236}">
                <a16:creationId xmlns:a16="http://schemas.microsoft.com/office/drawing/2014/main" id="{83AF539D-CAF8-41D3-8FB6-3D01F5F13DEB}"/>
              </a:ext>
            </a:extLst>
          </p:cNvPr>
          <p:cNvSpPr txBox="1"/>
          <p:nvPr/>
        </p:nvSpPr>
        <p:spPr>
          <a:xfrm>
            <a:off x="939662" y="3157071"/>
            <a:ext cx="7848872" cy="1015663"/>
          </a:xfrm>
          <a:prstGeom prst="rect">
            <a:avLst/>
          </a:prstGeom>
          <a:noFill/>
        </p:spPr>
        <p:txBody>
          <a:bodyPr wrap="square" rtlCol="0">
            <a:spAutoFit/>
          </a:bodyPr>
          <a:lstStyle/>
          <a:p>
            <a:pPr lvl="0"/>
            <a:r>
              <a:rPr lang="is-IS" sz="1500" b="1" dirty="0">
                <a:solidFill>
                  <a:srgbClr val="003399"/>
                </a:solidFill>
              </a:rPr>
              <a:t>Vísar til mannauðsstjórnunarkerfa sem safna gögnum, oft í rauntíma, um vinnusvæðið, launþega og vinnu þeirra sem síðan er matað inn í gervigreindarlíkan sem tekur sjálfstæðar eða hálfsjálfstæðar ákvarðanir eða veitir þeim, sem taka ákvarðanir, upplýsingar í tengslum við spurningar um mannauðsmál. </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589"/>
            <a:ext cx="1800200" cy="338554"/>
          </a:xfrm>
          <a:prstGeom prst="rect">
            <a:avLst/>
          </a:prstGeom>
          <a:noFill/>
        </p:spPr>
        <p:txBody>
          <a:bodyPr wrap="square" rtlCol="0">
            <a:spAutoFit/>
          </a:bodyPr>
          <a:lstStyle/>
          <a:p>
            <a:pPr lvl="0"/>
            <a:r>
              <a:rPr lang="is-IS" sz="1600" b="1" u="sng">
                <a:solidFill>
                  <a:srgbClr val="ACC700"/>
                </a:solidFill>
              </a:rPr>
              <a:t>SKILGREINING</a:t>
            </a:r>
          </a:p>
        </p:txBody>
      </p:sp>
      <p:pic>
        <p:nvPicPr>
          <p:cNvPr id="8" name="Picture 7">
            <a:extLst>
              <a:ext uri="{FF2B5EF4-FFF2-40B4-BE49-F238E27FC236}">
                <a16:creationId xmlns:a16="http://schemas.microsoft.com/office/drawing/2014/main" id="{A6356AF0-FBDB-4E8B-BCFC-661E42F039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46071"/>
            <a:ext cx="2666667"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560711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95462"/>
            <a:ext cx="8610179" cy="446276"/>
          </a:xfrm>
        </p:spPr>
        <p:txBody>
          <a:bodyPr wrap="square">
            <a:spAutoFit/>
          </a:bodyPr>
          <a:lstStyle/>
          <a:p>
            <a:r>
              <a:rPr lang="is-IS" sz="2300" dirty="0">
                <a:solidFill>
                  <a:srgbClr val="003399"/>
                </a:solidFill>
              </a:rPr>
              <a:t>Forgangssvið — starfsmannastjórnun í gegnum gervigreind</a:t>
            </a:r>
          </a:p>
        </p:txBody>
      </p:sp>
      <p:sp>
        <p:nvSpPr>
          <p:cNvPr id="4" name="TextBox 3"/>
          <p:cNvSpPr txBox="1"/>
          <p:nvPr/>
        </p:nvSpPr>
        <p:spPr>
          <a:xfrm>
            <a:off x="450000" y="918031"/>
            <a:ext cx="7559874" cy="2495555"/>
          </a:xfrm>
          <a:prstGeom prst="rect">
            <a:avLst/>
          </a:prstGeom>
          <a:noFill/>
        </p:spPr>
        <p:txBody>
          <a:bodyPr wrap="square" rtlCol="0">
            <a:spAutoFit/>
          </a:bodyPr>
          <a:lstStyle/>
          <a:p>
            <a:pPr lvl="0"/>
            <a:r>
              <a:rPr lang="is-IS" b="1">
                <a:solidFill>
                  <a:srgbClr val="ACC700"/>
                </a:solidFill>
              </a:rPr>
              <a:t>TÆKIFÆRI </a:t>
            </a:r>
          </a:p>
          <a:p>
            <a:pPr marL="285750" lvl="0" indent="-285750">
              <a:buFont typeface="Arial" panose="020B0604020202020204" pitchFamily="34" charset="0"/>
              <a:buChar char="•"/>
            </a:pPr>
            <a:r>
              <a:rPr lang="is-IS" sz="1600" b="1">
                <a:solidFill>
                  <a:srgbClr val="003399"/>
                </a:solidFill>
              </a:rPr>
              <a:t>Bætt verkröðun og úthlutun verka</a:t>
            </a:r>
          </a:p>
          <a:p>
            <a:pPr marL="285750" lvl="0" indent="-285750">
              <a:buFont typeface="Arial" panose="020B0604020202020204" pitchFamily="34" charset="0"/>
              <a:buChar char="•"/>
            </a:pPr>
            <a:r>
              <a:rPr lang="is-IS" sz="1600" b="1">
                <a:solidFill>
                  <a:srgbClr val="003399"/>
                </a:solidFill>
              </a:rPr>
              <a:t>Ákjósanlegt vinnuskipulag</a:t>
            </a:r>
          </a:p>
          <a:p>
            <a:pPr marL="285750" lvl="0" indent="-285750">
              <a:buFont typeface="Arial" panose="020B0604020202020204" pitchFamily="34" charset="0"/>
              <a:buChar char="•"/>
            </a:pPr>
            <a:r>
              <a:rPr lang="is-IS" sz="1600" b="1">
                <a:solidFill>
                  <a:srgbClr val="003399"/>
                </a:solidFill>
              </a:rPr>
              <a:t>Upplýsingar til að greina vinnuverndarmál</a:t>
            </a:r>
          </a:p>
          <a:p>
            <a:pPr lvl="0"/>
            <a:endParaRPr lang="es-ES" sz="2000" b="1" dirty="0">
              <a:solidFill>
                <a:srgbClr val="003399"/>
              </a:solidFill>
            </a:endParaRPr>
          </a:p>
          <a:p>
            <a:pPr lvl="0" defTabSz="342900">
              <a:spcBef>
                <a:spcPts val="450"/>
              </a:spcBef>
              <a:buClr>
                <a:srgbClr val="003399"/>
              </a:buClr>
            </a:pPr>
            <a:r>
              <a:rPr lang="is-IS" b="1">
                <a:solidFill>
                  <a:srgbClr val="ACC700"/>
                </a:solidFill>
              </a:rPr>
              <a:t>ÁHÆTTA OG ÁSKORANIR</a:t>
            </a:r>
          </a:p>
          <a:p>
            <a:pPr marL="285750" lvl="0" indent="-285750">
              <a:buFont typeface="Arial" panose="020B0604020202020204" pitchFamily="34" charset="0"/>
              <a:buChar char="•"/>
            </a:pPr>
            <a:r>
              <a:rPr lang="is-IS" sz="1600" b="1">
                <a:solidFill>
                  <a:srgbClr val="003399"/>
                </a:solidFill>
              </a:rPr>
              <a:t>Minna sjálfstæði starfsmanna og eftirlit</a:t>
            </a:r>
          </a:p>
          <a:p>
            <a:pPr marL="285750" indent="-285750">
              <a:buFont typeface="Arial" panose="020B0604020202020204" pitchFamily="34" charset="0"/>
              <a:buChar char="•"/>
            </a:pPr>
            <a:r>
              <a:rPr lang="is-IS" sz="1600" b="1">
                <a:solidFill>
                  <a:srgbClr val="003399"/>
                </a:solidFill>
              </a:rPr>
              <a:t>Aukin þrýstingur um að vinna hraðar</a:t>
            </a:r>
          </a:p>
          <a:p>
            <a:pPr marL="285750" indent="-285750">
              <a:buFont typeface="Arial" panose="020B0604020202020204" pitchFamily="34" charset="0"/>
              <a:buChar char="•"/>
            </a:pPr>
            <a:r>
              <a:rPr lang="is-IS" sz="1600" b="1">
                <a:solidFill>
                  <a:srgbClr val="003399"/>
                </a:solidFill>
              </a:rPr>
              <a:t>Innrás í einkalíf</a:t>
            </a:r>
          </a:p>
        </p:txBody>
      </p:sp>
    </p:spTree>
    <p:extLst>
      <p:ext uri="{BB962C8B-B14F-4D97-AF65-F5344CB8AC3E}">
        <p14:creationId xmlns:p14="http://schemas.microsoft.com/office/powerpoint/2010/main" val="391948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6872" y="864476"/>
            <a:ext cx="5706173" cy="2664832"/>
          </a:xfrm>
        </p:spPr>
        <p:txBody>
          <a:bodyPr lIns="0" tIns="0" rIns="0" bIns="0">
            <a:spAutoFit/>
          </a:bodyPr>
          <a:lstStyle/>
          <a:p>
            <a:r>
              <a:rPr lang="is-IS" sz="1600" dirty="0"/>
              <a:t>Um hvað snýst þetta?</a:t>
            </a:r>
          </a:p>
          <a:p>
            <a:r>
              <a:rPr lang="is-IS" sz="1600" dirty="0"/>
              <a:t>Staðreyndir og tölur</a:t>
            </a:r>
          </a:p>
          <a:p>
            <a:r>
              <a:rPr lang="is-IS" sz="1600" dirty="0"/>
              <a:t>Markmið herferðarinnar</a:t>
            </a:r>
          </a:p>
          <a:p>
            <a:r>
              <a:rPr lang="is-IS" sz="1600" dirty="0"/>
              <a:t>Forgangssvið</a:t>
            </a:r>
          </a:p>
          <a:p>
            <a:r>
              <a:rPr lang="is-IS" sz="1600" dirty="0"/>
              <a:t>Áhættuforvarnir</a:t>
            </a:r>
          </a:p>
          <a:p>
            <a:r>
              <a:rPr lang="is-IS" sz="1600" dirty="0"/>
              <a:t>EU-OSHA og samstarfsaðilar </a:t>
            </a:r>
            <a:br>
              <a:rPr lang="is-IS" sz="1600" dirty="0"/>
            </a:br>
            <a:r>
              <a:rPr lang="is-IS" sz="1600" dirty="0"/>
              <a:t>herferðarinnar</a:t>
            </a:r>
          </a:p>
          <a:p>
            <a:r>
              <a:rPr lang="is-IS" sz="1600" dirty="0"/>
              <a:t>Herferðartól og -efni </a:t>
            </a:r>
          </a:p>
          <a:p>
            <a:r>
              <a:rPr lang="is-IS" sz="1600" dirty="0"/>
              <a:t>Hvernig á að taka þátt</a:t>
            </a:r>
          </a:p>
        </p:txBody>
      </p:sp>
      <p:sp>
        <p:nvSpPr>
          <p:cNvPr id="7" name="Title 1">
            <a:extLst>
              <a:ext uri="{FF2B5EF4-FFF2-40B4-BE49-F238E27FC236}">
                <a16:creationId xmlns:a16="http://schemas.microsoft.com/office/drawing/2014/main" id="{FE67E1C7-DA33-3742-8620-2EC6C9701E0F}"/>
              </a:ext>
            </a:extLst>
          </p:cNvPr>
          <p:cNvSpPr txBox="1">
            <a:spLocks/>
          </p:cNvSpPr>
          <p:nvPr/>
        </p:nvSpPr>
        <p:spPr>
          <a:xfrm>
            <a:off x="539750" y="165105"/>
            <a:ext cx="7470122" cy="369332"/>
          </a:xfrm>
          <a:prstGeom prst="rect">
            <a:avLst/>
          </a:prstGeom>
        </p:spPr>
        <p:txBody>
          <a:bodyPr vert="horz" lIns="0" tIns="0" rIns="0" bIns="0" rtlCol="0" anchor="ctr" anchorCtr="0">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s-IS" sz="2400"/>
              <a:t>Yfirlit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3875">
            <a:off x="4912589" y="1671749"/>
            <a:ext cx="2666667" cy="18000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292929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stafræn snjallkerfi</a:t>
            </a:r>
          </a:p>
        </p:txBody>
      </p:sp>
      <p:sp>
        <p:nvSpPr>
          <p:cNvPr id="4" name="TextBox 3"/>
          <p:cNvSpPr txBox="1"/>
          <p:nvPr/>
        </p:nvSpPr>
        <p:spPr>
          <a:xfrm>
            <a:off x="3491880" y="870319"/>
            <a:ext cx="4517994" cy="1477328"/>
          </a:xfrm>
          <a:prstGeom prst="rect">
            <a:avLst/>
          </a:prstGeom>
          <a:noFill/>
        </p:spPr>
        <p:txBody>
          <a:bodyPr wrap="square" rtlCol="0">
            <a:spAutoFit/>
          </a:bodyPr>
          <a:lstStyle/>
          <a:p>
            <a:pPr lvl="0"/>
            <a:endParaRPr lang="en-US" sz="2000" b="1" dirty="0">
              <a:solidFill>
                <a:srgbClr val="003399"/>
              </a:solidFill>
            </a:endParaRPr>
          </a:p>
          <a:p>
            <a:pPr lvl="0"/>
            <a:endParaRPr lang="en-US" sz="1400" b="1" dirty="0">
              <a:solidFill>
                <a:srgbClr val="003399"/>
              </a:solidFill>
            </a:endParaRPr>
          </a:p>
          <a:p>
            <a:r>
              <a:rPr lang="is-IS" sz="1400" b="1" i="1">
                <a:solidFill>
                  <a:srgbClr val="E64715"/>
                </a:solidFill>
                <a:latin typeface="Arial" panose="020B0604020202020204" pitchFamily="34" charset="0"/>
                <a:ea typeface="SimSun" panose="02010600030101010101" pitchFamily="2" charset="-122"/>
                <a:cs typeface="Times New Roman" panose="02020603050405020304" pitchFamily="18" charset="0"/>
              </a:rPr>
              <a:t>„Þessi nýju kerfi nota stafræna tækni til að safna og greina gögn eða merki til að greina og leggja mat á vinnuverndaráhættu og koma þar með í veg fyrir eða lágmarka skaða og stuðla að vinnuvernd.“</a:t>
            </a:r>
          </a:p>
        </p:txBody>
      </p:sp>
      <p:sp>
        <p:nvSpPr>
          <p:cNvPr id="6" name="TextBox 5">
            <a:extLst>
              <a:ext uri="{FF2B5EF4-FFF2-40B4-BE49-F238E27FC236}">
                <a16:creationId xmlns:a16="http://schemas.microsoft.com/office/drawing/2014/main" id="{83AF539D-CAF8-41D3-8FB6-3D01F5F13DEB}"/>
              </a:ext>
            </a:extLst>
          </p:cNvPr>
          <p:cNvSpPr txBox="1"/>
          <p:nvPr/>
        </p:nvSpPr>
        <p:spPr>
          <a:xfrm>
            <a:off x="1026260" y="2950641"/>
            <a:ext cx="7848872" cy="1708160"/>
          </a:xfrm>
          <a:prstGeom prst="rect">
            <a:avLst/>
          </a:prstGeom>
          <a:noFill/>
        </p:spPr>
        <p:txBody>
          <a:bodyPr wrap="square" lIns="91440" tIns="45720" rIns="91440" bIns="45720" rtlCol="0" anchor="t">
            <a:spAutoFit/>
          </a:bodyPr>
          <a:lstStyle/>
          <a:p>
            <a:r>
              <a:rPr lang="is-IS" sz="1500" b="1">
                <a:solidFill>
                  <a:srgbClr val="003399"/>
                </a:solidFill>
              </a:rPr>
              <a:t>Stafræn kerfi til að vakta og bæta öryggi og heilbrigði launþega, þar á meðal snjall persónulegur hlífðarbúnaður - sem getur greint gas, eiturefni, hávaða og hættulegt hitastig, íklæðitæki - sem geta haft samskipti við launþega, með skynjurum sem geta verið innbyggðir í öryggishjálma eða öryggisgleraugu, hreyfanleg eða föst kerfi sem nota myndavélar og skynjara - t.d. dróna sem fara yfir á og vakta hættusvæði á vinnustöðum svo ekki þurfi að útsetja fólk fyrir hættu í byggingar- og námuiðnaði.</a:t>
            </a:r>
          </a:p>
        </p:txBody>
      </p:sp>
      <p:sp>
        <p:nvSpPr>
          <p:cNvPr id="7" name="TextBox 6">
            <a:extLst>
              <a:ext uri="{FF2B5EF4-FFF2-40B4-BE49-F238E27FC236}">
                <a16:creationId xmlns:a16="http://schemas.microsoft.com/office/drawing/2014/main" id="{8134786C-8EE7-4472-9B73-BD12BEFE35B8}"/>
              </a:ext>
            </a:extLst>
          </p:cNvPr>
          <p:cNvSpPr txBox="1"/>
          <p:nvPr/>
        </p:nvSpPr>
        <p:spPr>
          <a:xfrm rot="16200000">
            <a:off x="-160493" y="3446589"/>
            <a:ext cx="1800200" cy="338554"/>
          </a:xfrm>
          <a:prstGeom prst="rect">
            <a:avLst/>
          </a:prstGeom>
          <a:noFill/>
        </p:spPr>
        <p:txBody>
          <a:bodyPr wrap="square" rtlCol="0">
            <a:spAutoFit/>
          </a:bodyPr>
          <a:lstStyle/>
          <a:p>
            <a:pPr lvl="0"/>
            <a:r>
              <a:rPr lang="is-IS" sz="1600" b="1" u="sng" dirty="0">
                <a:solidFill>
                  <a:srgbClr val="ACC700"/>
                </a:solidFill>
              </a:rPr>
              <a:t>SKILGREINING</a:t>
            </a:r>
          </a:p>
        </p:txBody>
      </p:sp>
      <p:pic>
        <p:nvPicPr>
          <p:cNvPr id="9" name="Picture 8">
            <a:extLst>
              <a:ext uri="{FF2B5EF4-FFF2-40B4-BE49-F238E27FC236}">
                <a16:creationId xmlns:a16="http://schemas.microsoft.com/office/drawing/2014/main" id="{8B2C750B-A009-4564-B11E-D6FA542B4D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985858"/>
            <a:ext cx="2666666" cy="1800000"/>
          </a:xfrm>
          <a:prstGeom prst="rect">
            <a:avLst/>
          </a:prstGeom>
          <a:blipFill>
            <a:blip r:embed="rId4"/>
            <a:stretch>
              <a:fillRect/>
            </a:stretch>
          </a:blipFill>
          <a:ln w="38100">
            <a:solidFill>
              <a:srgbClr val="ACC700"/>
            </a:solidFill>
          </a:ln>
        </p:spPr>
      </p:pic>
    </p:spTree>
    <p:extLst>
      <p:ext uri="{BB962C8B-B14F-4D97-AF65-F5344CB8AC3E}">
        <p14:creationId xmlns:p14="http://schemas.microsoft.com/office/powerpoint/2010/main" val="4116623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solidFill>
                  <a:srgbClr val="003399"/>
                </a:solidFill>
              </a:rPr>
              <a:t>Forgangssvið – stafræn snjallkerfi</a:t>
            </a:r>
          </a:p>
        </p:txBody>
      </p:sp>
      <p:sp>
        <p:nvSpPr>
          <p:cNvPr id="4" name="TextBox 3"/>
          <p:cNvSpPr txBox="1"/>
          <p:nvPr/>
        </p:nvSpPr>
        <p:spPr>
          <a:xfrm>
            <a:off x="450001" y="927577"/>
            <a:ext cx="5976466" cy="2987997"/>
          </a:xfrm>
          <a:prstGeom prst="rect">
            <a:avLst/>
          </a:prstGeom>
          <a:noFill/>
        </p:spPr>
        <p:txBody>
          <a:bodyPr wrap="square" rtlCol="0">
            <a:spAutoFit/>
          </a:bodyPr>
          <a:lstStyle/>
          <a:p>
            <a:pPr lvl="0"/>
            <a:r>
              <a:rPr lang="is-IS" b="1">
                <a:solidFill>
                  <a:srgbClr val="ACC700"/>
                </a:solidFill>
              </a:rPr>
              <a:t>TÆKIFÆRI </a:t>
            </a:r>
          </a:p>
          <a:p>
            <a:pPr marL="285750" lvl="0" indent="-285750">
              <a:buFont typeface="Arial" panose="020B0604020202020204" pitchFamily="34" charset="0"/>
              <a:buChar char="•"/>
            </a:pPr>
            <a:r>
              <a:rPr lang="is-IS" sz="1600" b="1">
                <a:solidFill>
                  <a:srgbClr val="003399"/>
                </a:solidFill>
              </a:rPr>
              <a:t>Koma í veg fyrir og lágmarka skaða á starfsmönnum</a:t>
            </a:r>
          </a:p>
          <a:p>
            <a:pPr marL="285750" lvl="0" indent="-285750">
              <a:buFont typeface="Arial" panose="020B0604020202020204" pitchFamily="34" charset="0"/>
              <a:buChar char="•"/>
            </a:pPr>
            <a:r>
              <a:rPr lang="is-IS" sz="1600" b="1">
                <a:solidFill>
                  <a:srgbClr val="003399"/>
                </a:solidFill>
              </a:rPr>
              <a:t>Bætt fylgni við vinnuverndarreglur</a:t>
            </a:r>
          </a:p>
          <a:p>
            <a:pPr marL="285750" indent="-285750">
              <a:buFont typeface="Arial" panose="020B0604020202020204" pitchFamily="34" charset="0"/>
              <a:buChar char="•"/>
            </a:pPr>
            <a:r>
              <a:rPr lang="is-IS" sz="1600" b="1">
                <a:solidFill>
                  <a:srgbClr val="003399"/>
                </a:solidFill>
              </a:rPr>
              <a:t>Upplýst ákvarðanataka</a:t>
            </a:r>
          </a:p>
          <a:p>
            <a:pPr marL="285750" lvl="0" indent="-285750">
              <a:buFont typeface="Arial" panose="020B0604020202020204" pitchFamily="34" charset="0"/>
              <a:buChar char="•"/>
            </a:pPr>
            <a:r>
              <a:rPr lang="is-IS" sz="1600" b="1">
                <a:solidFill>
                  <a:srgbClr val="003399"/>
                </a:solidFill>
              </a:rPr>
              <a:t>Skilvirk framfylgd</a:t>
            </a:r>
          </a:p>
          <a:p>
            <a:pPr marL="285750" lvl="0" indent="-285750">
              <a:buFont typeface="Arial" panose="020B0604020202020204" pitchFamily="34" charset="0"/>
              <a:buChar char="•"/>
            </a:pPr>
            <a:r>
              <a:rPr lang="is-IS" sz="1600" b="1">
                <a:solidFill>
                  <a:srgbClr val="003399"/>
                </a:solidFill>
              </a:rPr>
              <a:t>Fleiri þjálfunartækifæri í sýndarveruleika</a:t>
            </a:r>
          </a:p>
          <a:p>
            <a:pPr lvl="0"/>
            <a:endParaRPr lang="en-US" sz="2000" b="1" dirty="0">
              <a:solidFill>
                <a:srgbClr val="003399"/>
              </a:solidFill>
            </a:endParaRPr>
          </a:p>
          <a:p>
            <a:pPr lvl="0" defTabSz="342900">
              <a:spcBef>
                <a:spcPts val="450"/>
              </a:spcBef>
              <a:buClr>
                <a:srgbClr val="003399"/>
              </a:buClr>
            </a:pPr>
            <a:r>
              <a:rPr lang="is-IS" b="1">
                <a:solidFill>
                  <a:srgbClr val="ACC700"/>
                </a:solidFill>
              </a:rPr>
              <a:t>ÁHÆTTA OG ÁSKORANIR</a:t>
            </a:r>
          </a:p>
          <a:p>
            <a:pPr marL="285750" lvl="0" indent="-285750">
              <a:buFont typeface="Arial" panose="020B0604020202020204" pitchFamily="34" charset="0"/>
              <a:buChar char="•"/>
            </a:pPr>
            <a:r>
              <a:rPr lang="is-IS" sz="1600" b="1">
                <a:solidFill>
                  <a:srgbClr val="003399"/>
                </a:solidFill>
              </a:rPr>
              <a:t>Ónákvæmni eða mistúlkun á gögnum</a:t>
            </a:r>
          </a:p>
          <a:p>
            <a:pPr marL="285750" lvl="0" indent="-285750">
              <a:buFont typeface="Arial" panose="020B0604020202020204" pitchFamily="34" charset="0"/>
              <a:buChar char="•"/>
            </a:pPr>
            <a:r>
              <a:rPr lang="is-IS" sz="1600" b="1">
                <a:solidFill>
                  <a:srgbClr val="003399"/>
                </a:solidFill>
              </a:rPr>
              <a:t>Of mikið traust á tækni</a:t>
            </a:r>
          </a:p>
          <a:p>
            <a:pPr marL="285750" lvl="0" indent="-285750">
              <a:buFont typeface="Arial" panose="020B0604020202020204" pitchFamily="34" charset="0"/>
              <a:buChar char="•"/>
            </a:pPr>
            <a:r>
              <a:rPr lang="is-IS" sz="1600" b="1">
                <a:solidFill>
                  <a:srgbClr val="003399"/>
                </a:solidFill>
              </a:rPr>
              <a:t>Tap á stjórn yfir verkefnum</a:t>
            </a:r>
          </a:p>
        </p:txBody>
      </p:sp>
    </p:spTree>
    <p:extLst>
      <p:ext uri="{BB962C8B-B14F-4D97-AF65-F5344CB8AC3E}">
        <p14:creationId xmlns:p14="http://schemas.microsoft.com/office/powerpoint/2010/main" val="305856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35927FE-E68F-B143-A6DD-76F098377766}"/>
              </a:ext>
            </a:extLst>
          </p:cNvPr>
          <p:cNvSpPr>
            <a:spLocks noGrp="1"/>
          </p:cNvSpPr>
          <p:nvPr>
            <p:ph type="title"/>
          </p:nvPr>
        </p:nvSpPr>
        <p:spPr>
          <a:xfrm>
            <a:off x="539750" y="148384"/>
            <a:ext cx="7632700" cy="369332"/>
          </a:xfrm>
        </p:spPr>
        <p:txBody>
          <a:bodyPr lIns="0" tIns="0" rIns="0" bIns="0">
            <a:spAutoFit/>
          </a:bodyPr>
          <a:lstStyle/>
          <a:p>
            <a:r>
              <a:rPr lang="is-IS" sz="2400">
                <a:solidFill>
                  <a:schemeClr val="accent1"/>
                </a:solidFill>
              </a:rPr>
              <a:t>Áhættuforvarnir</a:t>
            </a:r>
          </a:p>
        </p:txBody>
      </p:sp>
      <p:sp>
        <p:nvSpPr>
          <p:cNvPr id="2" name="TextBox 1"/>
          <p:cNvSpPr txBox="1"/>
          <p:nvPr/>
        </p:nvSpPr>
        <p:spPr>
          <a:xfrm>
            <a:off x="467544" y="915988"/>
            <a:ext cx="7560840" cy="2862322"/>
          </a:xfrm>
          <a:prstGeom prst="rect">
            <a:avLst/>
          </a:prstGeom>
          <a:noFill/>
        </p:spPr>
        <p:txBody>
          <a:bodyPr wrap="square" rtlCol="0">
            <a:spAutoFit/>
          </a:bodyPr>
          <a:lstStyle/>
          <a:p>
            <a:pPr marL="285750" lvl="0" indent="-285750">
              <a:buFont typeface="Arial" panose="020B0604020202020204" pitchFamily="34" charset="0"/>
              <a:buChar char="•"/>
            </a:pPr>
            <a:r>
              <a:rPr lang="is-IS" b="1">
                <a:solidFill>
                  <a:schemeClr val="accent1"/>
                </a:solidFill>
              </a:rPr>
              <a:t>Mannmiðuð nálgun </a:t>
            </a:r>
          </a:p>
          <a:p>
            <a:pPr lvl="0"/>
            <a:endParaRPr lang="el-GR" b="1" dirty="0">
              <a:solidFill>
                <a:schemeClr val="accent1"/>
              </a:solidFill>
            </a:endParaRPr>
          </a:p>
          <a:p>
            <a:pPr marL="285750" lvl="0" indent="-285750">
              <a:buFont typeface="Arial" panose="020B0604020202020204" pitchFamily="34" charset="0"/>
              <a:buChar char="•"/>
            </a:pPr>
            <a:r>
              <a:rPr lang="is-IS" b="1">
                <a:solidFill>
                  <a:schemeClr val="accent1"/>
                </a:solidFill>
              </a:rPr>
              <a:t>Jafn aðgangur að upplýsingum fyrir alla hagsmunaaðila</a:t>
            </a:r>
          </a:p>
          <a:p>
            <a:pPr lvl="0"/>
            <a:endParaRPr lang="el-GR" b="1" dirty="0">
              <a:solidFill>
                <a:schemeClr val="accent1"/>
              </a:solidFill>
            </a:endParaRPr>
          </a:p>
          <a:p>
            <a:pPr marL="285750" lvl="0" indent="-285750">
              <a:buFont typeface="Arial" panose="020B0604020202020204" pitchFamily="34" charset="0"/>
              <a:buChar char="•"/>
            </a:pPr>
            <a:r>
              <a:rPr lang="is-IS" b="1">
                <a:solidFill>
                  <a:schemeClr val="accent1"/>
                </a:solidFill>
              </a:rPr>
              <a:t>Samráð við starfsmenn/þátttaka þeirra í þróun, innleiðingu og notkun stafrænnar tækni og kerfa </a:t>
            </a:r>
          </a:p>
          <a:p>
            <a:pPr marL="285750" lvl="0" indent="-285750">
              <a:buFont typeface="Arial" panose="020B0604020202020204" pitchFamily="34" charset="0"/>
              <a:buChar char="•"/>
            </a:pPr>
            <a:endParaRPr lang="el-GR" b="1" dirty="0">
              <a:solidFill>
                <a:schemeClr val="accent1"/>
              </a:solidFill>
            </a:endParaRPr>
          </a:p>
          <a:p>
            <a:pPr marL="285750" lvl="0" indent="-285750">
              <a:buFont typeface="Arial" panose="020B0604020202020204" pitchFamily="34" charset="0"/>
              <a:buChar char="•"/>
            </a:pPr>
            <a:r>
              <a:rPr lang="is-IS" b="1">
                <a:solidFill>
                  <a:schemeClr val="accent1"/>
                </a:solidFill>
              </a:rPr>
              <a:t>Gagnsæi varðandi virkni stafrænna verkfæra </a:t>
            </a:r>
          </a:p>
          <a:p>
            <a:pPr marL="285750" lvl="0" indent="-285750">
              <a:buFont typeface="Arial" panose="020B0604020202020204" pitchFamily="34" charset="0"/>
              <a:buChar char="•"/>
            </a:pPr>
            <a:endParaRPr lang="el-GR" b="1" dirty="0">
              <a:solidFill>
                <a:schemeClr val="accent1"/>
              </a:solidFill>
            </a:endParaRPr>
          </a:p>
          <a:p>
            <a:pPr marL="285750" indent="-285750">
              <a:buFont typeface="Arial" panose="020B0604020202020204" pitchFamily="34" charset="0"/>
              <a:buChar char="•"/>
            </a:pPr>
            <a:r>
              <a:rPr lang="is-IS" b="1">
                <a:solidFill>
                  <a:schemeClr val="accent1"/>
                </a:solidFill>
              </a:rPr>
              <a:t>Heildræn nálgun við mat á stafrænni tækni og kerfum</a:t>
            </a:r>
          </a:p>
        </p:txBody>
      </p:sp>
    </p:spTree>
    <p:extLst>
      <p:ext uri="{BB962C8B-B14F-4D97-AF65-F5344CB8AC3E}">
        <p14:creationId xmlns:p14="http://schemas.microsoft.com/office/powerpoint/2010/main" val="1749694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7901DF98-FA09-AD45-BC85-F22873B9E4C0}"/>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tretch>
            <a:fillRect/>
          </a:stretch>
        </p:blipFill>
        <p:spPr>
          <a:xfrm>
            <a:off x="651301" y="771550"/>
            <a:ext cx="7272610" cy="3863506"/>
          </a:xfrm>
          <a:prstGeom prst="rect">
            <a:avLst/>
          </a:prstGeom>
          <a:effectLst>
            <a:softEdge rad="0"/>
          </a:effectLst>
        </p:spPr>
      </p:pic>
      <p:sp>
        <p:nvSpPr>
          <p:cNvPr id="2" name="Title 1"/>
          <p:cNvSpPr>
            <a:spLocks noGrp="1"/>
          </p:cNvSpPr>
          <p:nvPr>
            <p:ph type="title"/>
          </p:nvPr>
        </p:nvSpPr>
        <p:spPr>
          <a:xfrm>
            <a:off x="539750" y="129101"/>
            <a:ext cx="7415532" cy="369332"/>
          </a:xfrm>
        </p:spPr>
        <p:txBody>
          <a:bodyPr lIns="0" tIns="0" rIns="0" bIns="0">
            <a:spAutoFit/>
          </a:bodyPr>
          <a:lstStyle/>
          <a:p>
            <a:r>
              <a:rPr lang="is-IS" sz="2400"/>
              <a:t>EU-OSHA og samstarfsaðilar herferðarinnar</a:t>
            </a:r>
          </a:p>
        </p:txBody>
      </p:sp>
      <p:grpSp>
        <p:nvGrpSpPr>
          <p:cNvPr id="93" name="Gruppo 92">
            <a:extLst>
              <a:ext uri="{FF2B5EF4-FFF2-40B4-BE49-F238E27FC236}">
                <a16:creationId xmlns:a16="http://schemas.microsoft.com/office/drawing/2014/main" id="{BDB5431B-DE21-A34A-BA10-6C5F251528CF}"/>
              </a:ext>
            </a:extLst>
          </p:cNvPr>
          <p:cNvGrpSpPr/>
          <p:nvPr/>
        </p:nvGrpSpPr>
        <p:grpSpPr>
          <a:xfrm>
            <a:off x="415002" y="1133225"/>
            <a:ext cx="8331039" cy="3058540"/>
            <a:chOff x="453867" y="1126965"/>
            <a:chExt cx="8331039" cy="3058540"/>
          </a:xfrm>
        </p:grpSpPr>
        <p:sp>
          <p:nvSpPr>
            <p:cNvPr id="13" name="CasellaDiTesto 12">
              <a:extLst>
                <a:ext uri="{FF2B5EF4-FFF2-40B4-BE49-F238E27FC236}">
                  <a16:creationId xmlns:a16="http://schemas.microsoft.com/office/drawing/2014/main" id="{FD39340F-D71A-974A-B178-5BB413CC67B1}"/>
                </a:ext>
              </a:extLst>
            </p:cNvPr>
            <p:cNvSpPr txBox="1"/>
            <p:nvPr/>
          </p:nvSpPr>
          <p:spPr>
            <a:xfrm>
              <a:off x="453867" y="3318480"/>
              <a:ext cx="3735447"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4"/>
                </a:rPr>
                <a:t>OPINBERIR SAMSTARFSAÐILAR HERFERÐARINNAR</a:t>
              </a:r>
              <a:endParaRPr lang="is-IS" sz="1050" b="1" dirty="0">
                <a:solidFill>
                  <a:schemeClr val="tx2"/>
                </a:solidFill>
                <a:hlinkClick r:id="rId5"/>
              </a:endParaRPr>
            </a:p>
          </p:txBody>
        </p:sp>
        <p:sp>
          <p:nvSpPr>
            <p:cNvPr id="12" name="CasellaDiTesto 11">
              <a:extLst>
                <a:ext uri="{FF2B5EF4-FFF2-40B4-BE49-F238E27FC236}">
                  <a16:creationId xmlns:a16="http://schemas.microsoft.com/office/drawing/2014/main" id="{EEB6659C-0922-C54F-A68C-B285E024FA1B}"/>
                </a:ext>
              </a:extLst>
            </p:cNvPr>
            <p:cNvSpPr txBox="1"/>
            <p:nvPr/>
          </p:nvSpPr>
          <p:spPr>
            <a:xfrm>
              <a:off x="5360242" y="1126965"/>
              <a:ext cx="2969225"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6"/>
                </a:rPr>
                <a:t>AÐILAR VINNUMARKAÐARINS Í EVRÓPU</a:t>
              </a:r>
            </a:p>
          </p:txBody>
        </p:sp>
        <p:sp>
          <p:nvSpPr>
            <p:cNvPr id="15" name="CasellaDiTesto 14">
              <a:extLst>
                <a:ext uri="{FF2B5EF4-FFF2-40B4-BE49-F238E27FC236}">
                  <a16:creationId xmlns:a16="http://schemas.microsoft.com/office/drawing/2014/main" id="{6E8482F4-3554-0E45-A1DC-3A439C8BD480}"/>
                </a:ext>
              </a:extLst>
            </p:cNvPr>
            <p:cNvSpPr txBox="1"/>
            <p:nvPr/>
          </p:nvSpPr>
          <p:spPr>
            <a:xfrm>
              <a:off x="1489737" y="1194141"/>
              <a:ext cx="2080587"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7"/>
                </a:rPr>
                <a:t>FYRIRTÆKJANET EVRÓPU</a:t>
              </a:r>
              <a:endParaRPr lang="is-IS" sz="1050" b="1" dirty="0">
                <a:solidFill>
                  <a:schemeClr val="tx2"/>
                </a:solidFill>
                <a:hlinkClick r:id="rId8"/>
              </a:endParaRPr>
            </a:p>
          </p:txBody>
        </p:sp>
        <p:sp>
          <p:nvSpPr>
            <p:cNvPr id="14" name="CasellaDiTesto 13">
              <a:extLst>
                <a:ext uri="{FF2B5EF4-FFF2-40B4-BE49-F238E27FC236}">
                  <a16:creationId xmlns:a16="http://schemas.microsoft.com/office/drawing/2014/main" id="{44A8D296-5F3C-DB47-A5D0-BB3F64285963}"/>
                </a:ext>
              </a:extLst>
            </p:cNvPr>
            <p:cNvSpPr txBox="1"/>
            <p:nvPr/>
          </p:nvSpPr>
          <p:spPr>
            <a:xfrm>
              <a:off x="6152181" y="3833545"/>
              <a:ext cx="2632725"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9"/>
                </a:rPr>
                <a:t>SAMSTARFSAÐILAR Í FJÖLMIÐLUM</a:t>
              </a:r>
              <a:endParaRPr lang="is-IS" sz="1050" b="1" dirty="0">
                <a:solidFill>
                  <a:schemeClr val="tx2"/>
                </a:solidFill>
                <a:hlinkClick r:id="rId10"/>
              </a:endParaRPr>
            </a:p>
          </p:txBody>
        </p:sp>
        <p:sp>
          <p:nvSpPr>
            <p:cNvPr id="17" name="CasellaDiTesto 16">
              <a:extLst>
                <a:ext uri="{FF2B5EF4-FFF2-40B4-BE49-F238E27FC236}">
                  <a16:creationId xmlns:a16="http://schemas.microsoft.com/office/drawing/2014/main" id="{AEB49CE0-8E5B-5740-9760-F7DDF391014A}"/>
                </a:ext>
              </a:extLst>
            </p:cNvPr>
            <p:cNvSpPr txBox="1"/>
            <p:nvPr/>
          </p:nvSpPr>
          <p:spPr>
            <a:xfrm>
              <a:off x="6473745" y="3038639"/>
              <a:ext cx="140698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11"/>
                </a:rPr>
                <a:t>STOFNANIR ESB</a:t>
              </a:r>
            </a:p>
          </p:txBody>
        </p:sp>
        <p:sp>
          <p:nvSpPr>
            <p:cNvPr id="9" name="CasellaDiTesto 8">
              <a:extLst>
                <a:ext uri="{FF2B5EF4-FFF2-40B4-BE49-F238E27FC236}">
                  <a16:creationId xmlns:a16="http://schemas.microsoft.com/office/drawing/2014/main" id="{D6367E99-029F-9341-890E-FF4C19640AD9}"/>
                </a:ext>
              </a:extLst>
            </p:cNvPr>
            <p:cNvSpPr txBox="1"/>
            <p:nvPr/>
          </p:nvSpPr>
          <p:spPr>
            <a:xfrm>
              <a:off x="3043018" y="3856055"/>
              <a:ext cx="2387736" cy="329450"/>
            </a:xfrm>
            <a:prstGeom prst="roundRect">
              <a:avLst>
                <a:gd name="adj" fmla="val 50000"/>
              </a:avLst>
            </a:prstGeom>
            <a:solidFill>
              <a:srgbClr val="E64715">
                <a:alpha val="40000"/>
              </a:srgbClr>
            </a:solidFill>
          </p:spPr>
          <p:txBody>
            <a:bodyPr wrap="none" lIns="108000" tIns="36000" rIns="108000" bIns="36000" rtlCol="0" anchor="ctr" anchorCtr="0">
              <a:spAutoFit/>
            </a:bodyPr>
            <a:lstStyle/>
            <a:p>
              <a:r>
                <a:rPr lang="is-IS" sz="1050" b="1" dirty="0">
                  <a:solidFill>
                    <a:schemeClr val="tx2"/>
                  </a:solidFill>
                  <a:latin typeface="+mj-lt"/>
                  <a:ea typeface="+mj-ea"/>
                  <a:hlinkClick r:id="rId12"/>
                </a:rPr>
                <a:t>LANDSSKRIFSTOFUR EU-OSHA</a:t>
              </a:r>
              <a:endParaRPr lang="is-IS" sz="1050" b="1" dirty="0">
                <a:solidFill>
                  <a:schemeClr val="tx2"/>
                </a:solidFill>
                <a:latin typeface="+mj-lt"/>
                <a:ea typeface="+mj-ea"/>
                <a:hlinkClick r:id="rId13"/>
              </a:endParaRPr>
            </a:p>
          </p:txBody>
        </p:sp>
        <p:sp>
          <p:nvSpPr>
            <p:cNvPr id="18" name="CasellaDiTesto 17">
              <a:extLst>
                <a:ext uri="{FF2B5EF4-FFF2-40B4-BE49-F238E27FC236}">
                  <a16:creationId xmlns:a16="http://schemas.microsoft.com/office/drawing/2014/main" id="{B247956C-04DA-0F41-9857-E431205F6850}"/>
                </a:ext>
              </a:extLst>
            </p:cNvPr>
            <p:cNvSpPr txBox="1"/>
            <p:nvPr/>
          </p:nvSpPr>
          <p:spPr>
            <a:xfrm>
              <a:off x="843625" y="1974310"/>
              <a:ext cx="1406980" cy="32945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is-IS" sz="1050" b="1" dirty="0">
                  <a:solidFill>
                    <a:schemeClr val="tx2"/>
                  </a:solidFill>
                  <a:hlinkClick r:id="rId14"/>
                </a:rPr>
                <a:t>STOFNANIR ESB</a:t>
              </a:r>
            </a:p>
          </p:txBody>
        </p:sp>
        <p:cxnSp>
          <p:nvCxnSpPr>
            <p:cNvPr id="23" name="Connettore 1 22">
              <a:extLst>
                <a:ext uri="{FF2B5EF4-FFF2-40B4-BE49-F238E27FC236}">
                  <a16:creationId xmlns:a16="http://schemas.microsoft.com/office/drawing/2014/main" id="{AC8FD8DA-257C-2148-BD25-C643C79C9ECD}"/>
                </a:ext>
              </a:extLst>
            </p:cNvPr>
            <p:cNvCxnSpPr>
              <a:cxnSpLocks/>
              <a:stCxn id="14" idx="3"/>
              <a:endCxn id="15" idx="1"/>
            </p:cNvCxnSpPr>
            <p:nvPr/>
          </p:nvCxnSpPr>
          <p:spPr>
            <a:xfrm flipH="1" flipV="1">
              <a:off x="1489737" y="1358866"/>
              <a:ext cx="7295169" cy="263940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4" name="Connettore 1 23">
              <a:extLst>
                <a:ext uri="{FF2B5EF4-FFF2-40B4-BE49-F238E27FC236}">
                  <a16:creationId xmlns:a16="http://schemas.microsoft.com/office/drawing/2014/main" id="{A3172512-8AFE-8842-926B-C0CA9FCC6343}"/>
                </a:ext>
              </a:extLst>
            </p:cNvPr>
            <p:cNvCxnSpPr>
              <a:cxnSpLocks/>
              <a:stCxn id="14" idx="2"/>
              <a:endCxn id="18" idx="0"/>
            </p:cNvCxnSpPr>
            <p:nvPr/>
          </p:nvCxnSpPr>
          <p:spPr>
            <a:xfrm flipH="1" flipV="1">
              <a:off x="1547115" y="1974310"/>
              <a:ext cx="5921429" cy="218868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27" name="Connettore 1 26">
              <a:extLst>
                <a:ext uri="{FF2B5EF4-FFF2-40B4-BE49-F238E27FC236}">
                  <a16:creationId xmlns:a16="http://schemas.microsoft.com/office/drawing/2014/main" id="{566F63BB-99E1-8B4D-9812-E8B9C80FCC6C}"/>
                </a:ext>
              </a:extLst>
            </p:cNvPr>
            <p:cNvCxnSpPr>
              <a:cxnSpLocks/>
              <a:stCxn id="14" idx="2"/>
              <a:endCxn id="9" idx="3"/>
            </p:cNvCxnSpPr>
            <p:nvPr/>
          </p:nvCxnSpPr>
          <p:spPr>
            <a:xfrm flipH="1" flipV="1">
              <a:off x="5430754" y="4020780"/>
              <a:ext cx="2037790" cy="14221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2" name="Connettore 1 31">
              <a:extLst>
                <a:ext uri="{FF2B5EF4-FFF2-40B4-BE49-F238E27FC236}">
                  <a16:creationId xmlns:a16="http://schemas.microsoft.com/office/drawing/2014/main" id="{560FC124-6F04-1747-A0FB-80B2B4C898B0}"/>
                </a:ext>
              </a:extLst>
            </p:cNvPr>
            <p:cNvCxnSpPr>
              <a:cxnSpLocks/>
              <a:stCxn id="14" idx="2"/>
              <a:endCxn id="13" idx="0"/>
            </p:cNvCxnSpPr>
            <p:nvPr/>
          </p:nvCxnSpPr>
          <p:spPr>
            <a:xfrm flipH="1" flipV="1">
              <a:off x="2321591" y="3318480"/>
              <a:ext cx="5146953" cy="84451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37" name="Connettore 1 36">
              <a:extLst>
                <a:ext uri="{FF2B5EF4-FFF2-40B4-BE49-F238E27FC236}">
                  <a16:creationId xmlns:a16="http://schemas.microsoft.com/office/drawing/2014/main" id="{DCB0C9FC-8AB2-7D43-9071-924EE8BE2990}"/>
                </a:ext>
              </a:extLst>
            </p:cNvPr>
            <p:cNvCxnSpPr>
              <a:cxnSpLocks/>
              <a:stCxn id="12" idx="2"/>
              <a:endCxn id="13" idx="0"/>
            </p:cNvCxnSpPr>
            <p:nvPr/>
          </p:nvCxnSpPr>
          <p:spPr>
            <a:xfrm flipH="1">
              <a:off x="2321591" y="1456415"/>
              <a:ext cx="4523264" cy="186206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0" name="Connettore 1 39">
              <a:extLst>
                <a:ext uri="{FF2B5EF4-FFF2-40B4-BE49-F238E27FC236}">
                  <a16:creationId xmlns:a16="http://schemas.microsoft.com/office/drawing/2014/main" id="{6113E36D-D350-1A4C-A58F-802871DA16EE}"/>
                </a:ext>
              </a:extLst>
            </p:cNvPr>
            <p:cNvCxnSpPr>
              <a:cxnSpLocks/>
              <a:stCxn id="17" idx="1"/>
              <a:endCxn id="13" idx="0"/>
            </p:cNvCxnSpPr>
            <p:nvPr/>
          </p:nvCxnSpPr>
          <p:spPr>
            <a:xfrm flipH="1">
              <a:off x="2321591" y="3203364"/>
              <a:ext cx="4152154" cy="1151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3" name="Connettore 1 42">
              <a:extLst>
                <a:ext uri="{FF2B5EF4-FFF2-40B4-BE49-F238E27FC236}">
                  <a16:creationId xmlns:a16="http://schemas.microsoft.com/office/drawing/2014/main" id="{8EEEBDB2-2583-7342-B54E-B88BB61451E2}"/>
                </a:ext>
              </a:extLst>
            </p:cNvPr>
            <p:cNvCxnSpPr>
              <a:cxnSpLocks/>
              <a:stCxn id="15" idx="1"/>
              <a:endCxn id="13" idx="0"/>
            </p:cNvCxnSpPr>
            <p:nvPr/>
          </p:nvCxnSpPr>
          <p:spPr>
            <a:xfrm>
              <a:off x="1489737" y="1358866"/>
              <a:ext cx="831854" cy="19596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6" name="Connettore 1 45">
              <a:extLst>
                <a:ext uri="{FF2B5EF4-FFF2-40B4-BE49-F238E27FC236}">
                  <a16:creationId xmlns:a16="http://schemas.microsoft.com/office/drawing/2014/main" id="{7EADE142-57C2-B444-8C62-99D42B1FF70B}"/>
                </a:ext>
              </a:extLst>
            </p:cNvPr>
            <p:cNvCxnSpPr>
              <a:cxnSpLocks/>
              <a:stCxn id="12" idx="1"/>
              <a:endCxn id="14" idx="3"/>
            </p:cNvCxnSpPr>
            <p:nvPr/>
          </p:nvCxnSpPr>
          <p:spPr>
            <a:xfrm>
              <a:off x="5360242" y="1291690"/>
              <a:ext cx="3424664" cy="270658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49" name="Connettore 1 48">
              <a:extLst>
                <a:ext uri="{FF2B5EF4-FFF2-40B4-BE49-F238E27FC236}">
                  <a16:creationId xmlns:a16="http://schemas.microsoft.com/office/drawing/2014/main" id="{3D9F1B33-5D75-8E44-94E6-F2C07A95008E}"/>
                </a:ext>
              </a:extLst>
            </p:cNvPr>
            <p:cNvCxnSpPr>
              <a:cxnSpLocks/>
              <a:stCxn id="12" idx="1"/>
              <a:endCxn id="18" idx="3"/>
            </p:cNvCxnSpPr>
            <p:nvPr/>
          </p:nvCxnSpPr>
          <p:spPr>
            <a:xfrm flipH="1">
              <a:off x="2250605" y="1291690"/>
              <a:ext cx="3109637" cy="84734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3" name="Connettore 1 52">
              <a:extLst>
                <a:ext uri="{FF2B5EF4-FFF2-40B4-BE49-F238E27FC236}">
                  <a16:creationId xmlns:a16="http://schemas.microsoft.com/office/drawing/2014/main" id="{68290C8D-D0EE-4542-B586-A4ABC370A90B}"/>
                </a:ext>
              </a:extLst>
            </p:cNvPr>
            <p:cNvCxnSpPr>
              <a:cxnSpLocks/>
              <a:stCxn id="18" idx="2"/>
              <a:endCxn id="9" idx="0"/>
            </p:cNvCxnSpPr>
            <p:nvPr/>
          </p:nvCxnSpPr>
          <p:spPr>
            <a:xfrm>
              <a:off x="1547115" y="2303760"/>
              <a:ext cx="2689771" cy="155229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56" name="Connettore 1 55">
              <a:extLst>
                <a:ext uri="{FF2B5EF4-FFF2-40B4-BE49-F238E27FC236}">
                  <a16:creationId xmlns:a16="http://schemas.microsoft.com/office/drawing/2014/main" id="{A5864B9C-6A13-EB47-A96C-0E7B54F5B9D2}"/>
                </a:ext>
              </a:extLst>
            </p:cNvPr>
            <p:cNvCxnSpPr>
              <a:cxnSpLocks/>
              <a:stCxn id="9" idx="3"/>
              <a:endCxn id="13" idx="0"/>
            </p:cNvCxnSpPr>
            <p:nvPr/>
          </p:nvCxnSpPr>
          <p:spPr>
            <a:xfrm flipH="1" flipV="1">
              <a:off x="2321591" y="3318480"/>
              <a:ext cx="3109163" cy="702300"/>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3" name="Connettore 1 62">
              <a:extLst>
                <a:ext uri="{FF2B5EF4-FFF2-40B4-BE49-F238E27FC236}">
                  <a16:creationId xmlns:a16="http://schemas.microsoft.com/office/drawing/2014/main" id="{A9DBF00D-CA07-7D41-8544-F64103B7E8CC}"/>
                </a:ext>
              </a:extLst>
            </p:cNvPr>
            <p:cNvCxnSpPr>
              <a:cxnSpLocks/>
              <a:stCxn id="12" idx="2"/>
              <a:endCxn id="17" idx="0"/>
            </p:cNvCxnSpPr>
            <p:nvPr/>
          </p:nvCxnSpPr>
          <p:spPr>
            <a:xfrm>
              <a:off x="6844855" y="1456415"/>
              <a:ext cx="332380" cy="158222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66" name="Connettore 1 65">
              <a:extLst>
                <a:ext uri="{FF2B5EF4-FFF2-40B4-BE49-F238E27FC236}">
                  <a16:creationId xmlns:a16="http://schemas.microsoft.com/office/drawing/2014/main" id="{D1BF0A2B-2AB9-9643-8EC9-6D0B8CA4C9E7}"/>
                </a:ext>
              </a:extLst>
            </p:cNvPr>
            <p:cNvCxnSpPr>
              <a:cxnSpLocks/>
              <a:stCxn id="17" idx="2"/>
              <a:endCxn id="15" idx="0"/>
            </p:cNvCxnSpPr>
            <p:nvPr/>
          </p:nvCxnSpPr>
          <p:spPr>
            <a:xfrm flipH="1" flipV="1">
              <a:off x="2530031" y="1194141"/>
              <a:ext cx="4647204" cy="2173948"/>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2" name="Connettore 1 71">
              <a:extLst>
                <a:ext uri="{FF2B5EF4-FFF2-40B4-BE49-F238E27FC236}">
                  <a16:creationId xmlns:a16="http://schemas.microsoft.com/office/drawing/2014/main" id="{D389B7E2-1AF1-DD4D-B5D9-21EDD2284F4A}"/>
                </a:ext>
              </a:extLst>
            </p:cNvPr>
            <p:cNvCxnSpPr>
              <a:cxnSpLocks/>
              <a:stCxn id="17" idx="1"/>
              <a:endCxn id="18" idx="3"/>
            </p:cNvCxnSpPr>
            <p:nvPr/>
          </p:nvCxnSpPr>
          <p:spPr>
            <a:xfrm flipH="1" flipV="1">
              <a:off x="2250605" y="2139035"/>
              <a:ext cx="4223140" cy="106432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75" name="Connettore 1 74">
              <a:extLst>
                <a:ext uri="{FF2B5EF4-FFF2-40B4-BE49-F238E27FC236}">
                  <a16:creationId xmlns:a16="http://schemas.microsoft.com/office/drawing/2014/main" id="{8B6350D5-AF91-5143-8239-3C9C22AE3CA3}"/>
                </a:ext>
              </a:extLst>
            </p:cNvPr>
            <p:cNvCxnSpPr>
              <a:cxnSpLocks/>
              <a:stCxn id="15" idx="1"/>
              <a:endCxn id="9" idx="3"/>
            </p:cNvCxnSpPr>
            <p:nvPr/>
          </p:nvCxnSpPr>
          <p:spPr>
            <a:xfrm>
              <a:off x="1489737" y="1358866"/>
              <a:ext cx="3941017" cy="2661914"/>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0" name="Connettore 1 79">
              <a:extLst>
                <a:ext uri="{FF2B5EF4-FFF2-40B4-BE49-F238E27FC236}">
                  <a16:creationId xmlns:a16="http://schemas.microsoft.com/office/drawing/2014/main" id="{1ECF7AB8-5737-FF43-B444-77C902E711EA}"/>
                </a:ext>
              </a:extLst>
            </p:cNvPr>
            <p:cNvCxnSpPr>
              <a:cxnSpLocks/>
              <a:stCxn id="17" idx="1"/>
              <a:endCxn id="9" idx="3"/>
            </p:cNvCxnSpPr>
            <p:nvPr/>
          </p:nvCxnSpPr>
          <p:spPr>
            <a:xfrm flipH="1">
              <a:off x="5430754" y="3203364"/>
              <a:ext cx="1042991" cy="81741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3" name="Connettore 1 82">
              <a:extLst>
                <a:ext uri="{FF2B5EF4-FFF2-40B4-BE49-F238E27FC236}">
                  <a16:creationId xmlns:a16="http://schemas.microsoft.com/office/drawing/2014/main" id="{2A87ABBD-2018-D44A-9A6A-BC52F02887DC}"/>
                </a:ext>
              </a:extLst>
            </p:cNvPr>
            <p:cNvCxnSpPr>
              <a:cxnSpLocks/>
              <a:stCxn id="12" idx="2"/>
              <a:endCxn id="9" idx="3"/>
            </p:cNvCxnSpPr>
            <p:nvPr/>
          </p:nvCxnSpPr>
          <p:spPr>
            <a:xfrm flipH="1">
              <a:off x="5430754" y="1456415"/>
              <a:ext cx="1414101" cy="2564365"/>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87" name="Connettore 1 86">
              <a:extLst>
                <a:ext uri="{FF2B5EF4-FFF2-40B4-BE49-F238E27FC236}">
                  <a16:creationId xmlns:a16="http://schemas.microsoft.com/office/drawing/2014/main" id="{6EB6CC5A-6A9F-D945-8A02-4C1973739C3B}"/>
                </a:ext>
              </a:extLst>
            </p:cNvPr>
            <p:cNvCxnSpPr>
              <a:cxnSpLocks/>
              <a:stCxn id="18" idx="3"/>
              <a:endCxn id="15" idx="1"/>
            </p:cNvCxnSpPr>
            <p:nvPr/>
          </p:nvCxnSpPr>
          <p:spPr>
            <a:xfrm flipH="1" flipV="1">
              <a:off x="1489737" y="1358866"/>
              <a:ext cx="760868" cy="780169"/>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cxnSp>
          <p:nvCxnSpPr>
            <p:cNvPr id="90" name="Connettore 1 89">
              <a:extLst>
                <a:ext uri="{FF2B5EF4-FFF2-40B4-BE49-F238E27FC236}">
                  <a16:creationId xmlns:a16="http://schemas.microsoft.com/office/drawing/2014/main" id="{9E594586-F18B-C945-B1A4-4ADC46250C2D}"/>
                </a:ext>
              </a:extLst>
            </p:cNvPr>
            <p:cNvCxnSpPr>
              <a:cxnSpLocks/>
              <a:stCxn id="14" idx="3"/>
              <a:endCxn id="17" idx="1"/>
            </p:cNvCxnSpPr>
            <p:nvPr/>
          </p:nvCxnSpPr>
          <p:spPr>
            <a:xfrm flipH="1" flipV="1">
              <a:off x="6473745" y="3203364"/>
              <a:ext cx="2311161" cy="794906"/>
            </a:xfrm>
            <a:prstGeom prst="line">
              <a:avLst/>
            </a:prstGeom>
            <a:ln>
              <a:solidFill>
                <a:srgbClr val="ACC700">
                  <a:alpha val="42000"/>
                </a:srgbClr>
              </a:solidFill>
            </a:ln>
          </p:spPr>
          <p:style>
            <a:lnRef idx="1">
              <a:schemeClr val="accent1"/>
            </a:lnRef>
            <a:fillRef idx="0">
              <a:schemeClr val="accent1"/>
            </a:fillRef>
            <a:effectRef idx="0">
              <a:schemeClr val="accent1"/>
            </a:effectRef>
            <a:fontRef idx="minor">
              <a:schemeClr val="tx1"/>
            </a:fontRef>
          </p:style>
        </p:cxnSp>
      </p:grpSp>
      <p:sp>
        <p:nvSpPr>
          <p:cNvPr id="33" name="CasellaDiTesto 16">
            <a:extLst>
              <a:ext uri="{FF2B5EF4-FFF2-40B4-BE49-F238E27FC236}">
                <a16:creationId xmlns:a16="http://schemas.microsoft.com/office/drawing/2014/main" id="{02AB95F4-6E61-4675-9A01-DC3E82F5A69A}"/>
              </a:ext>
            </a:extLst>
          </p:cNvPr>
          <p:cNvSpPr txBox="1"/>
          <p:nvPr/>
        </p:nvSpPr>
        <p:spPr>
          <a:xfrm>
            <a:off x="6082673" y="2121899"/>
            <a:ext cx="1969672" cy="340270"/>
          </a:xfrm>
          <a:prstGeom prst="roundRect">
            <a:avLst>
              <a:gd name="adj" fmla="val 50000"/>
            </a:avLst>
          </a:prstGeom>
          <a:solidFill>
            <a:srgbClr val="ACC700">
              <a:alpha val="40000"/>
            </a:srgbClr>
          </a:solidFill>
        </p:spPr>
        <p:txBody>
          <a:bodyPr wrap="none" lIns="108000" tIns="36000" rIns="108000" bIns="36000" rtlCol="0" anchor="ctr" anchorCtr="0">
            <a:spAutoFit/>
          </a:bodyPr>
          <a:lstStyle/>
          <a:p>
            <a:pPr marL="0" lvl="1"/>
            <a:r>
              <a:rPr lang="en-GB" sz="1100" b="1" dirty="0">
                <a:solidFill>
                  <a:schemeClr val="tx2"/>
                </a:solidFill>
                <a:hlinkClick r:id="rId15"/>
              </a:rPr>
              <a:t>OSHVET SENDIHERRAR</a:t>
            </a:r>
            <a:endParaRPr lang="en-GB" sz="1100" b="1" dirty="0">
              <a:solidFill>
                <a:schemeClr val="tx2"/>
              </a:solidFill>
            </a:endParaRPr>
          </a:p>
        </p:txBody>
      </p:sp>
      <p:pic>
        <p:nvPicPr>
          <p:cNvPr id="6" name="Picture 5" descr="A blue text on a black background&#10;&#10;Description automatically generated">
            <a:extLst>
              <a:ext uri="{FF2B5EF4-FFF2-40B4-BE49-F238E27FC236}">
                <a16:creationId xmlns:a16="http://schemas.microsoft.com/office/drawing/2014/main" id="{00F2F31F-79E1-448A-80D2-BB78B62CDE57}"/>
              </a:ext>
            </a:extLst>
          </p:cNvPr>
          <p:cNvPicPr>
            <a:picLocks noChangeAspect="1"/>
          </p:cNvPicPr>
          <p:nvPr/>
        </p:nvPicPr>
        <p:blipFill rotWithShape="1">
          <a:blip r:embed="rId16">
            <a:extLst>
              <a:ext uri="{28A0092B-C50C-407E-A947-70E740481C1C}">
                <a14:useLocalDpi xmlns:a14="http://schemas.microsoft.com/office/drawing/2010/main" val="0"/>
              </a:ext>
            </a:extLst>
          </a:blip>
          <a:srcRect r="22435"/>
          <a:stretch/>
        </p:blipFill>
        <p:spPr>
          <a:xfrm>
            <a:off x="3166262" y="2087348"/>
            <a:ext cx="2618529" cy="863226"/>
          </a:xfrm>
          <a:prstGeom prst="rect">
            <a:avLst/>
          </a:prstGeom>
        </p:spPr>
      </p:pic>
    </p:spTree>
    <p:extLst>
      <p:ext uri="{BB962C8B-B14F-4D97-AF65-F5344CB8AC3E}">
        <p14:creationId xmlns:p14="http://schemas.microsoft.com/office/powerpoint/2010/main" val="233717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745"/>
            <a:ext cx="7559873" cy="640690"/>
          </a:xfrm>
        </p:spPr>
        <p:txBody>
          <a:bodyPr lIns="0" tIns="0" rIns="0" bIns="0"/>
          <a:lstStyle/>
          <a:p>
            <a:r>
              <a:rPr lang="is-IS" sz="2400"/>
              <a:t>Herferðarúrræði</a:t>
            </a:r>
          </a:p>
        </p:txBody>
      </p:sp>
      <p:sp>
        <p:nvSpPr>
          <p:cNvPr id="54" name="TextBox 3">
            <a:extLst>
              <a:ext uri="{FF2B5EF4-FFF2-40B4-BE49-F238E27FC236}">
                <a16:creationId xmlns:a16="http://schemas.microsoft.com/office/drawing/2014/main" id="{641A4D49-063B-2945-873E-FABD123404C8}"/>
              </a:ext>
            </a:extLst>
          </p:cNvPr>
          <p:cNvSpPr txBox="1"/>
          <p:nvPr/>
        </p:nvSpPr>
        <p:spPr>
          <a:xfrm>
            <a:off x="279730" y="2460470"/>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3"/>
              </a:rPr>
              <a:t>Útgefið efni</a:t>
            </a:r>
            <a:endParaRPr lang="is-IS" sz="1200" b="1" dirty="0">
              <a:solidFill>
                <a:schemeClr val="accent1"/>
              </a:solidFill>
              <a:cs typeface="Trebuchet MS"/>
              <a:hlinkClick r:id="rId4"/>
            </a:endParaRPr>
          </a:p>
        </p:txBody>
      </p:sp>
      <p:sp>
        <p:nvSpPr>
          <p:cNvPr id="57" name="TextBox 3">
            <a:extLst>
              <a:ext uri="{FF2B5EF4-FFF2-40B4-BE49-F238E27FC236}">
                <a16:creationId xmlns:a16="http://schemas.microsoft.com/office/drawing/2014/main" id="{98F7926A-C38F-3B49-82B8-FF6177DDCDBE}"/>
              </a:ext>
            </a:extLst>
          </p:cNvPr>
          <p:cNvSpPr txBox="1"/>
          <p:nvPr/>
        </p:nvSpPr>
        <p:spPr>
          <a:xfrm>
            <a:off x="1972872" y="2460470"/>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5"/>
              </a:rPr>
              <a:t>Herferðarefni</a:t>
            </a:r>
            <a:endParaRPr lang="is-IS" sz="1200" b="1" dirty="0">
              <a:solidFill>
                <a:schemeClr val="accent1"/>
              </a:solidFill>
              <a:cs typeface="Trebuchet MS"/>
              <a:hlinkClick r:id="rId6"/>
            </a:endParaRPr>
          </a:p>
        </p:txBody>
      </p:sp>
      <p:sp>
        <p:nvSpPr>
          <p:cNvPr id="60" name="TextBox 3">
            <a:extLst>
              <a:ext uri="{FF2B5EF4-FFF2-40B4-BE49-F238E27FC236}">
                <a16:creationId xmlns:a16="http://schemas.microsoft.com/office/drawing/2014/main" id="{690F9809-BB40-C341-ACC1-FEAA13662006}"/>
              </a:ext>
            </a:extLst>
          </p:cNvPr>
          <p:cNvSpPr txBox="1"/>
          <p:nvPr/>
        </p:nvSpPr>
        <p:spPr>
          <a:xfrm>
            <a:off x="3666014" y="2361740"/>
            <a:ext cx="1667796" cy="369332"/>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7"/>
              </a:rPr>
              <a:t>Leiðarvísir fyrir kynningarherferðina</a:t>
            </a:r>
            <a:endParaRPr lang="is-IS" sz="1200" b="1" dirty="0">
              <a:solidFill>
                <a:schemeClr val="accent1"/>
              </a:solidFill>
              <a:cs typeface="Trebuchet MS"/>
              <a:hlinkClick r:id="rId8"/>
            </a:endParaRPr>
          </a:p>
        </p:txBody>
      </p:sp>
      <p:sp>
        <p:nvSpPr>
          <p:cNvPr id="63" name="TextBox 3">
            <a:extLst>
              <a:ext uri="{FF2B5EF4-FFF2-40B4-BE49-F238E27FC236}">
                <a16:creationId xmlns:a16="http://schemas.microsoft.com/office/drawing/2014/main" id="{1B5927A5-70D5-844A-ADD7-76625FDD4CB4}"/>
              </a:ext>
            </a:extLst>
          </p:cNvPr>
          <p:cNvSpPr txBox="1"/>
          <p:nvPr/>
        </p:nvSpPr>
        <p:spPr>
          <a:xfrm>
            <a:off x="7278630" y="2454073"/>
            <a:ext cx="1556625"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9"/>
              </a:rPr>
              <a:t>Napó-myndskeið</a:t>
            </a:r>
            <a:endParaRPr lang="is-IS" sz="1200" b="1" dirty="0">
              <a:solidFill>
                <a:schemeClr val="accent1"/>
              </a:solidFill>
              <a:cs typeface="Trebuchet MS"/>
              <a:hlinkClick r:id="rId10"/>
            </a:endParaRPr>
          </a:p>
        </p:txBody>
      </p:sp>
      <p:sp>
        <p:nvSpPr>
          <p:cNvPr id="66" name="TextBox 3">
            <a:extLst>
              <a:ext uri="{FF2B5EF4-FFF2-40B4-BE49-F238E27FC236}">
                <a16:creationId xmlns:a16="http://schemas.microsoft.com/office/drawing/2014/main" id="{252EDFDC-DD85-7B4D-A2E4-5EE3AD9119D0}"/>
              </a:ext>
            </a:extLst>
          </p:cNvPr>
          <p:cNvSpPr txBox="1"/>
          <p:nvPr/>
        </p:nvSpPr>
        <p:spPr>
          <a:xfrm>
            <a:off x="828685" y="4175665"/>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1"/>
              </a:rPr>
              <a:t>OSHwiki</a:t>
            </a:r>
            <a:endParaRPr lang="is-IS" sz="1200" b="1" dirty="0">
              <a:solidFill>
                <a:schemeClr val="accent1"/>
              </a:solidFill>
              <a:cs typeface="Trebuchet MS"/>
              <a:hlinkClick r:id="rId12"/>
            </a:endParaRPr>
          </a:p>
        </p:txBody>
      </p:sp>
      <p:sp>
        <p:nvSpPr>
          <p:cNvPr id="67" name="Rettangolo con angoli arrotondati 66">
            <a:hlinkClick r:id="rId13"/>
            <a:extLst>
              <a:ext uri="{FF2B5EF4-FFF2-40B4-BE49-F238E27FC236}">
                <a16:creationId xmlns:a16="http://schemas.microsoft.com/office/drawing/2014/main" id="{393E5697-88AB-1543-84E9-545014E09E6E}"/>
              </a:ext>
            </a:extLst>
          </p:cNvPr>
          <p:cNvSpPr/>
          <p:nvPr/>
        </p:nvSpPr>
        <p:spPr>
          <a:xfrm>
            <a:off x="942583" y="3067234"/>
            <a:ext cx="1440000" cy="973423"/>
          </a:xfrm>
          <a:prstGeom prst="rect">
            <a:avLst/>
          </a:prstGeom>
          <a:blipFill>
            <a:blip r:embed="rId14"/>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TextBox 3">
            <a:extLst>
              <a:ext uri="{FF2B5EF4-FFF2-40B4-BE49-F238E27FC236}">
                <a16:creationId xmlns:a16="http://schemas.microsoft.com/office/drawing/2014/main" id="{2DCF56B5-47AC-8B49-9297-751FD8A12126}"/>
              </a:ext>
            </a:extLst>
          </p:cNvPr>
          <p:cNvSpPr txBox="1"/>
          <p:nvPr/>
        </p:nvSpPr>
        <p:spPr>
          <a:xfrm>
            <a:off x="5363611" y="2361740"/>
            <a:ext cx="1667796" cy="369332"/>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5"/>
              </a:rPr>
              <a:t>Pakki fyrir samfélagsmiðla</a:t>
            </a:r>
            <a:endParaRPr lang="is-IS" sz="1200" b="1" dirty="0">
              <a:solidFill>
                <a:schemeClr val="accent1"/>
              </a:solidFill>
              <a:cs typeface="Trebuchet MS"/>
              <a:hlinkClick r:id="rId16"/>
            </a:endParaRPr>
          </a:p>
        </p:txBody>
      </p:sp>
      <p:sp>
        <p:nvSpPr>
          <p:cNvPr id="72" name="TextBox 3">
            <a:extLst>
              <a:ext uri="{FF2B5EF4-FFF2-40B4-BE49-F238E27FC236}">
                <a16:creationId xmlns:a16="http://schemas.microsoft.com/office/drawing/2014/main" id="{7C00CD0A-98F9-CB49-9F1F-1D053DD78889}"/>
              </a:ext>
            </a:extLst>
          </p:cNvPr>
          <p:cNvSpPr txBox="1"/>
          <p:nvPr/>
        </p:nvSpPr>
        <p:spPr>
          <a:xfrm>
            <a:off x="2576095" y="4166652"/>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7"/>
              </a:rPr>
              <a:t>Tilvikarannsóknir</a:t>
            </a:r>
            <a:endParaRPr lang="is-IS" sz="1200" b="1" dirty="0">
              <a:solidFill>
                <a:schemeClr val="accent1"/>
              </a:solidFill>
              <a:cs typeface="Trebuchet MS"/>
              <a:hlinkClick r:id="rId18"/>
            </a:endParaRPr>
          </a:p>
        </p:txBody>
      </p:sp>
      <p:sp>
        <p:nvSpPr>
          <p:cNvPr id="75" name="TextBox 3">
            <a:extLst>
              <a:ext uri="{FF2B5EF4-FFF2-40B4-BE49-F238E27FC236}">
                <a16:creationId xmlns:a16="http://schemas.microsoft.com/office/drawing/2014/main" id="{64E9984E-5735-8C4C-BC73-6A6C18D88CCB}"/>
              </a:ext>
            </a:extLst>
          </p:cNvPr>
          <p:cNvSpPr txBox="1"/>
          <p:nvPr/>
        </p:nvSpPr>
        <p:spPr>
          <a:xfrm>
            <a:off x="4243701" y="4169153"/>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9"/>
              </a:rPr>
              <a:t>Lög og reglugerðir</a:t>
            </a:r>
            <a:endParaRPr lang="is-IS" sz="1200" b="1" dirty="0">
              <a:solidFill>
                <a:schemeClr val="accent1"/>
              </a:solidFill>
              <a:cs typeface="Trebuchet MS"/>
              <a:hlinkClick r:id="rId20"/>
            </a:endParaRPr>
          </a:p>
        </p:txBody>
      </p:sp>
      <p:sp>
        <p:nvSpPr>
          <p:cNvPr id="76" name="Rettangolo con angoli arrotondati 75">
            <a:hlinkClick r:id="rId21"/>
            <a:extLst>
              <a:ext uri="{FF2B5EF4-FFF2-40B4-BE49-F238E27FC236}">
                <a16:creationId xmlns:a16="http://schemas.microsoft.com/office/drawing/2014/main" id="{64EB01B3-5F3C-DC4B-97C3-0F5BE824D861}"/>
              </a:ext>
            </a:extLst>
          </p:cNvPr>
          <p:cNvSpPr/>
          <p:nvPr/>
        </p:nvSpPr>
        <p:spPr>
          <a:xfrm>
            <a:off x="4355976" y="3067234"/>
            <a:ext cx="1440000" cy="973423"/>
          </a:xfrm>
          <a:prstGeom prst="rect">
            <a:avLst/>
          </a:prstGeom>
          <a:blipFill>
            <a:blip r:embed="rId22"/>
            <a:stretch>
              <a:fillRect/>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9" name="Picture 18"/>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86770" y="1326326"/>
            <a:ext cx="1440000" cy="972000"/>
          </a:xfrm>
          <a:prstGeom prst="rect">
            <a:avLst/>
          </a:prstGeom>
          <a:blipFill>
            <a:blip r:embed="rId24"/>
            <a:stretch>
              <a:fillRect/>
            </a:stretch>
          </a:blipFill>
          <a:ln w="38100">
            <a:solidFill>
              <a:srgbClr val="ACC700"/>
            </a:solidFill>
          </a:ln>
        </p:spPr>
      </p:pic>
      <p:pic>
        <p:nvPicPr>
          <p:cNvPr id="20" name="Picture 1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779912" y="1318506"/>
            <a:ext cx="1441264" cy="973423"/>
          </a:xfrm>
          <a:prstGeom prst="rect">
            <a:avLst/>
          </a:prstGeom>
          <a:blipFill>
            <a:blip r:embed="rId26"/>
            <a:stretch>
              <a:fillRect/>
            </a:stretch>
          </a:blipFill>
          <a:ln w="38100">
            <a:solidFill>
              <a:srgbClr val="ACC700"/>
            </a:solidFill>
          </a:ln>
        </p:spPr>
      </p:pic>
      <p:pic>
        <p:nvPicPr>
          <p:cNvPr id="3" name="Picture 2"/>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700283" y="3068657"/>
            <a:ext cx="1440000" cy="972000"/>
          </a:xfrm>
          <a:prstGeom prst="rect">
            <a:avLst/>
          </a:prstGeom>
          <a:blipFill>
            <a:blip r:embed="rId24"/>
            <a:stretch>
              <a:fillRect/>
            </a:stretch>
          </a:blipFill>
          <a:ln w="38100">
            <a:solidFill>
              <a:srgbClr val="ACC700"/>
            </a:solidFill>
          </a:ln>
        </p:spPr>
      </p:pic>
      <p:pic>
        <p:nvPicPr>
          <p:cNvPr id="4" name="Picture 3"/>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084249" y="3067234"/>
            <a:ext cx="1440000" cy="972000"/>
          </a:xfrm>
          <a:prstGeom prst="rect">
            <a:avLst/>
          </a:prstGeom>
          <a:blipFill>
            <a:blip r:embed="rId26"/>
            <a:stretch>
              <a:fillRect/>
            </a:stretch>
          </a:blipFill>
          <a:ln w="38100">
            <a:solidFill>
              <a:srgbClr val="ACC700"/>
            </a:solidFill>
          </a:ln>
        </p:spPr>
      </p:pic>
      <p:sp>
        <p:nvSpPr>
          <p:cNvPr id="25" name="TextBox 3">
            <a:extLst>
              <a:ext uri="{FF2B5EF4-FFF2-40B4-BE49-F238E27FC236}">
                <a16:creationId xmlns:a16="http://schemas.microsoft.com/office/drawing/2014/main" id="{64E9984E-5735-8C4C-BC73-6A6C18D88CCB}"/>
              </a:ext>
            </a:extLst>
          </p:cNvPr>
          <p:cNvSpPr txBox="1"/>
          <p:nvPr/>
        </p:nvSpPr>
        <p:spPr>
          <a:xfrm>
            <a:off x="5990921" y="4163680"/>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29"/>
              </a:rPr>
              <a:t>Upplýsingamyndir</a:t>
            </a:r>
            <a:endParaRPr lang="is-IS" sz="1200" b="1" dirty="0">
              <a:solidFill>
                <a:schemeClr val="accent1"/>
              </a:solidFill>
              <a:cs typeface="Trebuchet MS"/>
              <a:hlinkClick r:id="rId30"/>
            </a:endParaRPr>
          </a:p>
        </p:txBody>
      </p:sp>
      <p:pic>
        <p:nvPicPr>
          <p:cNvPr id="6" name="Picture 5"/>
          <p:cNvPicPr>
            <a:picLocks/>
          </p:cNvPicPr>
          <p:nvPr/>
        </p:nvPicPr>
        <p:blipFill>
          <a:blip r:embed="rId31"/>
          <a:stretch>
            <a:fillRect/>
          </a:stretch>
        </p:blipFill>
        <p:spPr>
          <a:xfrm>
            <a:off x="407037" y="1326326"/>
            <a:ext cx="1440000" cy="972000"/>
          </a:xfrm>
          <a:prstGeom prst="rect">
            <a:avLst/>
          </a:prstGeom>
          <a:ln w="38100">
            <a:solidFill>
              <a:srgbClr val="ACC700"/>
            </a:solidFill>
          </a:ln>
        </p:spPr>
      </p:pic>
      <p:pic>
        <p:nvPicPr>
          <p:cNvPr id="21" name="Picture 20" descr="A cartoon of a person holding a megaphone&#10;&#10;Description automatically generated">
            <a:extLst>
              <a:ext uri="{FF2B5EF4-FFF2-40B4-BE49-F238E27FC236}">
                <a16:creationId xmlns:a16="http://schemas.microsoft.com/office/drawing/2014/main" id="{4E837406-495B-466C-B1B7-6A5D063478FD}"/>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491434" y="1303870"/>
            <a:ext cx="1516939" cy="1001180"/>
          </a:xfrm>
          <a:prstGeom prst="rect">
            <a:avLst/>
          </a:prstGeom>
          <a:blipFill>
            <a:blip r:embed="rId33"/>
            <a:stretch>
              <a:fillRect/>
            </a:stretch>
          </a:blipFill>
          <a:ln w="38100">
            <a:solidFill>
              <a:srgbClr val="ACC700"/>
            </a:solidFill>
          </a:ln>
          <a:effectLst/>
        </p:spPr>
      </p:pic>
      <p:pic>
        <p:nvPicPr>
          <p:cNvPr id="22" name="Picture 21" descr="A blue robot arm with a person holding a blue object&#10;&#10;Description automatically generated">
            <a:extLst>
              <a:ext uri="{FF2B5EF4-FFF2-40B4-BE49-F238E27FC236}">
                <a16:creationId xmlns:a16="http://schemas.microsoft.com/office/drawing/2014/main" id="{C5FBCFEA-2225-45BE-84FB-BFB9059CB33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278631" y="1308823"/>
            <a:ext cx="1516939" cy="1007148"/>
          </a:xfrm>
          <a:prstGeom prst="rect">
            <a:avLst/>
          </a:prstGeom>
          <a:blipFill>
            <a:blip r:embed="rId33"/>
            <a:stretch>
              <a:fillRect/>
            </a:stretch>
          </a:blipFill>
          <a:ln w="38100">
            <a:solidFill>
              <a:srgbClr val="ACC700"/>
            </a:solidFill>
          </a:ln>
          <a:effectLst/>
        </p:spPr>
      </p:pic>
    </p:spTree>
    <p:extLst>
      <p:ext uri="{BB962C8B-B14F-4D97-AF65-F5344CB8AC3E}">
        <p14:creationId xmlns:p14="http://schemas.microsoft.com/office/powerpoint/2010/main" val="4074239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939" y="133305"/>
            <a:ext cx="7481935" cy="369332"/>
          </a:xfrm>
        </p:spPr>
        <p:txBody>
          <a:bodyPr lIns="0" tIns="0" rIns="0" bIns="0">
            <a:spAutoFit/>
          </a:bodyPr>
          <a:lstStyle/>
          <a:p>
            <a:r>
              <a:rPr lang="is-IS" sz="2400"/>
              <a:t>Hvernig á að taka þátt</a:t>
            </a:r>
          </a:p>
        </p:txBody>
      </p:sp>
      <p:sp>
        <p:nvSpPr>
          <p:cNvPr id="23" name="TextBox 3">
            <a:extLst>
              <a:ext uri="{FF2B5EF4-FFF2-40B4-BE49-F238E27FC236}">
                <a16:creationId xmlns:a16="http://schemas.microsoft.com/office/drawing/2014/main" id="{AACEA93C-4F34-8647-9D05-C55D7036EF4C}"/>
              </a:ext>
            </a:extLst>
          </p:cNvPr>
          <p:cNvSpPr txBox="1"/>
          <p:nvPr/>
        </p:nvSpPr>
        <p:spPr>
          <a:xfrm>
            <a:off x="539750" y="2193789"/>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3"/>
              </a:rPr>
              <a:t>Evrópuvika</a:t>
            </a:r>
            <a:endParaRPr lang="is-IS" sz="1200" b="1" dirty="0">
              <a:solidFill>
                <a:schemeClr val="accent1"/>
              </a:solidFill>
              <a:cs typeface="Trebuchet MS"/>
              <a:hlinkClick r:id="rId4"/>
            </a:endParaRPr>
          </a:p>
        </p:txBody>
      </p:sp>
      <p:sp>
        <p:nvSpPr>
          <p:cNvPr id="25" name="TextBox 3">
            <a:extLst>
              <a:ext uri="{FF2B5EF4-FFF2-40B4-BE49-F238E27FC236}">
                <a16:creationId xmlns:a16="http://schemas.microsoft.com/office/drawing/2014/main" id="{9E26C0B7-D8D4-1A45-8EF6-5E10DFF345A8}"/>
              </a:ext>
            </a:extLst>
          </p:cNvPr>
          <p:cNvSpPr txBox="1"/>
          <p:nvPr/>
        </p:nvSpPr>
        <p:spPr>
          <a:xfrm>
            <a:off x="2510363" y="2116069"/>
            <a:ext cx="1667796" cy="369332"/>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5"/>
              </a:rPr>
              <a:t>Samstarf við herferðina</a:t>
            </a:r>
            <a:endParaRPr lang="is-IS" sz="1200" b="1" dirty="0">
              <a:solidFill>
                <a:schemeClr val="accent1"/>
              </a:solidFill>
              <a:cs typeface="Trebuchet MS"/>
              <a:hlinkClick r:id="rId6"/>
            </a:endParaRPr>
          </a:p>
        </p:txBody>
      </p:sp>
      <p:sp>
        <p:nvSpPr>
          <p:cNvPr id="27" name="TextBox 3">
            <a:extLst>
              <a:ext uri="{FF2B5EF4-FFF2-40B4-BE49-F238E27FC236}">
                <a16:creationId xmlns:a16="http://schemas.microsoft.com/office/drawing/2014/main" id="{BC3D7309-1FAD-C248-860C-FFF503EBA0D6}"/>
              </a:ext>
            </a:extLst>
          </p:cNvPr>
          <p:cNvSpPr txBox="1"/>
          <p:nvPr/>
        </p:nvSpPr>
        <p:spPr>
          <a:xfrm>
            <a:off x="4529665" y="2116069"/>
            <a:ext cx="1667796" cy="369332"/>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7"/>
              </a:rPr>
              <a:t>Verðlaun fyrir góða starfshætti</a:t>
            </a:r>
            <a:endParaRPr lang="is-IS" sz="1200" b="1" dirty="0">
              <a:solidFill>
                <a:schemeClr val="accent1"/>
              </a:solidFill>
              <a:cs typeface="Trebuchet MS"/>
              <a:hlinkClick r:id="rId8"/>
            </a:endParaRPr>
          </a:p>
        </p:txBody>
      </p:sp>
      <p:sp>
        <p:nvSpPr>
          <p:cNvPr id="29" name="TextBox 3">
            <a:extLst>
              <a:ext uri="{FF2B5EF4-FFF2-40B4-BE49-F238E27FC236}">
                <a16:creationId xmlns:a16="http://schemas.microsoft.com/office/drawing/2014/main" id="{C45F702A-F941-2242-B4CC-5E135CA46652}"/>
              </a:ext>
            </a:extLst>
          </p:cNvPr>
          <p:cNvSpPr txBox="1"/>
          <p:nvPr/>
        </p:nvSpPr>
        <p:spPr>
          <a:xfrm>
            <a:off x="6548967" y="2101456"/>
            <a:ext cx="1667796" cy="369332"/>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9"/>
              </a:rPr>
              <a:t>Leiðarvísir fyrir kynningarherferðina</a:t>
            </a:r>
            <a:endParaRPr lang="is-IS" sz="1200" b="1" dirty="0">
              <a:solidFill>
                <a:schemeClr val="accent1"/>
              </a:solidFill>
              <a:cs typeface="Trebuchet MS"/>
              <a:hlinkClick r:id="rId10"/>
            </a:endParaRPr>
          </a:p>
        </p:txBody>
      </p:sp>
      <p:sp>
        <p:nvSpPr>
          <p:cNvPr id="31" name="TextBox 3">
            <a:extLst>
              <a:ext uri="{FF2B5EF4-FFF2-40B4-BE49-F238E27FC236}">
                <a16:creationId xmlns:a16="http://schemas.microsoft.com/office/drawing/2014/main" id="{F682761C-A262-B542-A175-60A9B90879FF}"/>
              </a:ext>
            </a:extLst>
          </p:cNvPr>
          <p:cNvSpPr txBox="1"/>
          <p:nvPr/>
        </p:nvSpPr>
        <p:spPr>
          <a:xfrm>
            <a:off x="535430" y="3978455"/>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1"/>
              </a:rPr>
              <a:t>Herferðarefni</a:t>
            </a:r>
            <a:endParaRPr lang="is-IS" sz="1200" b="1" dirty="0">
              <a:solidFill>
                <a:schemeClr val="accent1"/>
              </a:solidFill>
              <a:cs typeface="Trebuchet MS"/>
              <a:hlinkClick r:id="rId12"/>
            </a:endParaRPr>
          </a:p>
        </p:txBody>
      </p:sp>
      <p:sp>
        <p:nvSpPr>
          <p:cNvPr id="33" name="TextBox 3">
            <a:extLst>
              <a:ext uri="{FF2B5EF4-FFF2-40B4-BE49-F238E27FC236}">
                <a16:creationId xmlns:a16="http://schemas.microsoft.com/office/drawing/2014/main" id="{A218E24A-669C-8443-A2D1-EE4317507E6F}"/>
              </a:ext>
            </a:extLst>
          </p:cNvPr>
          <p:cNvSpPr txBox="1"/>
          <p:nvPr/>
        </p:nvSpPr>
        <p:spPr>
          <a:xfrm>
            <a:off x="4492787" y="3978455"/>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3"/>
              </a:rPr>
              <a:t>Viðburðir</a:t>
            </a:r>
            <a:endParaRPr lang="is-IS" sz="1200" b="1" dirty="0">
              <a:solidFill>
                <a:schemeClr val="accent1"/>
              </a:solidFill>
              <a:cs typeface="Trebuchet MS"/>
              <a:hlinkClick r:id="rId14"/>
            </a:endParaRPr>
          </a:p>
        </p:txBody>
      </p:sp>
      <p:sp>
        <p:nvSpPr>
          <p:cNvPr id="35" name="TextBox 3">
            <a:extLst>
              <a:ext uri="{FF2B5EF4-FFF2-40B4-BE49-F238E27FC236}">
                <a16:creationId xmlns:a16="http://schemas.microsoft.com/office/drawing/2014/main" id="{D1F14980-EF38-9F43-BC06-25F35914E1E1}"/>
              </a:ext>
            </a:extLst>
          </p:cNvPr>
          <p:cNvSpPr txBox="1"/>
          <p:nvPr/>
        </p:nvSpPr>
        <p:spPr>
          <a:xfrm>
            <a:off x="6494262" y="3978455"/>
            <a:ext cx="1667796" cy="184666"/>
          </a:xfrm>
          <a:prstGeom prst="rect">
            <a:avLst/>
          </a:prstGeom>
          <a:noFill/>
        </p:spPr>
        <p:txBody>
          <a:bodyPr wrap="square" lIns="0" tIns="0" rIns="0" bIns="0" rtlCol="0" anchor="ctr" anchorCtr="0">
            <a:spAutoFit/>
          </a:bodyPr>
          <a:lstStyle/>
          <a:p>
            <a:pPr algn="ctr"/>
            <a:r>
              <a:rPr lang="is-IS" sz="1200" b="1" dirty="0">
                <a:solidFill>
                  <a:schemeClr val="accent1"/>
                </a:solidFill>
                <a:cs typeface="Trebuchet MS"/>
                <a:hlinkClick r:id="rId15"/>
              </a:rPr>
              <a:t>Þátttökuviðurkenning</a:t>
            </a:r>
            <a:endParaRPr lang="is-IS" sz="1200" b="1" dirty="0">
              <a:solidFill>
                <a:schemeClr val="accent1"/>
              </a:solidFill>
              <a:cs typeface="Trebuchet MS"/>
              <a:hlinkClick r:id="rId16"/>
            </a:endParaRPr>
          </a:p>
        </p:txBody>
      </p:sp>
      <p:sp>
        <p:nvSpPr>
          <p:cNvPr id="4" name="TextBox 3"/>
          <p:cNvSpPr txBox="1"/>
          <p:nvPr/>
        </p:nvSpPr>
        <p:spPr>
          <a:xfrm>
            <a:off x="2669629" y="3928277"/>
            <a:ext cx="1449506" cy="461665"/>
          </a:xfrm>
          <a:prstGeom prst="rect">
            <a:avLst/>
          </a:prstGeom>
          <a:noFill/>
        </p:spPr>
        <p:txBody>
          <a:bodyPr wrap="square" rtlCol="0">
            <a:spAutoFit/>
          </a:bodyPr>
          <a:lstStyle/>
          <a:p>
            <a:pPr algn="ctr"/>
            <a:r>
              <a:rPr lang="is-IS" sz="1200" b="1" u="sng" dirty="0">
                <a:solidFill>
                  <a:schemeClr val="accent1"/>
                </a:solidFill>
                <a:hlinkClick r:id="rId17"/>
              </a:rPr>
              <a:t>Pakki fyrir samfélagsmiðla</a:t>
            </a:r>
            <a:endParaRPr lang="is-IS" sz="1200" b="1" u="sng" dirty="0">
              <a:solidFill>
                <a:schemeClr val="accent1"/>
              </a:solidFill>
              <a:hlinkClick r:id="rId18"/>
            </a:endParaRPr>
          </a:p>
        </p:txBody>
      </p:sp>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82353" y="1091909"/>
            <a:ext cx="1441264" cy="973423"/>
          </a:xfrm>
          <a:prstGeom prst="rect">
            <a:avLst/>
          </a:prstGeom>
          <a:blipFill>
            <a:blip r:embed="rId20"/>
            <a:stretch>
              <a:fillRect/>
            </a:stretch>
          </a:blipFill>
          <a:ln w="38100">
            <a:solidFill>
              <a:srgbClr val="ACC700"/>
            </a:solidFill>
          </a:ln>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625073" y="2821585"/>
            <a:ext cx="1440000" cy="972000"/>
          </a:xfrm>
          <a:prstGeom prst="rect">
            <a:avLst/>
          </a:prstGeom>
          <a:blipFill>
            <a:blip r:embed="rId22"/>
            <a:stretch>
              <a:fillRect/>
            </a:stretch>
          </a:blipFill>
          <a:ln w="38100">
            <a:solidFill>
              <a:srgbClr val="ACC700"/>
            </a:solidFill>
          </a:ln>
        </p:spPr>
      </p:pic>
      <p:pic>
        <p:nvPicPr>
          <p:cNvPr id="6" name="Picture 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43563" y="2821585"/>
            <a:ext cx="1440000" cy="972000"/>
          </a:xfrm>
          <a:prstGeom prst="rect">
            <a:avLst/>
          </a:prstGeom>
          <a:blipFill>
            <a:blip r:embed="rId22"/>
            <a:stretch>
              <a:fillRect/>
            </a:stretch>
          </a:blipFill>
          <a:ln w="38100">
            <a:solidFill>
              <a:srgbClr val="ACC700"/>
            </a:solidFill>
          </a:ln>
        </p:spPr>
      </p:pic>
      <p:pic>
        <p:nvPicPr>
          <p:cNvPr id="7" name="Picture 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586665" y="2821585"/>
            <a:ext cx="1440000" cy="972000"/>
          </a:xfrm>
          <a:prstGeom prst="rect">
            <a:avLst/>
          </a:prstGeom>
          <a:blipFill>
            <a:blip r:embed="rId22"/>
            <a:stretch>
              <a:fillRect/>
            </a:stretch>
          </a:blipFill>
          <a:ln w="38100">
            <a:solidFill>
              <a:srgbClr val="ACC700"/>
            </a:solidFill>
          </a:ln>
        </p:spPr>
      </p:pic>
      <p:pic>
        <p:nvPicPr>
          <p:cNvPr id="9" name="Picture 8"/>
          <p:cNvPicPr>
            <a:picLocks/>
          </p:cNvPicPr>
          <p:nvPr/>
        </p:nvPicPr>
        <p:blipFill>
          <a:blip r:embed="rId25"/>
          <a:stretch>
            <a:fillRect/>
          </a:stretch>
        </p:blipFill>
        <p:spPr>
          <a:xfrm>
            <a:off x="4628360" y="1099047"/>
            <a:ext cx="1440000" cy="972000"/>
          </a:xfrm>
          <a:prstGeom prst="rect">
            <a:avLst/>
          </a:prstGeom>
          <a:ln w="38100">
            <a:solidFill>
              <a:srgbClr val="ACC700"/>
            </a:solidFill>
          </a:ln>
        </p:spPr>
      </p:pic>
      <p:sp>
        <p:nvSpPr>
          <p:cNvPr id="20" name="Rettangolo con angoli arrotondati 23">
            <a:hlinkClick r:id="rId26"/>
            <a:extLst>
              <a:ext uri="{FF2B5EF4-FFF2-40B4-BE49-F238E27FC236}">
                <a16:creationId xmlns:a16="http://schemas.microsoft.com/office/drawing/2014/main" id="{8F4EDFD0-B539-4B10-A0F2-12C7FBF8F2F0}"/>
              </a:ext>
            </a:extLst>
          </p:cNvPr>
          <p:cNvSpPr/>
          <p:nvPr/>
        </p:nvSpPr>
        <p:spPr>
          <a:xfrm>
            <a:off x="564005" y="1095572"/>
            <a:ext cx="1558055" cy="973423"/>
          </a:xfrm>
          <a:prstGeom prst="roundRect">
            <a:avLst>
              <a:gd name="adj" fmla="val 0"/>
            </a:avLst>
          </a:prstGeom>
          <a:blipFill>
            <a:blip r:embed="rId22"/>
            <a:stretch>
              <a:fillRect l="1" r="-7044"/>
            </a:stretch>
          </a:blipFill>
          <a:ln w="38100">
            <a:solidFill>
              <a:srgbClr val="ACC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1" name="Picture 20" descr="A cartoon of a person holding a megaphone&#10;&#10;Description automatically generated">
            <a:extLst>
              <a:ext uri="{FF2B5EF4-FFF2-40B4-BE49-F238E27FC236}">
                <a16:creationId xmlns:a16="http://schemas.microsoft.com/office/drawing/2014/main" id="{BF7C94A8-3205-4989-8D4E-BF954E49A8C7}"/>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r="4141"/>
          <a:stretch/>
        </p:blipFill>
        <p:spPr>
          <a:xfrm>
            <a:off x="2661219" y="2816286"/>
            <a:ext cx="1428961" cy="983853"/>
          </a:xfrm>
          <a:prstGeom prst="rect">
            <a:avLst/>
          </a:prstGeom>
          <a:blipFill>
            <a:blip r:embed="rId28"/>
            <a:stretch>
              <a:fillRect/>
            </a:stretch>
          </a:blipFill>
          <a:ln w="38100">
            <a:solidFill>
              <a:srgbClr val="ACC700"/>
            </a:solidFill>
          </a:ln>
          <a:effectLst/>
        </p:spPr>
      </p:pic>
      <p:pic>
        <p:nvPicPr>
          <p:cNvPr id="22" name="Picture 21" descr="A group of people standing together&#10;&#10;Description automatically generated">
            <a:extLst>
              <a:ext uri="{FF2B5EF4-FFF2-40B4-BE49-F238E27FC236}">
                <a16:creationId xmlns:a16="http://schemas.microsoft.com/office/drawing/2014/main" id="{60B5B66C-7BBE-41D0-A101-AA1772811D5A}"/>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636053" y="1095572"/>
            <a:ext cx="1454127" cy="965445"/>
          </a:xfrm>
          <a:prstGeom prst="rect">
            <a:avLst/>
          </a:prstGeom>
          <a:ln w="38100">
            <a:solidFill>
              <a:srgbClr val="ACC700"/>
            </a:solidFill>
          </a:ln>
        </p:spPr>
      </p:pic>
    </p:spTree>
    <p:extLst>
      <p:ext uri="{BB962C8B-B14F-4D97-AF65-F5344CB8AC3E}">
        <p14:creationId xmlns:p14="http://schemas.microsoft.com/office/powerpoint/2010/main" val="2497509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147988"/>
            <a:ext cx="7470124" cy="369332"/>
          </a:xfrm>
        </p:spPr>
        <p:txBody>
          <a:bodyPr lIns="0" tIns="0" rIns="0" bIns="0">
            <a:spAutoFit/>
          </a:bodyPr>
          <a:lstStyle/>
          <a:p>
            <a:r>
              <a:rPr lang="is-IS" sz="2400">
                <a:solidFill>
                  <a:schemeClr val="accent1"/>
                </a:solidFill>
              </a:rPr>
              <a:t>Taktu meiri þátt en bara með bitum og bætum!</a:t>
            </a:r>
          </a:p>
        </p:txBody>
      </p:sp>
      <p:sp>
        <p:nvSpPr>
          <p:cNvPr id="3" name="Content Placeholder 2"/>
          <p:cNvSpPr>
            <a:spLocks noGrp="1"/>
          </p:cNvSpPr>
          <p:nvPr>
            <p:ph sz="half" idx="1"/>
          </p:nvPr>
        </p:nvSpPr>
        <p:spPr>
          <a:xfrm>
            <a:off x="450001" y="843558"/>
            <a:ext cx="7560000" cy="3367589"/>
          </a:xfrm>
        </p:spPr>
        <p:txBody>
          <a:bodyPr>
            <a:spAutoFit/>
          </a:bodyPr>
          <a:lstStyle/>
          <a:p>
            <a:pPr>
              <a:buSzPct val="120000"/>
              <a:buBlip>
                <a:blip r:embed="rId3"/>
              </a:buBlip>
            </a:pPr>
            <a:r>
              <a:rPr lang="is-IS" sz="1600" dirty="0">
                <a:solidFill>
                  <a:schemeClr val="accent1"/>
                </a:solidFill>
              </a:rPr>
              <a:t>Sjáðu meira á vefsíðu herferðarinnar:</a:t>
            </a:r>
          </a:p>
          <a:p>
            <a:pPr marL="189000" lvl="1" indent="0">
              <a:buSzPct val="120000"/>
              <a:buNone/>
            </a:pPr>
            <a:r>
              <a:rPr lang="is-IS" sz="1600" b="1" dirty="0">
                <a:solidFill>
                  <a:schemeClr val="accent1"/>
                </a:solidFill>
                <a:hlinkClick r:id="rId4"/>
              </a:rPr>
              <a:t>www.healthy-workplaces.eu</a:t>
            </a:r>
            <a:endParaRPr lang="is-IS" sz="1600" b="1" dirty="0">
              <a:solidFill>
                <a:schemeClr val="accent1"/>
              </a:solidFill>
              <a:hlinkClick r:id="rId5"/>
            </a:endParaRPr>
          </a:p>
          <a:p>
            <a:pPr lvl="1">
              <a:buSzPct val="120000"/>
              <a:buBlip>
                <a:blip r:embed="rId3"/>
              </a:buBlip>
            </a:pPr>
            <a:endParaRPr lang="en-US" sz="1600" dirty="0">
              <a:solidFill>
                <a:schemeClr val="accent1"/>
              </a:solidFill>
            </a:endParaRPr>
          </a:p>
          <a:p>
            <a:pPr>
              <a:buSzPct val="120000"/>
              <a:buBlip>
                <a:blip r:embed="rId3"/>
              </a:buBlip>
            </a:pPr>
            <a:r>
              <a:rPr lang="is-IS" sz="1600" dirty="0">
                <a:solidFill>
                  <a:schemeClr val="accent1"/>
                </a:solidFill>
              </a:rPr>
              <a:t>Gerist áskrifendur að fréttabréfi herferðarinnar:</a:t>
            </a:r>
          </a:p>
          <a:p>
            <a:pPr marL="189000" lvl="1" indent="0">
              <a:buSzPct val="120000"/>
              <a:buNone/>
            </a:pPr>
            <a:r>
              <a:rPr lang="is-IS" sz="1600" b="1" u="sng" dirty="0">
                <a:solidFill>
                  <a:schemeClr val="accent1"/>
                </a:solidFill>
                <a:hlinkClick r:id="rId6"/>
              </a:rPr>
              <a:t>https://healthy-workplaces.osha.europa.eu/is/media-centre/newsletter</a:t>
            </a:r>
            <a:endParaRPr lang="is-IS" sz="1600" b="1" u="sng" dirty="0">
              <a:solidFill>
                <a:schemeClr val="accent1"/>
              </a:solidFill>
            </a:endParaRPr>
          </a:p>
          <a:p>
            <a:pPr marL="189000" lvl="1" indent="0">
              <a:buSzPct val="120000"/>
              <a:buNone/>
            </a:pPr>
            <a:endParaRPr lang="en-US" sz="1600" b="1" dirty="0">
              <a:solidFill>
                <a:schemeClr val="accent1"/>
              </a:solidFill>
            </a:endParaRPr>
          </a:p>
          <a:p>
            <a:pPr>
              <a:buSzPct val="120000"/>
              <a:buBlip>
                <a:blip r:embed="rId3"/>
              </a:buBlip>
            </a:pPr>
            <a:r>
              <a:rPr lang="is-IS" sz="1600" dirty="0">
                <a:solidFill>
                  <a:schemeClr val="accent1"/>
                </a:solidFill>
              </a:rPr>
              <a:t>Fylgstu með starfsemi og viðburðum gegnum samfélagsmiðlana:</a:t>
            </a:r>
          </a:p>
          <a:p>
            <a:pPr marL="0" indent="0">
              <a:buSzPct val="120000"/>
              <a:buNone/>
            </a:pPr>
            <a:endParaRPr lang="en-US" sz="1600" dirty="0">
              <a:solidFill>
                <a:schemeClr val="accent1"/>
              </a:solidFill>
            </a:endParaRPr>
          </a:p>
          <a:p>
            <a:pPr marL="0" indent="0">
              <a:buSzPct val="120000"/>
              <a:buNone/>
            </a:pPr>
            <a:endParaRPr lang="en-US" sz="1600" dirty="0">
              <a:solidFill>
                <a:schemeClr val="accent1"/>
              </a:solidFill>
            </a:endParaRPr>
          </a:p>
          <a:p>
            <a:pPr>
              <a:buSzPct val="120000"/>
              <a:buBlip>
                <a:blip r:embed="rId3"/>
              </a:buBlip>
            </a:pPr>
            <a:r>
              <a:rPr lang="is-IS" sz="1600" dirty="0">
                <a:solidFill>
                  <a:schemeClr val="accent1"/>
                </a:solidFill>
              </a:rPr>
              <a:t>Frekari upplýsingar um starfsemi og viðburði hjá landsskrifstofum:</a:t>
            </a:r>
          </a:p>
          <a:p>
            <a:pPr marL="189000" lvl="1" indent="0">
              <a:buSzPct val="120000"/>
              <a:buNone/>
            </a:pPr>
            <a:r>
              <a:rPr lang="is-IS" sz="1600" b="1" u="sng" dirty="0">
                <a:solidFill>
                  <a:schemeClr val="accent1"/>
                </a:solidFill>
                <a:hlinkClick r:id="rId7"/>
              </a:rPr>
              <a:t>https://healthy-workplaces.osha.europa.eu/en/campaign-partners/national-focal-points</a:t>
            </a:r>
            <a:endParaRPr lang="is-IS" sz="1600" b="1" u="sng" dirty="0">
              <a:solidFill>
                <a:schemeClr val="accent1"/>
              </a:solidFill>
            </a:endParaRPr>
          </a:p>
        </p:txBody>
      </p:sp>
      <p:grpSp>
        <p:nvGrpSpPr>
          <p:cNvPr id="15" name="Gruppo 14">
            <a:extLst>
              <a:ext uri="{FF2B5EF4-FFF2-40B4-BE49-F238E27FC236}">
                <a16:creationId xmlns:a16="http://schemas.microsoft.com/office/drawing/2014/main" id="{0388CFF4-22DC-564E-AEE6-A3C3FAC44CCF}"/>
              </a:ext>
            </a:extLst>
          </p:cNvPr>
          <p:cNvGrpSpPr/>
          <p:nvPr/>
        </p:nvGrpSpPr>
        <p:grpSpPr>
          <a:xfrm rot="704466">
            <a:off x="7280172" y="227957"/>
            <a:ext cx="1699955" cy="1785428"/>
            <a:chOff x="4921269" y="-1388222"/>
            <a:chExt cx="2273300" cy="2387600"/>
          </a:xfrm>
        </p:grpSpPr>
        <p:pic>
          <p:nvPicPr>
            <p:cNvPr id="12" name="Immagine 11">
              <a:extLst>
                <a:ext uri="{FF2B5EF4-FFF2-40B4-BE49-F238E27FC236}">
                  <a16:creationId xmlns:a16="http://schemas.microsoft.com/office/drawing/2014/main" id="{221ACE0B-D1BE-F24B-8EAD-069F63F574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21269" y="-1388222"/>
              <a:ext cx="2273300" cy="2387600"/>
            </a:xfrm>
            <a:prstGeom prst="rect">
              <a:avLst/>
            </a:prstGeom>
          </p:spPr>
        </p:pic>
        <p:sp>
          <p:nvSpPr>
            <p:cNvPr id="13" name="CasellaDiTesto 12">
              <a:extLst>
                <a:ext uri="{FF2B5EF4-FFF2-40B4-BE49-F238E27FC236}">
                  <a16:creationId xmlns:a16="http://schemas.microsoft.com/office/drawing/2014/main" id="{4909E122-8126-7748-9F57-56B48E9DA9C5}"/>
                </a:ext>
              </a:extLst>
            </p:cNvPr>
            <p:cNvSpPr txBox="1"/>
            <p:nvPr/>
          </p:nvSpPr>
          <p:spPr>
            <a:xfrm>
              <a:off x="4932040" y="-381288"/>
              <a:ext cx="2016224" cy="617371"/>
            </a:xfrm>
            <a:prstGeom prst="rect">
              <a:avLst/>
            </a:prstGeom>
            <a:noFill/>
          </p:spPr>
          <p:txBody>
            <a:bodyPr vert="horz" wrap="square" lIns="0" tIns="0" rIns="0" bIns="0" rtlCol="0" anchor="ctr" anchorCtr="0">
              <a:spAutoFit/>
            </a:bodyPr>
            <a:lstStyle/>
            <a:p>
              <a:pPr algn="ctr"/>
              <a:r>
                <a:rPr lang="is-IS" sz="1200" b="1">
                  <a:solidFill>
                    <a:schemeClr val="accent1"/>
                  </a:solidFill>
                </a:rPr>
                <a:t>2023</a:t>
              </a:r>
            </a:p>
            <a:p>
              <a:pPr algn="ctr"/>
              <a:r>
                <a:rPr lang="is-IS" b="1">
                  <a:solidFill>
                    <a:schemeClr val="accent1"/>
                  </a:solidFill>
                </a:rPr>
                <a:t>Október</a:t>
              </a:r>
            </a:p>
          </p:txBody>
        </p:sp>
        <p:sp>
          <p:nvSpPr>
            <p:cNvPr id="14" name="CasellaDiTesto 13">
              <a:extLst>
                <a:ext uri="{FF2B5EF4-FFF2-40B4-BE49-F238E27FC236}">
                  <a16:creationId xmlns:a16="http://schemas.microsoft.com/office/drawing/2014/main" id="{1C202612-45C3-614B-8BCA-84796AFFC35F}"/>
                </a:ext>
              </a:extLst>
            </p:cNvPr>
            <p:cNvSpPr txBox="1"/>
            <p:nvPr/>
          </p:nvSpPr>
          <p:spPr>
            <a:xfrm>
              <a:off x="4941522" y="351504"/>
              <a:ext cx="2028485" cy="493897"/>
            </a:xfrm>
            <a:prstGeom prst="rect">
              <a:avLst/>
            </a:prstGeom>
            <a:noFill/>
          </p:spPr>
          <p:txBody>
            <a:bodyPr wrap="square" lIns="0" tIns="0" rIns="0" bIns="0" rtlCol="0">
              <a:spAutoFit/>
            </a:bodyPr>
            <a:lstStyle/>
            <a:p>
              <a:pPr algn="ctr"/>
              <a:r>
                <a:rPr lang="is-IS" sz="1200" b="1" dirty="0">
                  <a:solidFill>
                    <a:srgbClr val="ACC700"/>
                  </a:solidFill>
                </a:rPr>
                <a:t>UPPHAF HERFERÐARINNAR</a:t>
              </a:r>
            </a:p>
          </p:txBody>
        </p:sp>
      </p:grpSp>
      <p:sp>
        <p:nvSpPr>
          <p:cNvPr id="4" name="Rectangle 3"/>
          <p:cNvSpPr/>
          <p:nvPr/>
        </p:nvSpPr>
        <p:spPr>
          <a:xfrm>
            <a:off x="2949434" y="2893039"/>
            <a:ext cx="2183611" cy="307777"/>
          </a:xfrm>
          <a:prstGeom prst="rect">
            <a:avLst/>
          </a:prstGeom>
        </p:spPr>
        <p:txBody>
          <a:bodyPr wrap="none">
            <a:spAutoFit/>
          </a:bodyPr>
          <a:lstStyle/>
          <a:p>
            <a:r>
              <a:rPr lang="is-IS" sz="1400" b="1" dirty="0">
                <a:solidFill>
                  <a:srgbClr val="ACC700"/>
                </a:solidFill>
              </a:rPr>
              <a:t>#EUhealthyworkplaces </a:t>
            </a:r>
          </a:p>
        </p:txBody>
      </p:sp>
      <p:pic>
        <p:nvPicPr>
          <p:cNvPr id="16" name="Picture 14">
            <a:hlinkClick r:id="rId9"/>
            <a:extLst>
              <a:ext uri="{FF2B5EF4-FFF2-40B4-BE49-F238E27FC236}">
                <a16:creationId xmlns:a16="http://schemas.microsoft.com/office/drawing/2014/main" id="{EED64F5D-57B3-4DCF-B73D-BBCFCEDAD5B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900284" y="2899438"/>
            <a:ext cx="286647" cy="28803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hlinkClick r:id="rId11"/>
            <a:extLst>
              <a:ext uri="{FF2B5EF4-FFF2-40B4-BE49-F238E27FC236}">
                <a16:creationId xmlns:a16="http://schemas.microsoft.com/office/drawing/2014/main" id="{4CEF154B-8A45-487D-B12D-A29AE0B3C33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1387270"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a:hlinkClick r:id="rId13"/>
            <a:extLst>
              <a:ext uri="{FF2B5EF4-FFF2-40B4-BE49-F238E27FC236}">
                <a16:creationId xmlns:a16="http://schemas.microsoft.com/office/drawing/2014/main" id="{4245AC52-304D-4F3D-A0AA-8EA697074C6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1875641" y="2899438"/>
            <a:ext cx="288032" cy="28803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hlinkClick r:id="rId15"/>
            <a:extLst>
              <a:ext uri="{FF2B5EF4-FFF2-40B4-BE49-F238E27FC236}">
                <a16:creationId xmlns:a16="http://schemas.microsoft.com/office/drawing/2014/main" id="{1885E9F3-E1A8-4C88-AEC0-094E79C9B3C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p:blipFill>
        <p:spPr bwMode="auto">
          <a:xfrm>
            <a:off x="2364013" y="2899438"/>
            <a:ext cx="288032" cy="288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39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Um hvað snýst þetta?</a:t>
            </a:r>
          </a:p>
        </p:txBody>
      </p:sp>
      <p:sp>
        <p:nvSpPr>
          <p:cNvPr id="6" name="TextBox 5"/>
          <p:cNvSpPr txBox="1"/>
          <p:nvPr/>
        </p:nvSpPr>
        <p:spPr>
          <a:xfrm>
            <a:off x="443564" y="819402"/>
            <a:ext cx="7793885" cy="1646605"/>
          </a:xfrm>
          <a:prstGeom prst="rect">
            <a:avLst/>
          </a:prstGeom>
          <a:noFill/>
        </p:spPr>
        <p:txBody>
          <a:bodyPr wrap="square" lIns="91440" tIns="45720" rIns="91440" bIns="45720" rtlCol="0" anchor="t">
            <a:spAutoFit/>
          </a:bodyPr>
          <a:lstStyle/>
          <a:p>
            <a:pPr marL="342900" lvl="0" indent="-342900" defTabSz="257175">
              <a:spcBef>
                <a:spcPts val="338"/>
              </a:spcBef>
              <a:buClr>
                <a:srgbClr val="003399"/>
              </a:buClr>
              <a:buFont typeface="Arial" panose="020B0604020202020204" pitchFamily="34" charset="0"/>
              <a:buChar char="•"/>
            </a:pPr>
            <a:r>
              <a:rPr lang="is-IS" sz="1600" b="1" dirty="0">
                <a:solidFill>
                  <a:srgbClr val="003399"/>
                </a:solidFill>
              </a:rPr>
              <a:t>Stafræn tækni veldur hröðum breytingum á því hvernig, hvar og hvenær við vinnum</a:t>
            </a:r>
          </a:p>
          <a:p>
            <a:pPr lvl="0" defTabSz="257175">
              <a:spcBef>
                <a:spcPts val="338"/>
              </a:spcBef>
              <a:buClr>
                <a:srgbClr val="003399"/>
              </a:buClr>
            </a:pPr>
            <a:endParaRPr lang="en-GB" sz="1600" b="1" dirty="0">
              <a:solidFill>
                <a:srgbClr val="003399"/>
              </a:solidFill>
            </a:endParaRPr>
          </a:p>
          <a:p>
            <a:pPr marL="342900" indent="-342900" defTabSz="257175">
              <a:spcBef>
                <a:spcPts val="338"/>
              </a:spcBef>
              <a:buClr>
                <a:srgbClr val="003399"/>
              </a:buClr>
              <a:buFont typeface="Arial" panose="020B0604020202020204" pitchFamily="34" charset="0"/>
              <a:buChar char="•"/>
            </a:pPr>
            <a:r>
              <a:rPr lang="is-IS" sz="1600" b="1" dirty="0">
                <a:solidFill>
                  <a:srgbClr val="003399"/>
                </a:solidFill>
              </a:rPr>
              <a:t>Stafræn tækni býður launþegum og vinnuveitendum í öllum atvinnugreinum upp á bætt tækifæri en skapar einnig áskoranir og hættu þegar kemur að öryggi og heilsu</a:t>
            </a:r>
          </a:p>
        </p:txBody>
      </p:sp>
    </p:spTree>
    <p:extLst>
      <p:ext uri="{BB962C8B-B14F-4D97-AF65-F5344CB8AC3E}">
        <p14:creationId xmlns:p14="http://schemas.microsoft.com/office/powerpoint/2010/main" val="1711275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Staðreyndir og tölur – notkun á stafrænni tækni</a:t>
            </a:r>
          </a:p>
        </p:txBody>
      </p:sp>
      <p:sp>
        <p:nvSpPr>
          <p:cNvPr id="5" name="TextBox 4">
            <a:extLst>
              <a:ext uri="{FF2B5EF4-FFF2-40B4-BE49-F238E27FC236}">
                <a16:creationId xmlns:a16="http://schemas.microsoft.com/office/drawing/2014/main" id="{3C508B51-6793-4B7F-899B-364A2A5D82C4}"/>
              </a:ext>
            </a:extLst>
          </p:cNvPr>
          <p:cNvSpPr txBox="1"/>
          <p:nvPr/>
        </p:nvSpPr>
        <p:spPr>
          <a:xfrm>
            <a:off x="440273" y="809423"/>
            <a:ext cx="7536320" cy="2631490"/>
          </a:xfrm>
          <a:prstGeom prst="rect">
            <a:avLst/>
          </a:prstGeom>
          <a:noFill/>
        </p:spPr>
        <p:txBody>
          <a:bodyPr wrap="square" lIns="91440" tIns="45720" rIns="91440" bIns="45720" rtlCol="0" anchor="t">
            <a:spAutoFit/>
          </a:bodyPr>
          <a:lstStyle/>
          <a:p>
            <a:pPr lvl="0" defTabSz="257175">
              <a:spcBef>
                <a:spcPts val="338"/>
              </a:spcBef>
              <a:buClr>
                <a:srgbClr val="003399"/>
              </a:buClr>
            </a:pPr>
            <a:r>
              <a:rPr lang="is-IS" sz="1600" b="1" dirty="0">
                <a:solidFill>
                  <a:srgbClr val="ACC700"/>
                </a:solidFill>
              </a:rPr>
              <a:t>EU-OSHA, Vinnuverndarpúls 2022</a:t>
            </a:r>
          </a:p>
          <a:p>
            <a:pPr lvl="1"/>
            <a:r>
              <a:rPr lang="is-IS" sz="1600" b="1" dirty="0">
                <a:solidFill>
                  <a:schemeClr val="accent1"/>
                </a:solidFill>
              </a:rPr>
              <a:t>Starfsmenn ESB nota í vinnunni...</a:t>
            </a:r>
          </a:p>
          <a:p>
            <a:pPr marL="800100" lvl="1" indent="-342900">
              <a:buFont typeface="Arial" panose="020B0604020202020204" pitchFamily="34" charset="0"/>
              <a:buChar char="•"/>
            </a:pPr>
            <a:r>
              <a:rPr lang="is-IS" sz="1600" b="1" dirty="0">
                <a:solidFill>
                  <a:schemeClr val="accent1"/>
                </a:solidFill>
              </a:rPr>
              <a:t>Fartölvur, spjaldtölvur, snjallsíma (73%) </a:t>
            </a:r>
          </a:p>
          <a:p>
            <a:pPr marL="800100" lvl="1" indent="-342900">
              <a:buFont typeface="Arial" panose="020B0604020202020204" pitchFamily="34" charset="0"/>
              <a:buChar char="•"/>
            </a:pPr>
            <a:r>
              <a:rPr lang="is-IS" sz="1600" b="1" dirty="0">
                <a:solidFill>
                  <a:schemeClr val="accent1"/>
                </a:solidFill>
              </a:rPr>
              <a:t>Íklæðitæki (11 %)</a:t>
            </a:r>
          </a:p>
          <a:p>
            <a:pPr marL="800100" lvl="1" indent="-342900">
              <a:buFont typeface="Arial" panose="020B0604020202020204" pitchFamily="34" charset="0"/>
              <a:buChar char="•"/>
            </a:pPr>
            <a:r>
              <a:rPr lang="is-IS" sz="1600" b="1" dirty="0">
                <a:solidFill>
                  <a:schemeClr val="accent1"/>
                </a:solidFill>
              </a:rPr>
              <a:t>Vélar eða þjarka með gervigreind (5%)</a:t>
            </a:r>
          </a:p>
          <a:p>
            <a:pPr marL="800100" lvl="1" indent="-342900">
              <a:buFont typeface="Arial" panose="020B0604020202020204" pitchFamily="34" charset="0"/>
              <a:buChar char="•"/>
            </a:pPr>
            <a:r>
              <a:rPr lang="is-IS" sz="1600" b="1" dirty="0">
                <a:solidFill>
                  <a:schemeClr val="accent1"/>
                </a:solidFill>
              </a:rPr>
              <a:t>Þjarka sem eiga í samskiptum við starfsmanninn (3%)</a:t>
            </a:r>
          </a:p>
          <a:p>
            <a:pPr lvl="0" defTabSz="257175">
              <a:spcBef>
                <a:spcPts val="338"/>
              </a:spcBef>
              <a:buClr>
                <a:srgbClr val="003399"/>
              </a:buClr>
            </a:pPr>
            <a:endParaRPr lang="en-GB" sz="1600" b="1" dirty="0">
              <a:solidFill>
                <a:srgbClr val="ACC700"/>
              </a:solidFill>
            </a:endParaRPr>
          </a:p>
          <a:p>
            <a:pPr lvl="0" defTabSz="257175">
              <a:spcBef>
                <a:spcPts val="338"/>
              </a:spcBef>
              <a:buClr>
                <a:srgbClr val="003399"/>
              </a:buClr>
            </a:pPr>
            <a:r>
              <a:rPr lang="is-IS" sz="1600" b="1" dirty="0">
                <a:solidFill>
                  <a:srgbClr val="ACC700"/>
                </a:solidFill>
              </a:rPr>
              <a:t>EU-OSHA, ESENER 2019</a:t>
            </a:r>
          </a:p>
          <a:p>
            <a:pPr marL="800100" lvl="1" indent="-342900">
              <a:buFont typeface="Arial" panose="020B0604020202020204" pitchFamily="34" charset="0"/>
              <a:buChar char="•"/>
            </a:pPr>
            <a:r>
              <a:rPr lang="is-IS" sz="1600" b="1" dirty="0">
                <a:solidFill>
                  <a:schemeClr val="accent1"/>
                </a:solidFill>
              </a:rPr>
              <a:t>Yfir 80% vinnustaða í Evrópu nota einkatölvur, fartölvur, spjaldtölvur, snjallsíma og önnur fartæki </a:t>
            </a:r>
          </a:p>
        </p:txBody>
      </p:sp>
    </p:spTree>
    <p:extLst>
      <p:ext uri="{BB962C8B-B14F-4D97-AF65-F5344CB8AC3E}">
        <p14:creationId xmlns:p14="http://schemas.microsoft.com/office/powerpoint/2010/main" val="905038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87768"/>
            <a:ext cx="7559873" cy="461665"/>
          </a:xfrm>
        </p:spPr>
        <p:txBody>
          <a:bodyPr>
            <a:spAutoFit/>
          </a:bodyPr>
          <a:lstStyle/>
          <a:p>
            <a:r>
              <a:rPr lang="is-IS" sz="2400"/>
              <a:t>Staðreyndir og tölur – notkun á stafrænni tækni</a:t>
            </a:r>
          </a:p>
        </p:txBody>
      </p:sp>
      <p:pic>
        <p:nvPicPr>
          <p:cNvPr id="5" name="Content Placeholder 3"/>
          <p:cNvPicPr>
            <a:picLocks noGrp="1" noChangeAspect="1"/>
          </p:cNvPicPr>
          <p:nvPr>
            <p:ph sz="half" idx="1"/>
          </p:nvPr>
        </p:nvPicPr>
        <p:blipFill rotWithShape="1">
          <a:blip r:embed="rId3"/>
          <a:srcRect l="28026" t="29331" r="6209" b="3055"/>
          <a:stretch/>
        </p:blipFill>
        <p:spPr>
          <a:xfrm>
            <a:off x="3482787" y="2007997"/>
            <a:ext cx="4972601" cy="2434738"/>
          </a:xfrm>
          <a:prstGeom prst="rect">
            <a:avLst/>
          </a:prstGeom>
        </p:spPr>
      </p:pic>
      <p:sp>
        <p:nvSpPr>
          <p:cNvPr id="4" name="TextBox 3">
            <a:extLst>
              <a:ext uri="{FF2B5EF4-FFF2-40B4-BE49-F238E27FC236}">
                <a16:creationId xmlns:a16="http://schemas.microsoft.com/office/drawing/2014/main" id="{3AE53972-8792-4008-AA27-4F6FE1EEDA75}"/>
              </a:ext>
            </a:extLst>
          </p:cNvPr>
          <p:cNvSpPr txBox="1"/>
          <p:nvPr/>
        </p:nvSpPr>
        <p:spPr>
          <a:xfrm>
            <a:off x="444169" y="815229"/>
            <a:ext cx="7653766" cy="869469"/>
          </a:xfrm>
          <a:prstGeom prst="rect">
            <a:avLst/>
          </a:prstGeom>
          <a:noFill/>
        </p:spPr>
        <p:txBody>
          <a:bodyPr wrap="square" rtlCol="0">
            <a:spAutoFit/>
          </a:bodyPr>
          <a:lstStyle/>
          <a:p>
            <a:pPr lvl="0" defTabSz="257175">
              <a:spcBef>
                <a:spcPts val="338"/>
              </a:spcBef>
              <a:buClr>
                <a:srgbClr val="003399"/>
              </a:buClr>
            </a:pPr>
            <a:r>
              <a:rPr lang="is-IS" sz="1600" b="1" dirty="0">
                <a:solidFill>
                  <a:srgbClr val="ACC700"/>
                </a:solidFill>
              </a:rPr>
              <a:t>EU-OSHA, Vinnuverndarpúls 2022</a:t>
            </a:r>
          </a:p>
          <a:p>
            <a:pPr lvl="0" defTabSz="257175">
              <a:spcBef>
                <a:spcPts val="338"/>
              </a:spcBef>
              <a:buClr>
                <a:srgbClr val="003399"/>
              </a:buClr>
            </a:pPr>
            <a:r>
              <a:rPr lang="is-I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Eftir því sem þú best veist, notar fyrir tækið, sem þú vinnur hjá, stafræn tæki eins og spjaldtölvur, snjallsíma, tölvur, fartölvur, öpp eða skynjara til að...?</a:t>
            </a:r>
          </a:p>
        </p:txBody>
      </p:sp>
      <p:sp>
        <p:nvSpPr>
          <p:cNvPr id="3" name="TextBox 2">
            <a:extLst>
              <a:ext uri="{FF2B5EF4-FFF2-40B4-BE49-F238E27FC236}">
                <a16:creationId xmlns:a16="http://schemas.microsoft.com/office/drawing/2014/main" id="{62FA64B9-8483-4D57-A9B4-5480542D9EDD}"/>
              </a:ext>
            </a:extLst>
          </p:cNvPr>
          <p:cNvSpPr txBox="1"/>
          <p:nvPr/>
        </p:nvSpPr>
        <p:spPr>
          <a:xfrm>
            <a:off x="1169044" y="2114532"/>
            <a:ext cx="1944216" cy="369332"/>
          </a:xfrm>
          <a:prstGeom prst="rect">
            <a:avLst/>
          </a:prstGeom>
          <a:noFill/>
        </p:spPr>
        <p:txBody>
          <a:bodyPr wrap="square" rtlCol="0">
            <a:spAutoFit/>
          </a:bodyPr>
          <a:lstStyle/>
          <a:p>
            <a:r>
              <a:rPr lang="is-IS" sz="900"/>
              <a:t>Úthluta þér verkefnum, vinnutíma eða vöktum með sjálfvirkum hætti</a:t>
            </a:r>
          </a:p>
        </p:txBody>
      </p:sp>
      <p:sp>
        <p:nvSpPr>
          <p:cNvPr id="6" name="TextBox 5">
            <a:extLst>
              <a:ext uri="{FF2B5EF4-FFF2-40B4-BE49-F238E27FC236}">
                <a16:creationId xmlns:a16="http://schemas.microsoft.com/office/drawing/2014/main" id="{AA03B7E3-F8B6-460F-A452-0593835ABEB2}"/>
              </a:ext>
            </a:extLst>
          </p:cNvPr>
          <p:cNvSpPr txBox="1"/>
          <p:nvPr/>
        </p:nvSpPr>
        <p:spPr>
          <a:xfrm>
            <a:off x="1169044" y="2593875"/>
            <a:ext cx="1944216" cy="369332"/>
          </a:xfrm>
          <a:prstGeom prst="rect">
            <a:avLst/>
          </a:prstGeom>
          <a:noFill/>
        </p:spPr>
        <p:txBody>
          <a:bodyPr wrap="square" rtlCol="0">
            <a:spAutoFit/>
          </a:bodyPr>
          <a:lstStyle/>
          <a:p>
            <a:r>
              <a:rPr lang="is-IS" sz="900"/>
              <a:t>Láta utanaðkomandi aðila (t.d. viðskiptavini) meta frammistöðu þína</a:t>
            </a:r>
          </a:p>
        </p:txBody>
      </p:sp>
      <p:sp>
        <p:nvSpPr>
          <p:cNvPr id="7" name="TextBox 6">
            <a:extLst>
              <a:ext uri="{FF2B5EF4-FFF2-40B4-BE49-F238E27FC236}">
                <a16:creationId xmlns:a16="http://schemas.microsoft.com/office/drawing/2014/main" id="{9AE66D4F-15A7-4B2D-9042-E20057C58903}"/>
              </a:ext>
            </a:extLst>
          </p:cNvPr>
          <p:cNvSpPr txBox="1"/>
          <p:nvPr/>
        </p:nvSpPr>
        <p:spPr>
          <a:xfrm>
            <a:off x="1157188" y="3073218"/>
            <a:ext cx="1944216" cy="369332"/>
          </a:xfrm>
          <a:prstGeom prst="rect">
            <a:avLst/>
          </a:prstGeom>
          <a:noFill/>
        </p:spPr>
        <p:txBody>
          <a:bodyPr wrap="square" rtlCol="0">
            <a:spAutoFit/>
          </a:bodyPr>
          <a:lstStyle/>
          <a:p>
            <a:r>
              <a:rPr lang="is-IS" sz="900"/>
              <a:t>Fylgjast með eða vakta vinnu eða háttsemi þína persónulega</a:t>
            </a:r>
          </a:p>
        </p:txBody>
      </p:sp>
      <p:sp>
        <p:nvSpPr>
          <p:cNvPr id="8" name="TextBox 7">
            <a:extLst>
              <a:ext uri="{FF2B5EF4-FFF2-40B4-BE49-F238E27FC236}">
                <a16:creationId xmlns:a16="http://schemas.microsoft.com/office/drawing/2014/main" id="{64029E58-7205-4B8D-9A2E-815842C52F7D}"/>
              </a:ext>
            </a:extLst>
          </p:cNvPr>
          <p:cNvSpPr txBox="1"/>
          <p:nvPr/>
        </p:nvSpPr>
        <p:spPr>
          <a:xfrm>
            <a:off x="1150085" y="3487816"/>
            <a:ext cx="2088232" cy="369332"/>
          </a:xfrm>
          <a:prstGeom prst="rect">
            <a:avLst/>
          </a:prstGeom>
          <a:noFill/>
        </p:spPr>
        <p:txBody>
          <a:bodyPr wrap="square" rtlCol="0">
            <a:spAutoFit/>
          </a:bodyPr>
          <a:lstStyle/>
          <a:p>
            <a:r>
              <a:rPr lang="is-IS" sz="900"/>
              <a:t>Vakta hávaða, íðefni, ryk, gös o.s.frv. í vinnuumhverfi þínu</a:t>
            </a:r>
          </a:p>
        </p:txBody>
      </p:sp>
      <p:sp>
        <p:nvSpPr>
          <p:cNvPr id="9" name="TextBox 8">
            <a:extLst>
              <a:ext uri="{FF2B5EF4-FFF2-40B4-BE49-F238E27FC236}">
                <a16:creationId xmlns:a16="http://schemas.microsoft.com/office/drawing/2014/main" id="{BEBE6BD5-9AD1-4EA9-9C2F-51678EF4F5F1}"/>
              </a:ext>
            </a:extLst>
          </p:cNvPr>
          <p:cNvSpPr txBox="1"/>
          <p:nvPr/>
        </p:nvSpPr>
        <p:spPr>
          <a:xfrm>
            <a:off x="1169044" y="3967159"/>
            <a:ext cx="1944216" cy="369332"/>
          </a:xfrm>
          <a:prstGeom prst="rect">
            <a:avLst/>
          </a:prstGeom>
          <a:noFill/>
        </p:spPr>
        <p:txBody>
          <a:bodyPr wrap="square" rtlCol="0">
            <a:spAutoFit/>
          </a:bodyPr>
          <a:lstStyle/>
          <a:p>
            <a:r>
              <a:rPr lang="is-IS" sz="900"/>
              <a:t>Vakta hjartslátt, blóðþrýsting, líkamsstöðu o.s.frv. þína persónulega</a:t>
            </a:r>
          </a:p>
        </p:txBody>
      </p:sp>
      <p:sp>
        <p:nvSpPr>
          <p:cNvPr id="10" name="TextBox 9">
            <a:extLst>
              <a:ext uri="{FF2B5EF4-FFF2-40B4-BE49-F238E27FC236}">
                <a16:creationId xmlns:a16="http://schemas.microsoft.com/office/drawing/2014/main" id="{3CA9521B-0001-4C83-8998-08E643CE4BC4}"/>
              </a:ext>
            </a:extLst>
          </p:cNvPr>
          <p:cNvSpPr txBox="1"/>
          <p:nvPr/>
        </p:nvSpPr>
        <p:spPr>
          <a:xfrm>
            <a:off x="3718900" y="1884521"/>
            <a:ext cx="432048" cy="230832"/>
          </a:xfrm>
          <a:prstGeom prst="rect">
            <a:avLst/>
          </a:prstGeom>
          <a:solidFill>
            <a:schemeClr val="bg1"/>
          </a:solidFill>
        </p:spPr>
        <p:txBody>
          <a:bodyPr wrap="square" rtlCol="0">
            <a:spAutoFit/>
          </a:bodyPr>
          <a:lstStyle/>
          <a:p>
            <a:r>
              <a:rPr lang="is-IS" sz="900" b="1">
                <a:solidFill>
                  <a:srgbClr val="003399"/>
                </a:solidFill>
              </a:rPr>
              <a:t>Já</a:t>
            </a:r>
          </a:p>
        </p:txBody>
      </p:sp>
      <p:sp>
        <p:nvSpPr>
          <p:cNvPr id="11" name="TextBox 10">
            <a:extLst>
              <a:ext uri="{FF2B5EF4-FFF2-40B4-BE49-F238E27FC236}">
                <a16:creationId xmlns:a16="http://schemas.microsoft.com/office/drawing/2014/main" id="{9E6BFC62-A176-41C1-94B2-1E4FB0429DBF}"/>
              </a:ext>
            </a:extLst>
          </p:cNvPr>
          <p:cNvSpPr txBox="1"/>
          <p:nvPr/>
        </p:nvSpPr>
        <p:spPr>
          <a:xfrm>
            <a:off x="5877220" y="1884521"/>
            <a:ext cx="432048" cy="230832"/>
          </a:xfrm>
          <a:prstGeom prst="rect">
            <a:avLst/>
          </a:prstGeom>
          <a:solidFill>
            <a:schemeClr val="bg1"/>
          </a:solidFill>
        </p:spPr>
        <p:txBody>
          <a:bodyPr wrap="square" rtlCol="0">
            <a:spAutoFit/>
          </a:bodyPr>
          <a:lstStyle/>
          <a:p>
            <a:r>
              <a:rPr lang="is-IS" sz="900" b="1">
                <a:solidFill>
                  <a:srgbClr val="F6A400"/>
                </a:solidFill>
              </a:rPr>
              <a:t>Nei</a:t>
            </a:r>
          </a:p>
        </p:txBody>
      </p:sp>
      <p:sp>
        <p:nvSpPr>
          <p:cNvPr id="12" name="TextBox 11">
            <a:extLst>
              <a:ext uri="{FF2B5EF4-FFF2-40B4-BE49-F238E27FC236}">
                <a16:creationId xmlns:a16="http://schemas.microsoft.com/office/drawing/2014/main" id="{2B83B10D-52E8-4D55-B13A-424BBE517897}"/>
              </a:ext>
            </a:extLst>
          </p:cNvPr>
          <p:cNvSpPr txBox="1"/>
          <p:nvPr/>
        </p:nvSpPr>
        <p:spPr>
          <a:xfrm>
            <a:off x="7564364" y="1914792"/>
            <a:ext cx="891024" cy="230832"/>
          </a:xfrm>
          <a:prstGeom prst="rect">
            <a:avLst/>
          </a:prstGeom>
          <a:solidFill>
            <a:schemeClr val="bg1"/>
          </a:solidFill>
        </p:spPr>
        <p:txBody>
          <a:bodyPr wrap="square" rtlCol="0">
            <a:spAutoFit/>
          </a:bodyPr>
          <a:lstStyle/>
          <a:p>
            <a:r>
              <a:rPr lang="is-IS" sz="900" b="1">
                <a:solidFill>
                  <a:srgbClr val="B1B3B4"/>
                </a:solidFill>
              </a:rPr>
              <a:t>Veit ekki</a:t>
            </a:r>
          </a:p>
        </p:txBody>
      </p:sp>
      <p:sp>
        <p:nvSpPr>
          <p:cNvPr id="13" name="TextBox 12">
            <a:extLst>
              <a:ext uri="{FF2B5EF4-FFF2-40B4-BE49-F238E27FC236}">
                <a16:creationId xmlns:a16="http://schemas.microsoft.com/office/drawing/2014/main" id="{06BD75B4-515A-4047-87E5-649E67176D33}"/>
              </a:ext>
            </a:extLst>
          </p:cNvPr>
          <p:cNvSpPr txBox="1"/>
          <p:nvPr/>
        </p:nvSpPr>
        <p:spPr>
          <a:xfrm>
            <a:off x="2748002" y="4487537"/>
            <a:ext cx="3901509" cy="276999"/>
          </a:xfrm>
          <a:prstGeom prst="rect">
            <a:avLst/>
          </a:prstGeom>
          <a:noFill/>
        </p:spPr>
        <p:txBody>
          <a:bodyPr wrap="square">
            <a:spAutoFit/>
          </a:bodyPr>
          <a:lstStyle/>
          <a:p>
            <a:r>
              <a:rPr lang="is-IS" sz="1200" b="0" i="0">
                <a:solidFill>
                  <a:srgbClr val="ACC700"/>
                </a:solidFill>
                <a:effectLst/>
                <a:latin typeface="Corbel" panose="020B0503020204020204" pitchFamily="34" charset="0"/>
              </a:rPr>
              <a:t>Grunnur: allir svarendur, ESB27 (n=25 683)</a:t>
            </a:r>
            <a:r>
              <a:rPr lang="is-IS" sz="1200">
                <a:solidFill>
                  <a:srgbClr val="ACC700"/>
                </a:solidFill>
              </a:rPr>
              <a:t> </a:t>
            </a:r>
          </a:p>
        </p:txBody>
      </p:sp>
    </p:spTree>
    <p:extLst>
      <p:ext uri="{BB962C8B-B14F-4D97-AF65-F5344CB8AC3E}">
        <p14:creationId xmlns:p14="http://schemas.microsoft.com/office/powerpoint/2010/main" val="1990212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Staðreyndir og tölur – notkun á stafrænni tækni</a:t>
            </a:r>
          </a:p>
        </p:txBody>
      </p:sp>
      <p:pic>
        <p:nvPicPr>
          <p:cNvPr id="5" name="Content Placeholder 5">
            <a:extLst>
              <a:ext uri="{FF2B5EF4-FFF2-40B4-BE49-F238E27FC236}">
                <a16:creationId xmlns:a16="http://schemas.microsoft.com/office/drawing/2014/main" id="{4ACB324F-A4C7-4496-8C93-71BB8D7406A2}"/>
              </a:ext>
            </a:extLst>
          </p:cNvPr>
          <p:cNvPicPr>
            <a:picLocks noGrp="1" noChangeAspect="1"/>
          </p:cNvPicPr>
          <p:nvPr>
            <p:ph sz="half" idx="1"/>
          </p:nvPr>
        </p:nvPicPr>
        <p:blipFill rotWithShape="1">
          <a:blip r:embed="rId3"/>
          <a:srcRect l="25879" t="29015" r="9286" b="9659"/>
          <a:stretch/>
        </p:blipFill>
        <p:spPr>
          <a:xfrm>
            <a:off x="3518862" y="1947738"/>
            <a:ext cx="4538382" cy="2235266"/>
          </a:xfrm>
          <a:prstGeom prst="rect">
            <a:avLst/>
          </a:prstGeom>
        </p:spPr>
      </p:pic>
      <p:sp>
        <p:nvSpPr>
          <p:cNvPr id="6" name="TextBox 5">
            <a:extLst>
              <a:ext uri="{FF2B5EF4-FFF2-40B4-BE49-F238E27FC236}">
                <a16:creationId xmlns:a16="http://schemas.microsoft.com/office/drawing/2014/main" id="{B7D767C6-6733-4E13-A49D-DF9046A71893}"/>
              </a:ext>
            </a:extLst>
          </p:cNvPr>
          <p:cNvSpPr txBox="1"/>
          <p:nvPr/>
        </p:nvSpPr>
        <p:spPr>
          <a:xfrm>
            <a:off x="444981" y="814011"/>
            <a:ext cx="7653766" cy="623248"/>
          </a:xfrm>
          <a:prstGeom prst="rect">
            <a:avLst/>
          </a:prstGeom>
          <a:noFill/>
        </p:spPr>
        <p:txBody>
          <a:bodyPr wrap="square" rtlCol="0">
            <a:spAutoFit/>
          </a:bodyPr>
          <a:lstStyle/>
          <a:p>
            <a:pPr lvl="0" defTabSz="257175">
              <a:spcBef>
                <a:spcPts val="338"/>
              </a:spcBef>
              <a:buClr>
                <a:srgbClr val="003399"/>
              </a:buClr>
            </a:pPr>
            <a:r>
              <a:rPr lang="is-IS" sz="1600" b="1" dirty="0">
                <a:solidFill>
                  <a:srgbClr val="ACC700"/>
                </a:solidFill>
              </a:rPr>
              <a:t>EU-OSHA, OSH Pulse 2022</a:t>
            </a:r>
          </a:p>
          <a:p>
            <a:pPr lvl="0" defTabSz="257175">
              <a:spcBef>
                <a:spcPts val="338"/>
              </a:spcBef>
              <a:buClr>
                <a:srgbClr val="003399"/>
              </a:buClr>
            </a:pPr>
            <a:r>
              <a:rPr lang="is-IS" sz="1600" b="1" dirty="0">
                <a:solidFill>
                  <a:schemeClr val="tx2"/>
                </a:solidFill>
                <a:latin typeface="Arial" panose="020B0604020202020204" pitchFamily="34" charset="0"/>
                <a:ea typeface="SimSun" panose="02010600030101010101" pitchFamily="2" charset="-122"/>
                <a:cs typeface="Times New Roman" panose="02020603050405020304" pitchFamily="18" charset="0"/>
              </a:rPr>
              <a:t>Myndir þú segja að notkun stafrænnar tækni á vinnustað þínum...?</a:t>
            </a:r>
          </a:p>
        </p:txBody>
      </p:sp>
      <p:sp>
        <p:nvSpPr>
          <p:cNvPr id="7" name="TextBox 6">
            <a:extLst>
              <a:ext uri="{FF2B5EF4-FFF2-40B4-BE49-F238E27FC236}">
                <a16:creationId xmlns:a16="http://schemas.microsoft.com/office/drawing/2014/main" id="{CD9EB1F8-4303-4227-93FB-D59885D60D4A}"/>
              </a:ext>
            </a:extLst>
          </p:cNvPr>
          <p:cNvSpPr txBox="1"/>
          <p:nvPr/>
        </p:nvSpPr>
        <p:spPr>
          <a:xfrm>
            <a:off x="3923928" y="1707246"/>
            <a:ext cx="432048" cy="230832"/>
          </a:xfrm>
          <a:prstGeom prst="rect">
            <a:avLst/>
          </a:prstGeom>
          <a:solidFill>
            <a:schemeClr val="bg1"/>
          </a:solidFill>
        </p:spPr>
        <p:txBody>
          <a:bodyPr wrap="square" rtlCol="0">
            <a:spAutoFit/>
          </a:bodyPr>
          <a:lstStyle/>
          <a:p>
            <a:r>
              <a:rPr lang="is-IS" sz="900" b="1">
                <a:solidFill>
                  <a:srgbClr val="003399"/>
                </a:solidFill>
              </a:rPr>
              <a:t>Já</a:t>
            </a:r>
          </a:p>
        </p:txBody>
      </p:sp>
      <p:sp>
        <p:nvSpPr>
          <p:cNvPr id="8" name="TextBox 7">
            <a:extLst>
              <a:ext uri="{FF2B5EF4-FFF2-40B4-BE49-F238E27FC236}">
                <a16:creationId xmlns:a16="http://schemas.microsoft.com/office/drawing/2014/main" id="{EE65B9FC-30DA-432C-9529-BF3325091EA4}"/>
              </a:ext>
            </a:extLst>
          </p:cNvPr>
          <p:cNvSpPr txBox="1"/>
          <p:nvPr/>
        </p:nvSpPr>
        <p:spPr>
          <a:xfrm>
            <a:off x="6084168" y="1724522"/>
            <a:ext cx="432048" cy="230832"/>
          </a:xfrm>
          <a:prstGeom prst="rect">
            <a:avLst/>
          </a:prstGeom>
          <a:solidFill>
            <a:schemeClr val="bg1"/>
          </a:solidFill>
        </p:spPr>
        <p:txBody>
          <a:bodyPr wrap="square" rtlCol="0">
            <a:spAutoFit/>
          </a:bodyPr>
          <a:lstStyle/>
          <a:p>
            <a:r>
              <a:rPr lang="is-IS" sz="900" b="1">
                <a:solidFill>
                  <a:srgbClr val="F6A400"/>
                </a:solidFill>
              </a:rPr>
              <a:t>Nei</a:t>
            </a:r>
          </a:p>
        </p:txBody>
      </p:sp>
      <p:sp>
        <p:nvSpPr>
          <p:cNvPr id="9" name="TextBox 8">
            <a:extLst>
              <a:ext uri="{FF2B5EF4-FFF2-40B4-BE49-F238E27FC236}">
                <a16:creationId xmlns:a16="http://schemas.microsoft.com/office/drawing/2014/main" id="{44F2618E-2AFF-46E5-A020-180D2E9ECB54}"/>
              </a:ext>
            </a:extLst>
          </p:cNvPr>
          <p:cNvSpPr txBox="1"/>
          <p:nvPr/>
        </p:nvSpPr>
        <p:spPr>
          <a:xfrm>
            <a:off x="7220130" y="1711341"/>
            <a:ext cx="891024" cy="230832"/>
          </a:xfrm>
          <a:prstGeom prst="rect">
            <a:avLst/>
          </a:prstGeom>
          <a:solidFill>
            <a:schemeClr val="bg1"/>
          </a:solidFill>
        </p:spPr>
        <p:txBody>
          <a:bodyPr wrap="square" rtlCol="0">
            <a:spAutoFit/>
          </a:bodyPr>
          <a:lstStyle/>
          <a:p>
            <a:r>
              <a:rPr lang="is-IS" sz="900" b="1">
                <a:solidFill>
                  <a:srgbClr val="B1B3B4"/>
                </a:solidFill>
              </a:rPr>
              <a:t>Veit ekki</a:t>
            </a:r>
          </a:p>
        </p:txBody>
      </p:sp>
      <p:sp>
        <p:nvSpPr>
          <p:cNvPr id="10" name="TextBox 9">
            <a:extLst>
              <a:ext uri="{FF2B5EF4-FFF2-40B4-BE49-F238E27FC236}">
                <a16:creationId xmlns:a16="http://schemas.microsoft.com/office/drawing/2014/main" id="{2549BCA0-5F95-46B6-A88F-2E511C689D12}"/>
              </a:ext>
            </a:extLst>
          </p:cNvPr>
          <p:cNvSpPr txBox="1"/>
          <p:nvPr/>
        </p:nvSpPr>
        <p:spPr>
          <a:xfrm>
            <a:off x="1187624" y="2079180"/>
            <a:ext cx="1944216" cy="369332"/>
          </a:xfrm>
          <a:prstGeom prst="rect">
            <a:avLst/>
          </a:prstGeom>
          <a:noFill/>
        </p:spPr>
        <p:txBody>
          <a:bodyPr wrap="square" rtlCol="0">
            <a:spAutoFit/>
          </a:bodyPr>
          <a:lstStyle/>
          <a:p>
            <a:r>
              <a:rPr lang="is-IS" sz="900"/>
              <a:t>Ákvarði hraða vinnu þinnar</a:t>
            </a:r>
          </a:p>
        </p:txBody>
      </p:sp>
      <p:sp>
        <p:nvSpPr>
          <p:cNvPr id="11" name="TextBox 10">
            <a:extLst>
              <a:ext uri="{FF2B5EF4-FFF2-40B4-BE49-F238E27FC236}">
                <a16:creationId xmlns:a16="http://schemas.microsoft.com/office/drawing/2014/main" id="{E55AD441-DF02-4333-809F-16354A81043E}"/>
              </a:ext>
            </a:extLst>
          </p:cNvPr>
          <p:cNvSpPr txBox="1"/>
          <p:nvPr/>
        </p:nvSpPr>
        <p:spPr>
          <a:xfrm>
            <a:off x="1187624" y="2561092"/>
            <a:ext cx="1944216" cy="230832"/>
          </a:xfrm>
          <a:prstGeom prst="rect">
            <a:avLst/>
          </a:prstGeom>
          <a:noFill/>
        </p:spPr>
        <p:txBody>
          <a:bodyPr wrap="square" rtlCol="0">
            <a:spAutoFit/>
          </a:bodyPr>
          <a:lstStyle/>
          <a:p>
            <a:r>
              <a:rPr lang="is-IS" sz="900"/>
              <a:t>Leiði til þess að þú vinnir ein/n</a:t>
            </a:r>
          </a:p>
        </p:txBody>
      </p:sp>
      <p:sp>
        <p:nvSpPr>
          <p:cNvPr id="12" name="TextBox 11">
            <a:extLst>
              <a:ext uri="{FF2B5EF4-FFF2-40B4-BE49-F238E27FC236}">
                <a16:creationId xmlns:a16="http://schemas.microsoft.com/office/drawing/2014/main" id="{9C785D0A-28BD-4879-9FB2-FDBA54C688A1}"/>
              </a:ext>
            </a:extLst>
          </p:cNvPr>
          <p:cNvSpPr txBox="1"/>
          <p:nvPr/>
        </p:nvSpPr>
        <p:spPr>
          <a:xfrm>
            <a:off x="1187624" y="2942487"/>
            <a:ext cx="1944216" cy="369332"/>
          </a:xfrm>
          <a:prstGeom prst="rect">
            <a:avLst/>
          </a:prstGeom>
          <a:noFill/>
        </p:spPr>
        <p:txBody>
          <a:bodyPr wrap="square" rtlCol="0">
            <a:spAutoFit/>
          </a:bodyPr>
          <a:lstStyle/>
          <a:p>
            <a:r>
              <a:rPr lang="is-IS" sz="900"/>
              <a:t>Auki eftirlit með þér í vinnunni</a:t>
            </a:r>
          </a:p>
        </p:txBody>
      </p:sp>
      <p:sp>
        <p:nvSpPr>
          <p:cNvPr id="13" name="TextBox 12">
            <a:extLst>
              <a:ext uri="{FF2B5EF4-FFF2-40B4-BE49-F238E27FC236}">
                <a16:creationId xmlns:a16="http://schemas.microsoft.com/office/drawing/2014/main" id="{E063668C-0E0A-4F37-A30A-7D6FA4AC615E}"/>
              </a:ext>
            </a:extLst>
          </p:cNvPr>
          <p:cNvSpPr txBox="1"/>
          <p:nvPr/>
        </p:nvSpPr>
        <p:spPr>
          <a:xfrm>
            <a:off x="1187624" y="3436476"/>
            <a:ext cx="1944216" cy="230832"/>
          </a:xfrm>
          <a:prstGeom prst="rect">
            <a:avLst/>
          </a:prstGeom>
          <a:noFill/>
        </p:spPr>
        <p:txBody>
          <a:bodyPr wrap="square" rtlCol="0">
            <a:spAutoFit/>
          </a:bodyPr>
          <a:lstStyle/>
          <a:p>
            <a:r>
              <a:rPr lang="is-IS" sz="900"/>
              <a:t>Auki vinnuálag þitt</a:t>
            </a:r>
          </a:p>
        </p:txBody>
      </p:sp>
      <p:sp>
        <p:nvSpPr>
          <p:cNvPr id="14" name="TextBox 13">
            <a:extLst>
              <a:ext uri="{FF2B5EF4-FFF2-40B4-BE49-F238E27FC236}">
                <a16:creationId xmlns:a16="http://schemas.microsoft.com/office/drawing/2014/main" id="{78025175-A2BD-45D1-BB47-70ECA0F801FF}"/>
              </a:ext>
            </a:extLst>
          </p:cNvPr>
          <p:cNvSpPr txBox="1"/>
          <p:nvPr/>
        </p:nvSpPr>
        <p:spPr>
          <a:xfrm>
            <a:off x="1187624" y="3824679"/>
            <a:ext cx="1944216" cy="230832"/>
          </a:xfrm>
          <a:prstGeom prst="rect">
            <a:avLst/>
          </a:prstGeom>
          <a:noFill/>
        </p:spPr>
        <p:txBody>
          <a:bodyPr wrap="square" rtlCol="0">
            <a:spAutoFit/>
          </a:bodyPr>
          <a:lstStyle/>
          <a:p>
            <a:r>
              <a:rPr lang="is-IS" sz="900"/>
              <a:t>Minnki sjálfstæði þitt í vinnunni</a:t>
            </a:r>
          </a:p>
        </p:txBody>
      </p:sp>
      <p:sp>
        <p:nvSpPr>
          <p:cNvPr id="15" name="TextBox 14">
            <a:extLst>
              <a:ext uri="{FF2B5EF4-FFF2-40B4-BE49-F238E27FC236}">
                <a16:creationId xmlns:a16="http://schemas.microsoft.com/office/drawing/2014/main" id="{115E490F-D5DD-407A-8B1A-2EF70735D85C}"/>
              </a:ext>
            </a:extLst>
          </p:cNvPr>
          <p:cNvSpPr txBox="1"/>
          <p:nvPr/>
        </p:nvSpPr>
        <p:spPr>
          <a:xfrm>
            <a:off x="3217208" y="4503420"/>
            <a:ext cx="3038812" cy="276999"/>
          </a:xfrm>
          <a:prstGeom prst="rect">
            <a:avLst/>
          </a:prstGeom>
          <a:noFill/>
        </p:spPr>
        <p:txBody>
          <a:bodyPr wrap="square">
            <a:spAutoFit/>
          </a:bodyPr>
          <a:lstStyle/>
          <a:p>
            <a:r>
              <a:rPr lang="is-IS" sz="1200" b="0" i="0" dirty="0">
                <a:solidFill>
                  <a:srgbClr val="ACC700"/>
                </a:solidFill>
                <a:effectLst/>
                <a:latin typeface="Corbel" panose="020B0503020204020204" pitchFamily="34" charset="0"/>
              </a:rPr>
              <a:t>Grunnur: allir svarendur, ESB27 (n=25 683)</a:t>
            </a:r>
            <a:r>
              <a:rPr lang="is-IS" sz="1200" dirty="0">
                <a:solidFill>
                  <a:srgbClr val="ACC700"/>
                </a:solidFill>
              </a:rPr>
              <a:t> </a:t>
            </a:r>
          </a:p>
        </p:txBody>
      </p:sp>
    </p:spTree>
    <p:extLst>
      <p:ext uri="{BB962C8B-B14F-4D97-AF65-F5344CB8AC3E}">
        <p14:creationId xmlns:p14="http://schemas.microsoft.com/office/powerpoint/2010/main" val="104596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a:t>Staðreyndir og tölur — heimafjarvinna</a:t>
            </a:r>
          </a:p>
        </p:txBody>
      </p:sp>
      <p:sp>
        <p:nvSpPr>
          <p:cNvPr id="5" name="TextBox 4">
            <a:extLst>
              <a:ext uri="{FF2B5EF4-FFF2-40B4-BE49-F238E27FC236}">
                <a16:creationId xmlns:a16="http://schemas.microsoft.com/office/drawing/2014/main" id="{B8654F7D-FE3F-4E66-ADCC-E6D31662FD2C}"/>
              </a:ext>
            </a:extLst>
          </p:cNvPr>
          <p:cNvSpPr txBox="1"/>
          <p:nvPr/>
        </p:nvSpPr>
        <p:spPr>
          <a:xfrm>
            <a:off x="440476" y="810791"/>
            <a:ext cx="7559872" cy="3085460"/>
          </a:xfrm>
          <a:prstGeom prst="rect">
            <a:avLst/>
          </a:prstGeom>
          <a:noFill/>
        </p:spPr>
        <p:txBody>
          <a:bodyPr wrap="square" rtlCol="0">
            <a:spAutoFit/>
          </a:bodyPr>
          <a:lstStyle/>
          <a:p>
            <a:r>
              <a:rPr lang="is-IS" sz="1600" b="1" dirty="0">
                <a:solidFill>
                  <a:srgbClr val="ACC700"/>
                </a:solidFill>
              </a:rPr>
              <a:t>EU-OSHA, OSH Pulse 2022</a:t>
            </a:r>
          </a:p>
          <a:p>
            <a:pPr marL="342900" indent="-342900">
              <a:buFont typeface="Arial" panose="020B0604020202020204" pitchFamily="34" charset="0"/>
              <a:buChar char="•"/>
            </a:pPr>
            <a:r>
              <a:rPr lang="is-IS" sz="1600" b="1" dirty="0">
                <a:solidFill>
                  <a:schemeClr val="accent1"/>
                </a:solidFill>
              </a:rPr>
              <a:t>17% launþega unnu að mestu í heimafjarvinnu árið 2022 </a:t>
            </a:r>
          </a:p>
          <a:p>
            <a:pPr marL="342900" indent="-342900">
              <a:buFont typeface="Arial" panose="020B0604020202020204" pitchFamily="34" charset="0"/>
              <a:buChar char="•"/>
            </a:pPr>
            <a:r>
              <a:rPr lang="is-IS" sz="1600" b="1" dirty="0">
                <a:solidFill>
                  <a:schemeClr val="accent1"/>
                </a:solidFill>
              </a:rPr>
              <a:t>90% þeirra notaði fartölvur, spjaldtölvur, snjallsíma </a:t>
            </a:r>
          </a:p>
          <a:p>
            <a:pPr marL="342900" indent="-342900">
              <a:buFont typeface="Arial" panose="020B0604020202020204" pitchFamily="34" charset="0"/>
              <a:buChar char="•"/>
            </a:pPr>
            <a:r>
              <a:rPr lang="is-IS" sz="1600" b="1" dirty="0">
                <a:solidFill>
                  <a:schemeClr val="accent1"/>
                </a:solidFill>
              </a:rPr>
              <a:t>Launþegar í heimafjarvinnu eru síður líklegir til að skýra frá skorti á sjálfstæði eða áhrifum yfir vinnuhraða eða vinnuferlum (14,4 %) samanborið við launþega í heild</a:t>
            </a:r>
          </a:p>
          <a:p>
            <a:pPr marL="342900" indent="-342900">
              <a:buFont typeface="Arial" panose="020B0604020202020204" pitchFamily="34" charset="0"/>
              <a:buChar char="•"/>
            </a:pPr>
            <a:endParaRPr lang="en-GB" sz="1600" b="1" dirty="0">
              <a:solidFill>
                <a:schemeClr val="accent1"/>
              </a:solidFill>
            </a:endParaRPr>
          </a:p>
          <a:p>
            <a:pPr lvl="0" defTabSz="257175">
              <a:spcBef>
                <a:spcPts val="338"/>
              </a:spcBef>
              <a:buClr>
                <a:srgbClr val="003399"/>
              </a:buClr>
            </a:pPr>
            <a:r>
              <a:rPr lang="is-IS" sz="1600" b="1" dirty="0">
                <a:solidFill>
                  <a:srgbClr val="ACC700"/>
                </a:solidFill>
              </a:rPr>
              <a:t>EU-OSHA, ESENER 2019</a:t>
            </a:r>
          </a:p>
          <a:p>
            <a:pPr marL="342900" indent="-342900">
              <a:buFont typeface="Arial" panose="020B0604020202020204" pitchFamily="34" charset="0"/>
              <a:buChar char="•"/>
            </a:pPr>
            <a:r>
              <a:rPr lang="is-IS" sz="1600" b="1" dirty="0">
                <a:solidFill>
                  <a:schemeClr val="accent1"/>
                </a:solidFill>
              </a:rPr>
              <a:t>12% vinnustaða í ESB árið 2019 heimiluðu starfsmönnum að vinna heima hjá sér með stafrænni tækni</a:t>
            </a:r>
          </a:p>
          <a:p>
            <a:pPr marL="342900" indent="-342900">
              <a:buFont typeface="Arial" panose="020B0604020202020204" pitchFamily="34" charset="0"/>
              <a:buChar char="•"/>
            </a:pPr>
            <a:r>
              <a:rPr lang="is-IS" sz="1600" b="1" dirty="0">
                <a:solidFill>
                  <a:schemeClr val="accent1"/>
                </a:solidFill>
              </a:rPr>
              <a:t>75% vinnustaða í ESB framkvæma áhættumat reglulega en aðeins 31% þeirra sem heimila heimafjarvinnu framkvæmir það einnig á heimilum</a:t>
            </a:r>
          </a:p>
        </p:txBody>
      </p:sp>
    </p:spTree>
    <p:extLst>
      <p:ext uri="{BB962C8B-B14F-4D97-AF65-F5344CB8AC3E}">
        <p14:creationId xmlns:p14="http://schemas.microsoft.com/office/powerpoint/2010/main" val="2209634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0001" y="87768"/>
            <a:ext cx="7559873" cy="461665"/>
          </a:xfrm>
        </p:spPr>
        <p:txBody>
          <a:bodyPr>
            <a:spAutoFit/>
          </a:bodyPr>
          <a:lstStyle/>
          <a:p>
            <a:r>
              <a:rPr lang="is-IS" sz="2400" dirty="0"/>
              <a:t>Staðreyndir og tölur — sálfélagsleg áhætta</a:t>
            </a:r>
          </a:p>
        </p:txBody>
      </p:sp>
      <p:sp>
        <p:nvSpPr>
          <p:cNvPr id="4" name="TextBox 3"/>
          <p:cNvSpPr txBox="1"/>
          <p:nvPr/>
        </p:nvSpPr>
        <p:spPr>
          <a:xfrm>
            <a:off x="442217" y="811213"/>
            <a:ext cx="6768752" cy="1762021"/>
          </a:xfrm>
          <a:prstGeom prst="rect">
            <a:avLst/>
          </a:prstGeom>
          <a:noFill/>
        </p:spPr>
        <p:txBody>
          <a:bodyPr wrap="square" rtlCol="0">
            <a:spAutoFit/>
          </a:bodyPr>
          <a:lstStyle/>
          <a:p>
            <a:pPr lvl="0" defTabSz="257175">
              <a:spcBef>
                <a:spcPts val="338"/>
              </a:spcBef>
              <a:buClr>
                <a:srgbClr val="003399"/>
              </a:buClr>
            </a:pPr>
            <a:r>
              <a:rPr lang="is-IS" sz="1600" b="1" dirty="0">
                <a:solidFill>
                  <a:srgbClr val="ACC700"/>
                </a:solidFill>
              </a:rPr>
              <a:t>EU-OSHA, ESENER 2019</a:t>
            </a:r>
            <a:endParaRPr lang="en-GB" sz="1600" b="1" dirty="0">
              <a:solidFill>
                <a:srgbClr val="ACC700"/>
              </a:solidFill>
            </a:endParaRPr>
          </a:p>
          <a:p>
            <a:pPr lvl="0" defTabSz="257175">
              <a:spcBef>
                <a:spcPts val="338"/>
              </a:spcBef>
              <a:buClr>
                <a:srgbClr val="003399"/>
              </a:buClr>
            </a:pPr>
            <a:r>
              <a:rPr lang="is-IS" sz="1600" b="1" dirty="0">
                <a:solidFill>
                  <a:srgbClr val="003399"/>
                </a:solidFill>
                <a:latin typeface="Arial" panose="020B0604020202020204" pitchFamily="34" charset="0"/>
                <a:ea typeface="SimSun" panose="02010600030101010101" pitchFamily="2" charset="-122"/>
                <a:cs typeface="Arial" panose="020B0604020202020204" pitchFamily="34" charset="0"/>
              </a:rPr>
              <a:t>Sálfélagsleg áhætta sem oftast tengist stafrænni tækni: </a:t>
            </a:r>
          </a:p>
          <a:p>
            <a:pPr marL="342900" lvl="0" indent="-342900" defTabSz="257175">
              <a:spcBef>
                <a:spcPts val="338"/>
              </a:spcBef>
              <a:buClr>
                <a:srgbClr val="003399"/>
              </a:buClr>
              <a:buFont typeface="Arial" panose="020B0604020202020204" pitchFamily="34" charset="0"/>
              <a:buChar char="•"/>
            </a:pPr>
            <a:r>
              <a:rPr lang="is-IS" sz="1600" b="1" dirty="0">
                <a:solidFill>
                  <a:srgbClr val="003399"/>
                </a:solidFill>
              </a:rPr>
              <a:t>tímapressa</a:t>
            </a:r>
          </a:p>
          <a:p>
            <a:pPr marL="342900" lvl="0" indent="-342900" defTabSz="257175">
              <a:spcBef>
                <a:spcPts val="338"/>
              </a:spcBef>
              <a:buClr>
                <a:srgbClr val="003399"/>
              </a:buClr>
              <a:buFont typeface="Arial" panose="020B0604020202020204" pitchFamily="34" charset="0"/>
              <a:buChar char="•"/>
            </a:pPr>
            <a:r>
              <a:rPr lang="is-IS" sz="1600" b="1" dirty="0">
                <a:solidFill>
                  <a:srgbClr val="003399"/>
                </a:solidFill>
              </a:rPr>
              <a:t>langur eða óreglulegur vinnutími</a:t>
            </a:r>
          </a:p>
          <a:p>
            <a:pPr marL="342900" lvl="0" indent="-342900" defTabSz="257175">
              <a:spcBef>
                <a:spcPts val="338"/>
              </a:spcBef>
              <a:buClr>
                <a:srgbClr val="003399"/>
              </a:buClr>
              <a:buFont typeface="Arial" panose="020B0604020202020204" pitchFamily="34" charset="0"/>
              <a:buChar char="•"/>
            </a:pPr>
            <a:r>
              <a:rPr lang="is-IS" sz="1600" b="1" dirty="0">
                <a:solidFill>
                  <a:srgbClr val="003399"/>
                </a:solidFill>
              </a:rPr>
              <a:t>lítil samskipti/samstarf</a:t>
            </a:r>
          </a:p>
          <a:p>
            <a:pPr marL="342900" lvl="0" indent="-342900" defTabSz="257175">
              <a:spcBef>
                <a:spcPts val="338"/>
              </a:spcBef>
              <a:buClr>
                <a:srgbClr val="003399"/>
              </a:buClr>
              <a:buFont typeface="Arial" panose="020B0604020202020204" pitchFamily="34" charset="0"/>
              <a:buChar char="•"/>
            </a:pPr>
            <a:r>
              <a:rPr lang="is-IS" sz="1600" b="1" dirty="0">
                <a:solidFill>
                  <a:srgbClr val="003399"/>
                </a:solidFill>
              </a:rPr>
              <a:t>starfsóvissa</a:t>
            </a:r>
          </a:p>
        </p:txBody>
      </p:sp>
    </p:spTree>
    <p:extLst>
      <p:ext uri="{BB962C8B-B14F-4D97-AF65-F5344CB8AC3E}">
        <p14:creationId xmlns:p14="http://schemas.microsoft.com/office/powerpoint/2010/main" val="246925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298492889"/>
              </p:ext>
            </p:extLst>
          </p:nvPr>
        </p:nvGraphicFramePr>
        <p:xfrm>
          <a:off x="1821518" y="1040290"/>
          <a:ext cx="6333594" cy="3979732"/>
        </p:xfrm>
        <a:graphic>
          <a:graphicData uri="http://schemas.openxmlformats.org/drawingml/2006/chart">
            <c:chart xmlns:c="http://schemas.openxmlformats.org/drawingml/2006/chart" xmlns:r="http://schemas.openxmlformats.org/officeDocument/2006/relationships" r:id="rId3"/>
          </a:graphicData>
        </a:graphic>
      </p:graphicFrame>
      <p:sp>
        <p:nvSpPr>
          <p:cNvPr id="15" name="Τίτλος 1">
            <a:extLst>
              <a:ext uri="{FF2B5EF4-FFF2-40B4-BE49-F238E27FC236}">
                <a16:creationId xmlns:a16="http://schemas.microsoft.com/office/drawing/2014/main" id="{63BC0F4A-E9EB-46D7-9E38-915E0FE9827C}"/>
              </a:ext>
            </a:extLst>
          </p:cNvPr>
          <p:cNvSpPr txBox="1">
            <a:spLocks/>
          </p:cNvSpPr>
          <p:nvPr/>
        </p:nvSpPr>
        <p:spPr>
          <a:xfrm>
            <a:off x="440474" y="802003"/>
            <a:ext cx="8145203" cy="507831"/>
          </a:xfrm>
          <a:prstGeom prst="rect">
            <a:avLst/>
          </a:prstGeom>
        </p:spPr>
        <p:txBody>
          <a:bodyPr vert="horz" lIns="91440" tIns="45720" rIns="91440" bIns="45720" rtlCol="0" anchor="b">
            <a:spAutoFit/>
          </a:bodyPr>
          <a:lstStyle>
            <a:lvl1pPr algn="l" defTabSz="257175" rtl="0" eaLnBrk="1" latinLnBrk="0" hangingPunct="1">
              <a:spcBef>
                <a:spcPct val="0"/>
              </a:spcBef>
              <a:buNone/>
              <a:defRPr sz="135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pPr>
            <a:r>
              <a:rPr lang="is-IS" sz="1600" dirty="0">
                <a:solidFill>
                  <a:srgbClr val="ACC700"/>
                </a:solidFill>
              </a:rPr>
              <a:t>EU-OSHA, ESENER 2019</a:t>
            </a:r>
          </a:p>
          <a:p>
            <a:pPr>
              <a:spcBef>
                <a:spcPts val="0"/>
              </a:spcBef>
            </a:pPr>
            <a:r>
              <a:rPr lang="is-IS" sz="1100" dirty="0">
                <a:latin typeface="Arial" panose="020B0604020202020204" pitchFamily="34" charset="0"/>
                <a:ea typeface="SimSun" panose="02010600030101010101" pitchFamily="2" charset="-122"/>
                <a:cs typeface="Times New Roman" panose="02020603050405020304" pitchFamily="18" charset="0"/>
              </a:rPr>
              <a:t>Vinnustaðir sem sögðu frá sálfélagslegri áhættu vegna stafrænnar tækni, ESB27</a:t>
            </a:r>
          </a:p>
        </p:txBody>
      </p:sp>
      <p:graphicFrame>
        <p:nvGraphicFramePr>
          <p:cNvPr id="3" name="Table 2">
            <a:extLst>
              <a:ext uri="{FF2B5EF4-FFF2-40B4-BE49-F238E27FC236}">
                <a16:creationId xmlns:a16="http://schemas.microsoft.com/office/drawing/2014/main" id="{87DB1018-6BE1-4906-A137-24C207EC06F1}"/>
              </a:ext>
            </a:extLst>
          </p:cNvPr>
          <p:cNvGraphicFramePr>
            <a:graphicFrameLocks noGrp="1"/>
          </p:cNvGraphicFramePr>
          <p:nvPr>
            <p:extLst>
              <p:ext uri="{D42A27DB-BD31-4B8C-83A1-F6EECF244321}">
                <p14:modId xmlns:p14="http://schemas.microsoft.com/office/powerpoint/2010/main" val="4097797324"/>
              </p:ext>
            </p:extLst>
          </p:nvPr>
        </p:nvGraphicFramePr>
        <p:xfrm>
          <a:off x="710263" y="1293017"/>
          <a:ext cx="2882900" cy="3300414"/>
        </p:xfrm>
        <a:graphic>
          <a:graphicData uri="http://schemas.openxmlformats.org/drawingml/2006/table">
            <a:tbl>
              <a:tblPr>
                <a:tableStyleId>{5C22544A-7EE6-4342-B048-85BDC9FD1C3A}</a:tableStyleId>
              </a:tblPr>
              <a:tblGrid>
                <a:gridCol w="2222500">
                  <a:extLst>
                    <a:ext uri="{9D8B030D-6E8A-4147-A177-3AD203B41FA5}">
                      <a16:colId xmlns:a16="http://schemas.microsoft.com/office/drawing/2014/main" val="2964977439"/>
                    </a:ext>
                  </a:extLst>
                </a:gridCol>
                <a:gridCol w="660400">
                  <a:extLst>
                    <a:ext uri="{9D8B030D-6E8A-4147-A177-3AD203B41FA5}">
                      <a16:colId xmlns:a16="http://schemas.microsoft.com/office/drawing/2014/main" val="1382755800"/>
                    </a:ext>
                  </a:extLst>
                </a:gridCol>
              </a:tblGrid>
              <a:tr h="338504">
                <a:tc rowSpan="2">
                  <a:txBody>
                    <a:bodyPr/>
                    <a:lstStyle/>
                    <a:p>
                      <a:pPr algn="l" fontAlgn="ctr"/>
                      <a:r>
                        <a:rPr lang="is-IS" sz="900" b="1" u="none" strike="noStrike">
                          <a:effectLst/>
                        </a:rPr>
                        <a:t>Einkatölvur á föstum starfsstöðvum</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3227382304"/>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3340623199"/>
                  </a:ext>
                </a:extLst>
              </a:tr>
              <a:tr h="338504">
                <a:tc rowSpan="2">
                  <a:txBody>
                    <a:bodyPr/>
                    <a:lstStyle/>
                    <a:p>
                      <a:pPr algn="l" fontAlgn="ctr"/>
                      <a:r>
                        <a:rPr lang="is-IS" sz="900" b="1" u="none" strike="noStrike">
                          <a:effectLst/>
                        </a:rPr>
                        <a:t>Fartölvur, spjaldtölvur, snjallsíma eða önnur fartölvutæki</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334489450"/>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3887665122"/>
                  </a:ext>
                </a:extLst>
              </a:tr>
              <a:tr h="338504">
                <a:tc rowSpan="2">
                  <a:txBody>
                    <a:bodyPr/>
                    <a:lstStyle/>
                    <a:p>
                      <a:pPr algn="l" fontAlgn="ctr"/>
                      <a:r>
                        <a:rPr lang="is-IS" sz="900" b="1" u="none" strike="noStrike">
                          <a:effectLst/>
                        </a:rPr>
                        <a:t>Þjarkar sem eiga í samskiptum við starfsmenn</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363743176"/>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3024117683"/>
                  </a:ext>
                </a:extLst>
              </a:tr>
              <a:tr h="338504">
                <a:tc rowSpan="2">
                  <a:txBody>
                    <a:bodyPr/>
                    <a:lstStyle/>
                    <a:p>
                      <a:pPr algn="l" fontAlgn="ctr"/>
                      <a:r>
                        <a:rPr lang="is-IS" sz="900" b="1" u="none" strike="noStrike">
                          <a:effectLst/>
                        </a:rPr>
                        <a:t>Vélar, kerfi eða tölvur sem ákvarða innihald eða hraða vinnu</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1391723234"/>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3976748327"/>
                  </a:ext>
                </a:extLst>
              </a:tr>
              <a:tr h="338504">
                <a:tc rowSpan="2">
                  <a:txBody>
                    <a:bodyPr/>
                    <a:lstStyle/>
                    <a:p>
                      <a:pPr algn="l" fontAlgn="ctr"/>
                      <a:r>
                        <a:rPr lang="is-IS" sz="900" b="1" u="none" strike="noStrike">
                          <a:effectLst/>
                        </a:rPr>
                        <a:t>Vélar, kerfi eða tölvur sem vakta frammistöðu starfsmanna</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594843434"/>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3135333647"/>
                  </a:ext>
                </a:extLst>
              </a:tr>
              <a:tr h="338504">
                <a:tc rowSpan="2">
                  <a:txBody>
                    <a:bodyPr/>
                    <a:lstStyle/>
                    <a:p>
                      <a:pPr algn="l" fontAlgn="ctr"/>
                      <a:r>
                        <a:rPr lang="is-IS" sz="900" b="1" u="none" strike="noStrike">
                          <a:effectLst/>
                        </a:rPr>
                        <a:t>Íklæðitæki</a:t>
                      </a:r>
                    </a:p>
                  </a:txBody>
                  <a:tcPr marL="9525" marR="9525" marT="9525" marB="0" anchor="ctr"/>
                </a:tc>
                <a:tc>
                  <a:txBody>
                    <a:bodyPr/>
                    <a:lstStyle/>
                    <a:p>
                      <a:pPr algn="ctr" fontAlgn="ctr"/>
                      <a:r>
                        <a:rPr lang="is-IS" sz="900" u="none" strike="noStrike">
                          <a:effectLst/>
                        </a:rPr>
                        <a:t>Ekki til staðar</a:t>
                      </a:r>
                    </a:p>
                  </a:txBody>
                  <a:tcPr marL="9525" marR="9525" marT="9525" marB="0" anchor="ctr"/>
                </a:tc>
                <a:extLst>
                  <a:ext uri="{0D108BD9-81ED-4DB2-BD59-A6C34878D82A}">
                    <a16:rowId xmlns:a16="http://schemas.microsoft.com/office/drawing/2014/main" val="1828061025"/>
                  </a:ext>
                </a:extLst>
              </a:tr>
              <a:tr h="211565">
                <a:tc vMerge="1">
                  <a:txBody>
                    <a:bodyPr/>
                    <a:lstStyle/>
                    <a:p>
                      <a:endParaRPr lang="en-GB"/>
                    </a:p>
                  </a:txBody>
                  <a:tcPr/>
                </a:tc>
                <a:tc>
                  <a:txBody>
                    <a:bodyPr/>
                    <a:lstStyle/>
                    <a:p>
                      <a:pPr algn="ctr" fontAlgn="ctr"/>
                      <a:r>
                        <a:rPr lang="is-IS" sz="900" u="none" strike="noStrike">
                          <a:effectLst/>
                        </a:rPr>
                        <a:t>Til staðar</a:t>
                      </a:r>
                    </a:p>
                  </a:txBody>
                  <a:tcPr marL="9525" marR="9525" marT="9525" marB="0" anchor="ctr"/>
                </a:tc>
                <a:extLst>
                  <a:ext uri="{0D108BD9-81ED-4DB2-BD59-A6C34878D82A}">
                    <a16:rowId xmlns:a16="http://schemas.microsoft.com/office/drawing/2014/main" val="4106336053"/>
                  </a:ext>
                </a:extLst>
              </a:tr>
            </a:tbl>
          </a:graphicData>
        </a:graphic>
      </p:graphicFrame>
      <p:sp>
        <p:nvSpPr>
          <p:cNvPr id="2" name="TextBox 1">
            <a:extLst>
              <a:ext uri="{FF2B5EF4-FFF2-40B4-BE49-F238E27FC236}">
                <a16:creationId xmlns:a16="http://schemas.microsoft.com/office/drawing/2014/main" id="{997B4653-4AF0-448F-AD61-6B326E37E926}"/>
              </a:ext>
            </a:extLst>
          </p:cNvPr>
          <p:cNvSpPr txBox="1"/>
          <p:nvPr/>
        </p:nvSpPr>
        <p:spPr>
          <a:xfrm>
            <a:off x="2349614" y="4767022"/>
            <a:ext cx="830003" cy="138499"/>
          </a:xfrm>
          <a:prstGeom prst="rect">
            <a:avLst/>
          </a:prstGeom>
          <a:solidFill>
            <a:schemeClr val="bg1"/>
          </a:solidFill>
        </p:spPr>
        <p:txBody>
          <a:bodyPr wrap="square" lIns="0" tIns="0" rIns="0" bIns="0" rtlCol="0">
            <a:spAutoFit/>
          </a:bodyPr>
          <a:lstStyle/>
          <a:p>
            <a:r>
              <a:rPr lang="is-IS" sz="900"/>
              <a:t>Tímapressa</a:t>
            </a:r>
          </a:p>
        </p:txBody>
      </p:sp>
      <p:sp>
        <p:nvSpPr>
          <p:cNvPr id="7" name="TextBox 6">
            <a:extLst>
              <a:ext uri="{FF2B5EF4-FFF2-40B4-BE49-F238E27FC236}">
                <a16:creationId xmlns:a16="http://schemas.microsoft.com/office/drawing/2014/main" id="{C9C4A418-4168-4158-B67A-B081EDF20166}"/>
              </a:ext>
            </a:extLst>
          </p:cNvPr>
          <p:cNvSpPr txBox="1"/>
          <p:nvPr/>
        </p:nvSpPr>
        <p:spPr>
          <a:xfrm>
            <a:off x="3262620" y="4767021"/>
            <a:ext cx="1852371" cy="138499"/>
          </a:xfrm>
          <a:prstGeom prst="rect">
            <a:avLst/>
          </a:prstGeom>
          <a:solidFill>
            <a:schemeClr val="bg1"/>
          </a:solidFill>
        </p:spPr>
        <p:txBody>
          <a:bodyPr wrap="square" lIns="0" tIns="0" rIns="0" bIns="0" rtlCol="0">
            <a:spAutoFit/>
          </a:bodyPr>
          <a:lstStyle/>
          <a:p>
            <a:r>
              <a:rPr lang="is-IS" sz="900"/>
              <a:t>Lítil samskipti eða samstarf</a:t>
            </a:r>
          </a:p>
        </p:txBody>
      </p:sp>
      <p:sp>
        <p:nvSpPr>
          <p:cNvPr id="8" name="TextBox 7">
            <a:extLst>
              <a:ext uri="{FF2B5EF4-FFF2-40B4-BE49-F238E27FC236}">
                <a16:creationId xmlns:a16="http://schemas.microsoft.com/office/drawing/2014/main" id="{4E40D5DE-DAC9-4A64-8265-91B3C8231474}"/>
              </a:ext>
            </a:extLst>
          </p:cNvPr>
          <p:cNvSpPr txBox="1"/>
          <p:nvPr/>
        </p:nvSpPr>
        <p:spPr>
          <a:xfrm>
            <a:off x="6158694" y="4767020"/>
            <a:ext cx="1852371" cy="138499"/>
          </a:xfrm>
          <a:prstGeom prst="rect">
            <a:avLst/>
          </a:prstGeom>
          <a:solidFill>
            <a:schemeClr val="bg1"/>
          </a:solidFill>
        </p:spPr>
        <p:txBody>
          <a:bodyPr wrap="square" lIns="0" tIns="0" rIns="0" bIns="0" rtlCol="0">
            <a:spAutoFit/>
          </a:bodyPr>
          <a:lstStyle/>
          <a:p>
            <a:r>
              <a:rPr lang="is-IS" sz="900"/>
              <a:t>Langur eða óreglulegur vinnutími</a:t>
            </a:r>
          </a:p>
        </p:txBody>
      </p:sp>
      <p:sp>
        <p:nvSpPr>
          <p:cNvPr id="9" name="TextBox 8">
            <a:extLst>
              <a:ext uri="{FF2B5EF4-FFF2-40B4-BE49-F238E27FC236}">
                <a16:creationId xmlns:a16="http://schemas.microsoft.com/office/drawing/2014/main" id="{94B0EDBD-4CC5-4E71-832D-43E474CB5CCA}"/>
              </a:ext>
            </a:extLst>
          </p:cNvPr>
          <p:cNvSpPr txBox="1"/>
          <p:nvPr/>
        </p:nvSpPr>
        <p:spPr>
          <a:xfrm>
            <a:off x="5252363" y="4768030"/>
            <a:ext cx="830003" cy="138499"/>
          </a:xfrm>
          <a:prstGeom prst="rect">
            <a:avLst/>
          </a:prstGeom>
          <a:solidFill>
            <a:schemeClr val="bg1"/>
          </a:solidFill>
        </p:spPr>
        <p:txBody>
          <a:bodyPr wrap="square" lIns="0" tIns="0" rIns="0" bIns="0" rtlCol="0">
            <a:spAutoFit/>
          </a:bodyPr>
          <a:lstStyle/>
          <a:p>
            <a:r>
              <a:rPr lang="is-IS" sz="900"/>
              <a:t>Starfsóvissa</a:t>
            </a:r>
          </a:p>
        </p:txBody>
      </p:sp>
      <p:sp>
        <p:nvSpPr>
          <p:cNvPr id="10" name="Τίτλος 1">
            <a:extLst>
              <a:ext uri="{FF2B5EF4-FFF2-40B4-BE49-F238E27FC236}">
                <a16:creationId xmlns:a16="http://schemas.microsoft.com/office/drawing/2014/main" id="{0E5877F4-212C-4CDA-B190-6DAF9031D66F}"/>
              </a:ext>
            </a:extLst>
          </p:cNvPr>
          <p:cNvSpPr>
            <a:spLocks noGrp="1"/>
          </p:cNvSpPr>
          <p:nvPr>
            <p:ph type="title"/>
          </p:nvPr>
        </p:nvSpPr>
        <p:spPr>
          <a:xfrm>
            <a:off x="450001" y="87768"/>
            <a:ext cx="7559873" cy="461665"/>
          </a:xfrm>
        </p:spPr>
        <p:txBody>
          <a:bodyPr>
            <a:spAutoFit/>
          </a:bodyPr>
          <a:lstStyle/>
          <a:p>
            <a:r>
              <a:rPr lang="is-IS" sz="2400" dirty="0"/>
              <a:t>Staðreyndir og tölur — sálfélagsleg áhætta</a:t>
            </a:r>
          </a:p>
        </p:txBody>
      </p:sp>
    </p:spTree>
    <p:extLst>
      <p:ext uri="{BB962C8B-B14F-4D97-AF65-F5344CB8AC3E}">
        <p14:creationId xmlns:p14="http://schemas.microsoft.com/office/powerpoint/2010/main" val="4081777295"/>
      </p:ext>
    </p:extLst>
  </p:cSld>
  <p:clrMapOvr>
    <a:masterClrMapping/>
  </p:clrMapOvr>
</p:sld>
</file>

<file path=ppt/theme/theme1.xml><?xml version="1.0" encoding="utf-8"?>
<a:theme xmlns:a="http://schemas.openxmlformats.org/drawingml/2006/main" name="Theme1">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Theme1" id="{8F8230E2-4D34-4ECE-8215-EF7515102C95}" vid="{397A8749-CF1D-46BD-B85F-D3F557073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D2FB5DAED6449722595D2458A81E" ma:contentTypeVersion="15" ma:contentTypeDescription="Create a new document." ma:contentTypeScope="" ma:versionID="802512c6cfe580013c708d0796d7d4a5">
  <xsd:schema xmlns:xsd="http://www.w3.org/2001/XMLSchema" xmlns:xs="http://www.w3.org/2001/XMLSchema" xmlns:p="http://schemas.microsoft.com/office/2006/metadata/properties" xmlns:ns2="935b4b48-b65f-417c-bf01-ec33eb1c8308" xmlns:ns3="54cc0589-0e38-4f15-967e-5a17e35db01c" targetNamespace="http://schemas.microsoft.com/office/2006/metadata/properties" ma:root="true" ma:fieldsID="6d7576c84845f8ca66f660060ae4a7a1" ns2:_="" ns3:_="">
    <xsd:import namespace="935b4b48-b65f-417c-bf01-ec33eb1c8308"/>
    <xsd:import namespace="54cc0589-0e38-4f15-967e-5a17e35db01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LengthInSeconds" minOccurs="0"/>
                <xsd:element ref="ns3:MediaServiceAutoTag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b4b48-b65f-417c-bf01-ec33eb1c83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3055c01f-0890-4374-afea-8789517dd6ed}" ma:internalName="TaxCatchAll" ma:showField="CatchAllData" ma:web="935b4b48-b65f-417c-bf01-ec33eb1c830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4cc0589-0e38-4f15-967e-5a17e35db01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3eddb06-0740-404c-89a8-dbfe3edc3644"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35b4b48-b65f-417c-bf01-ec33eb1c8308" xsi:nil="true"/>
    <lcf76f155ced4ddcb4097134ff3c332f xmlns="54cc0589-0e38-4f15-967e-5a17e35db01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7C078D-D32C-4AF9-AFE8-31A65781AF47}">
  <ds:schemaRefs>
    <ds:schemaRef ds:uri="54cc0589-0e38-4f15-967e-5a17e35db01c"/>
    <ds:schemaRef ds:uri="935b4b48-b65f-417c-bf01-ec33eb1c83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9C92BF-4DCA-40D6-9BE5-5C69F825546D}">
  <ds:schemaRefs>
    <ds:schemaRef ds:uri="935b4b48-b65f-417c-bf01-ec33eb1c8308"/>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54cc0589-0e38-4f15-967e-5a17e35db01c"/>
  </ds:schemaRefs>
</ds:datastoreItem>
</file>

<file path=customXml/itemProps3.xml><?xml version="1.0" encoding="utf-8"?>
<ds:datastoreItem xmlns:ds="http://schemas.openxmlformats.org/officeDocument/2006/customXml" ds:itemID="{C5AC96F0-15EC-4995-9008-A73D3A3FBC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EUOSHA Campaign 2023</Template>
  <TotalTime>5311</TotalTime>
  <Words>3162</Words>
  <Application>Microsoft Office PowerPoint</Application>
  <PresentationFormat>On-screen Show (16:9)</PresentationFormat>
  <Paragraphs>380</Paragraphs>
  <Slides>26</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Arial,Sans-Serif</vt:lpstr>
      <vt:lpstr>Calibri</vt:lpstr>
      <vt:lpstr>Corbel</vt:lpstr>
      <vt:lpstr>Courier New</vt:lpstr>
      <vt:lpstr>Symbol</vt:lpstr>
      <vt:lpstr>Times New Roman</vt:lpstr>
      <vt:lpstr>Wingdings</vt:lpstr>
      <vt:lpstr>Theme1</vt:lpstr>
      <vt:lpstr>Herferðin Vinnuvernd er allra hagur 2023-25 Farsæl framtíð í vinnuvernd </vt:lpstr>
      <vt:lpstr>PowerPoint Presentation</vt:lpstr>
      <vt:lpstr>Um hvað snýst þetta?</vt:lpstr>
      <vt:lpstr>Staðreyndir og tölur – notkun á stafrænni tækni</vt:lpstr>
      <vt:lpstr>Staðreyndir og tölur – notkun á stafrænni tækni</vt:lpstr>
      <vt:lpstr>Staðreyndir og tölur – notkun á stafrænni tækni</vt:lpstr>
      <vt:lpstr>Staðreyndir og tölur — heimafjarvinna</vt:lpstr>
      <vt:lpstr>Staðreyndir og tölur — sálfélagsleg áhætta</vt:lpstr>
      <vt:lpstr>Staðreyndir og tölur — sálfélagsleg áhætta</vt:lpstr>
      <vt:lpstr>PowerPoint Presentation</vt:lpstr>
      <vt:lpstr>Forgangssvið</vt:lpstr>
      <vt:lpstr>Forgangssvið – stafræn verkvangavinna</vt:lpstr>
      <vt:lpstr>Forgangssvið – stafræn verkvangavinna</vt:lpstr>
      <vt:lpstr>Forgangssvið – sjálfvæðing verka</vt:lpstr>
      <vt:lpstr>Forgangssvið – sjálfvæðing verka</vt:lpstr>
      <vt:lpstr>Forgangssvið – fjarvinna og blönduð vinna</vt:lpstr>
      <vt:lpstr>Forgangssvið – fjarvinna og blönduð vinna</vt:lpstr>
      <vt:lpstr>Forgangssvið — starfsmannastjórnun í gegnum gervigreind</vt:lpstr>
      <vt:lpstr>Forgangssvið — starfsmannastjórnun í gegnum gervigreind</vt:lpstr>
      <vt:lpstr>Forgangssvið – stafræn snjallkerfi</vt:lpstr>
      <vt:lpstr>Forgangssvið – stafræn snjallkerfi</vt:lpstr>
      <vt:lpstr>Áhættuforvarnir</vt:lpstr>
      <vt:lpstr>EU-OSHA og samstarfsaðilar herferðarinnar</vt:lpstr>
      <vt:lpstr>Herferðarúrræði</vt:lpstr>
      <vt:lpstr>Hvernig á að taka þátt</vt:lpstr>
      <vt:lpstr>Taktu meiri þátt en bara með bitum og bætum!</vt:lpstr>
    </vt:vector>
  </TitlesOfParts>
  <Manager/>
  <Company>CDT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CDT</dc:creator>
  <cp:keywords/>
  <dc:description/>
  <cp:lastModifiedBy>Naiara MACIAS - CPU COMMAssistant</cp:lastModifiedBy>
  <cp:revision>126</cp:revision>
  <cp:lastPrinted>2019-10-04T15:07:06Z</cp:lastPrinted>
  <dcterms:created xsi:type="dcterms:W3CDTF">2015-10-14T15:05:30Z</dcterms:created>
  <dcterms:modified xsi:type="dcterms:W3CDTF">2023-07-21T11:12:01Z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0x010100D6C0D2FB5DAED6449722595D2458A81E</vt:lpwstr>
  </property>
  <property fmtid="{D5CDD505-2E9C-101B-9397-08002B2CF9AE}" pid="3" name="MediaServiceImageTags">
    <vt:lpwstr/>
  </property>
</Properties>
</file>