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7" r:id="rId4"/>
  </p:sldMasterIdLst>
  <p:notesMasterIdLst>
    <p:notesMasterId r:id="rId31"/>
  </p:notesMasterIdLst>
  <p:handoutMasterIdLst>
    <p:handoutMasterId r:id="rId32"/>
  </p:handoutMasterIdLst>
  <p:sldIdLst>
    <p:sldId id="330" r:id="rId5"/>
    <p:sldId id="293" r:id="rId6"/>
    <p:sldId id="304" r:id="rId7"/>
    <p:sldId id="323" r:id="rId8"/>
    <p:sldId id="265" r:id="rId9"/>
    <p:sldId id="321" r:id="rId10"/>
    <p:sldId id="324" r:id="rId11"/>
    <p:sldId id="318" r:id="rId12"/>
    <p:sldId id="325" r:id="rId13"/>
    <p:sldId id="297" r:id="rId14"/>
    <p:sldId id="302" r:id="rId15"/>
    <p:sldId id="322" r:id="rId16"/>
    <p:sldId id="312" r:id="rId17"/>
    <p:sldId id="326" r:id="rId18"/>
    <p:sldId id="314" r:id="rId19"/>
    <p:sldId id="327" r:id="rId20"/>
    <p:sldId id="308" r:id="rId21"/>
    <p:sldId id="328" r:id="rId22"/>
    <p:sldId id="316" r:id="rId23"/>
    <p:sldId id="329" r:id="rId24"/>
    <p:sldId id="310" r:id="rId25"/>
    <p:sldId id="275" r:id="rId26"/>
    <p:sldId id="258" r:id="rId27"/>
    <p:sldId id="299" r:id="rId28"/>
    <p:sldId id="300" r:id="rId29"/>
    <p:sldId id="267" r:id="rId30"/>
  </p:sldIdLst>
  <p:sldSz cx="9144000" cy="5143500" type="screen16x9"/>
  <p:notesSz cx="6808788" cy="99409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48" userDrawn="1">
          <p15:clr>
            <a:srgbClr val="A4A3A4"/>
          </p15:clr>
        </p15:guide>
        <p15:guide id="2" pos="5193" userDrawn="1">
          <p15:clr>
            <a:srgbClr val="A4A3A4"/>
          </p15:clr>
        </p15:guide>
        <p15:guide id="3" pos="340" userDrawn="1">
          <p15:clr>
            <a:srgbClr val="A4A3A4"/>
          </p15:clr>
        </p15:guide>
        <p15:guide id="4" orient="horz" pos="57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0A4A710-5839-6FF8-28B9-1AC30E9627CA}" name="EU-OSHA" initials="MaC" userId="EU-OSHA" providerId="None"/>
  <p188:author id="{DABE6657-BD1E-D9FC-934B-683867F03CFE}" name="Laura MRČELA" initials="LM" userId="S::mrcela@osha.europa.eu::544a201c-d8e8-40ab-a33f-4e1fff986620" providerId="AD"/>
  <p188:author id="{E3AF8B5E-6464-7A57-D579-2ADE157D5A95}" name="Heike KLEMPA" initials="HK" userId="S::klempa@osha.europa.eu::61c18091-9ed8-47f8-8b2a-a5900ab75e2c" providerId="AD"/>
  <p188:author id="{6FACAED9-E0EB-8C13-CB74-ED4007A6C8FE}" name="Andrew Smith" initials="AS" userId="Andrew Smith" providerId="None"/>
  <p188:author id="{FA41AADB-5E2C-52F3-E82B-3E9D258CC945}" name="Birgit" initials="BM" userId="Birgit" providerId="Non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CDT" initials="CDT" lastIdx="23" clrIdx="6">
    <p:extLst>
      <p:ext uri="{19B8F6BF-5375-455C-9EA6-DF929625EA0E}">
        <p15:presenceInfo xmlns:p15="http://schemas.microsoft.com/office/powerpoint/2012/main" userId="CDT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CC700"/>
    <a:srgbClr val="E64715"/>
    <a:srgbClr val="B1B3B4"/>
    <a:srgbClr val="F6A400"/>
    <a:srgbClr val="003399"/>
    <a:srgbClr val="D4502A"/>
    <a:srgbClr val="89C140"/>
    <a:srgbClr val="33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3AD795D-AD52-9535-CD1F-6C2A8362225B}" v="189" dt="2023-03-22T10:23:22.926"/>
    <p1510:client id="{5D2FD2C1-CA9C-A9D7-8C26-A29AC5D44D3E}" v="278" dt="2023-03-22T11:00:40.03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375" autoAdjust="0"/>
  </p:normalViewPr>
  <p:slideViewPr>
    <p:cSldViewPr snapToGrid="0">
      <p:cViewPr varScale="1">
        <p:scale>
          <a:sx n="121" d="100"/>
          <a:sy n="121" d="100"/>
        </p:scale>
        <p:origin x="1236" y="90"/>
      </p:cViewPr>
      <p:guideLst>
        <p:guide orient="horz" pos="2748"/>
        <p:guide pos="5193"/>
        <p:guide pos="340"/>
        <p:guide orient="horz" pos="577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microsoft.com/office/2015/10/relationships/revisionInfo" Target="revisionInfo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commentAuthors" Target="commentAuthors.xml"/><Relationship Id="rId38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40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na Prelec" userId="S::marina.prelec_mrosp.hr#ext#@euosha.onmicrosoft.com::d0f4b06b-b29f-4f1a-8eb1-9e055e839b7b" providerId="AD" clId="Web-{5D2FD2C1-CA9C-A9D7-8C26-A29AC5D44D3E}"/>
    <pc:docChg chg="modSld">
      <pc:chgData name="Marina Prelec" userId="S::marina.prelec_mrosp.hr#ext#@euosha.onmicrosoft.com::d0f4b06b-b29f-4f1a-8eb1-9e055e839b7b" providerId="AD" clId="Web-{5D2FD2C1-CA9C-A9D7-8C26-A29AC5D44D3E}" dt="2023-03-22T11:00:38.992" v="156" actId="20577"/>
      <pc:docMkLst>
        <pc:docMk/>
      </pc:docMkLst>
      <pc:sldChg chg="modSp">
        <pc:chgData name="Marina Prelec" userId="S::marina.prelec_mrosp.hr#ext#@euosha.onmicrosoft.com::d0f4b06b-b29f-4f1a-8eb1-9e055e839b7b" providerId="AD" clId="Web-{5D2FD2C1-CA9C-A9D7-8C26-A29AC5D44D3E}" dt="2023-03-22T11:00:38.992" v="156" actId="20577"/>
        <pc:sldMkLst>
          <pc:docMk/>
          <pc:sldMk cId="1749694933" sldId="275"/>
        </pc:sldMkLst>
        <pc:spChg chg="mod">
          <ac:chgData name="Marina Prelec" userId="S::marina.prelec_mrosp.hr#ext#@euosha.onmicrosoft.com::d0f4b06b-b29f-4f1a-8eb1-9e055e839b7b" providerId="AD" clId="Web-{5D2FD2C1-CA9C-A9D7-8C26-A29AC5D44D3E}" dt="2023-03-22T11:00:38.992" v="156" actId="20577"/>
          <ac:spMkLst>
            <pc:docMk/>
            <pc:sldMk cId="1749694933" sldId="275"/>
            <ac:spMk id="11" creationId="{235927FE-E68F-B143-A6DD-76F098377766}"/>
          </ac:spMkLst>
        </pc:spChg>
      </pc:sldChg>
      <pc:sldChg chg="modSp">
        <pc:chgData name="Marina Prelec" userId="S::marina.prelec_mrosp.hr#ext#@euosha.onmicrosoft.com::d0f4b06b-b29f-4f1a-8eb1-9e055e839b7b" providerId="AD" clId="Web-{5D2FD2C1-CA9C-A9D7-8C26-A29AC5D44D3E}" dt="2023-03-22T10:34:16.640" v="60" actId="20577"/>
        <pc:sldMkLst>
          <pc:docMk/>
          <pc:sldMk cId="4081686080" sldId="302"/>
        </pc:sldMkLst>
        <pc:spChg chg="mod">
          <ac:chgData name="Marina Prelec" userId="S::marina.prelec_mrosp.hr#ext#@euosha.onmicrosoft.com::d0f4b06b-b29f-4f1a-8eb1-9e055e839b7b" providerId="AD" clId="Web-{5D2FD2C1-CA9C-A9D7-8C26-A29AC5D44D3E}" dt="2023-03-22T10:34:16.640" v="60" actId="20577"/>
          <ac:spMkLst>
            <pc:docMk/>
            <pc:sldMk cId="4081686080" sldId="302"/>
            <ac:spMk id="20" creationId="{7112F58D-1582-0B48-BE64-71C3B9526F27}"/>
          </ac:spMkLst>
        </pc:spChg>
        <pc:spChg chg="mod">
          <ac:chgData name="Marina Prelec" userId="S::marina.prelec_mrosp.hr#ext#@euosha.onmicrosoft.com::d0f4b06b-b29f-4f1a-8eb1-9e055e839b7b" providerId="AD" clId="Web-{5D2FD2C1-CA9C-A9D7-8C26-A29AC5D44D3E}" dt="2023-03-22T10:34:05.468" v="58" actId="20577"/>
          <ac:spMkLst>
            <pc:docMk/>
            <pc:sldMk cId="4081686080" sldId="302"/>
            <ac:spMk id="25" creationId="{00000000-0000-0000-0000-000000000000}"/>
          </ac:spMkLst>
        </pc:spChg>
      </pc:sldChg>
      <pc:sldChg chg="modSp">
        <pc:chgData name="Marina Prelec" userId="S::marina.prelec_mrosp.hr#ext#@euosha.onmicrosoft.com::d0f4b06b-b29f-4f1a-8eb1-9e055e839b7b" providerId="AD" clId="Web-{5D2FD2C1-CA9C-A9D7-8C26-A29AC5D44D3E}" dt="2023-03-22T10:51:26.941" v="124" actId="20577"/>
        <pc:sldMkLst>
          <pc:docMk/>
          <pc:sldMk cId="2663294577" sldId="308"/>
        </pc:sldMkLst>
        <pc:spChg chg="mod">
          <ac:chgData name="Marina Prelec" userId="S::marina.prelec_mrosp.hr#ext#@euosha.onmicrosoft.com::d0f4b06b-b29f-4f1a-8eb1-9e055e839b7b" providerId="AD" clId="Web-{5D2FD2C1-CA9C-A9D7-8C26-A29AC5D44D3E}" dt="2023-03-22T10:51:26.941" v="124" actId="20577"/>
          <ac:spMkLst>
            <pc:docMk/>
            <pc:sldMk cId="2663294577" sldId="308"/>
            <ac:spMk id="2" creationId="{00000000-0000-0000-0000-000000000000}"/>
          </ac:spMkLst>
        </pc:spChg>
      </pc:sldChg>
      <pc:sldChg chg="modSp">
        <pc:chgData name="Marina Prelec" userId="S::marina.prelec_mrosp.hr#ext#@euosha.onmicrosoft.com::d0f4b06b-b29f-4f1a-8eb1-9e055e839b7b" providerId="AD" clId="Web-{5D2FD2C1-CA9C-A9D7-8C26-A29AC5D44D3E}" dt="2023-03-22T11:00:26.085" v="155" actId="20577"/>
        <pc:sldMkLst>
          <pc:docMk/>
          <pc:sldMk cId="3058561258" sldId="310"/>
        </pc:sldMkLst>
        <pc:spChg chg="mod">
          <ac:chgData name="Marina Prelec" userId="S::marina.prelec_mrosp.hr#ext#@euosha.onmicrosoft.com::d0f4b06b-b29f-4f1a-8eb1-9e055e839b7b" providerId="AD" clId="Web-{5D2FD2C1-CA9C-A9D7-8C26-A29AC5D44D3E}" dt="2023-03-22T11:00:26.085" v="155" actId="20577"/>
          <ac:spMkLst>
            <pc:docMk/>
            <pc:sldMk cId="3058561258" sldId="310"/>
            <ac:spMk id="4" creationId="{00000000-0000-0000-0000-000000000000}"/>
          </ac:spMkLst>
        </pc:spChg>
      </pc:sldChg>
      <pc:sldChg chg="modSp">
        <pc:chgData name="Marina Prelec" userId="S::marina.prelec_mrosp.hr#ext#@euosha.onmicrosoft.com::d0f4b06b-b29f-4f1a-8eb1-9e055e839b7b" providerId="AD" clId="Web-{5D2FD2C1-CA9C-A9D7-8C26-A29AC5D44D3E}" dt="2023-03-22T10:54:51.485" v="135" actId="20577"/>
        <pc:sldMkLst>
          <pc:docMk/>
          <pc:sldMk cId="3919486833" sldId="316"/>
        </pc:sldMkLst>
        <pc:spChg chg="mod">
          <ac:chgData name="Marina Prelec" userId="S::marina.prelec_mrosp.hr#ext#@euosha.onmicrosoft.com::d0f4b06b-b29f-4f1a-8eb1-9e055e839b7b" providerId="AD" clId="Web-{5D2FD2C1-CA9C-A9D7-8C26-A29AC5D44D3E}" dt="2023-03-22T10:54:51.485" v="135" actId="20577"/>
          <ac:spMkLst>
            <pc:docMk/>
            <pc:sldMk cId="3919486833" sldId="316"/>
            <ac:spMk id="2" creationId="{00000000-0000-0000-0000-000000000000}"/>
          </ac:spMkLst>
        </pc:spChg>
      </pc:sldChg>
      <pc:sldChg chg="modSp">
        <pc:chgData name="Marina Prelec" userId="S::marina.prelec_mrosp.hr#ext#@euosha.onmicrosoft.com::d0f4b06b-b29f-4f1a-8eb1-9e055e839b7b" providerId="AD" clId="Web-{5D2FD2C1-CA9C-A9D7-8C26-A29AC5D44D3E}" dt="2023-03-22T10:32:20.992" v="47"/>
        <pc:sldMkLst>
          <pc:docMk/>
          <pc:sldMk cId="4081777295" sldId="325"/>
        </pc:sldMkLst>
        <pc:graphicFrameChg chg="mod modGraphic">
          <ac:chgData name="Marina Prelec" userId="S::marina.prelec_mrosp.hr#ext#@euosha.onmicrosoft.com::d0f4b06b-b29f-4f1a-8eb1-9e055e839b7b" providerId="AD" clId="Web-{5D2FD2C1-CA9C-A9D7-8C26-A29AC5D44D3E}" dt="2023-03-22T10:32:20.992" v="47"/>
          <ac:graphicFrameMkLst>
            <pc:docMk/>
            <pc:sldMk cId="4081777295" sldId="325"/>
            <ac:graphicFrameMk id="3" creationId="{87DB1018-6BE1-4906-A137-24C207EC06F1}"/>
          </ac:graphicFrameMkLst>
        </pc:graphicFrameChg>
      </pc:sldChg>
      <pc:sldChg chg="modSp">
        <pc:chgData name="Marina Prelec" userId="S::marina.prelec_mrosp.hr#ext#@euosha.onmicrosoft.com::d0f4b06b-b29f-4f1a-8eb1-9e055e839b7b" providerId="AD" clId="Web-{5D2FD2C1-CA9C-A9D7-8C26-A29AC5D44D3E}" dt="2023-03-22T10:43:30.863" v="61" actId="20577"/>
        <pc:sldMkLst>
          <pc:docMk/>
          <pc:sldMk cId="497591209" sldId="326"/>
        </pc:sldMkLst>
        <pc:spChg chg="mod">
          <ac:chgData name="Marina Prelec" userId="S::marina.prelec_mrosp.hr#ext#@euosha.onmicrosoft.com::d0f4b06b-b29f-4f1a-8eb1-9e055e839b7b" providerId="AD" clId="Web-{5D2FD2C1-CA9C-A9D7-8C26-A29AC5D44D3E}" dt="2023-03-22T10:43:30.863" v="61" actId="20577"/>
          <ac:spMkLst>
            <pc:docMk/>
            <pc:sldMk cId="497591209" sldId="326"/>
            <ac:spMk id="6" creationId="{83AF539D-CAF8-41D3-8FB6-3D01F5F13DEB}"/>
          </ac:spMkLst>
        </pc:spChg>
      </pc:sldChg>
      <pc:sldChg chg="modSp">
        <pc:chgData name="Marina Prelec" userId="S::marina.prelec_mrosp.hr#ext#@euosha.onmicrosoft.com::d0f4b06b-b29f-4f1a-8eb1-9e055e839b7b" providerId="AD" clId="Web-{5D2FD2C1-CA9C-A9D7-8C26-A29AC5D44D3E}" dt="2023-03-22T10:51:01.393" v="121" actId="20577"/>
        <pc:sldMkLst>
          <pc:docMk/>
          <pc:sldMk cId="3369520938" sldId="327"/>
        </pc:sldMkLst>
        <pc:spChg chg="mod">
          <ac:chgData name="Marina Prelec" userId="S::marina.prelec_mrosp.hr#ext#@euosha.onmicrosoft.com::d0f4b06b-b29f-4f1a-8eb1-9e055e839b7b" providerId="AD" clId="Web-{5D2FD2C1-CA9C-A9D7-8C26-A29AC5D44D3E}" dt="2023-03-22T10:47:58.350" v="70" actId="20577"/>
          <ac:spMkLst>
            <pc:docMk/>
            <pc:sldMk cId="3369520938" sldId="327"/>
            <ac:spMk id="2" creationId="{00000000-0000-0000-0000-000000000000}"/>
          </ac:spMkLst>
        </pc:spChg>
        <pc:spChg chg="mod">
          <ac:chgData name="Marina Prelec" userId="S::marina.prelec_mrosp.hr#ext#@euosha.onmicrosoft.com::d0f4b06b-b29f-4f1a-8eb1-9e055e839b7b" providerId="AD" clId="Web-{5D2FD2C1-CA9C-A9D7-8C26-A29AC5D44D3E}" dt="2023-03-22T10:49:55.716" v="96" actId="20577"/>
          <ac:spMkLst>
            <pc:docMk/>
            <pc:sldMk cId="3369520938" sldId="327"/>
            <ac:spMk id="4" creationId="{00000000-0000-0000-0000-000000000000}"/>
          </ac:spMkLst>
        </pc:spChg>
        <pc:spChg chg="mod">
          <ac:chgData name="Marina Prelec" userId="S::marina.prelec_mrosp.hr#ext#@euosha.onmicrosoft.com::d0f4b06b-b29f-4f1a-8eb1-9e055e839b7b" providerId="AD" clId="Web-{5D2FD2C1-CA9C-A9D7-8C26-A29AC5D44D3E}" dt="2023-03-22T10:51:01.393" v="121" actId="20577"/>
          <ac:spMkLst>
            <pc:docMk/>
            <pc:sldMk cId="3369520938" sldId="327"/>
            <ac:spMk id="6" creationId="{83AF539D-CAF8-41D3-8FB6-3D01F5F13DEB}"/>
          </ac:spMkLst>
        </pc:spChg>
      </pc:sldChg>
      <pc:sldChg chg="modSp">
        <pc:chgData name="Marina Prelec" userId="S::marina.prelec_mrosp.hr#ext#@euosha.onmicrosoft.com::d0f4b06b-b29f-4f1a-8eb1-9e055e839b7b" providerId="AD" clId="Web-{5D2FD2C1-CA9C-A9D7-8C26-A29AC5D44D3E}" dt="2023-03-22T10:53:52.950" v="129" actId="20577"/>
        <pc:sldMkLst>
          <pc:docMk/>
          <pc:sldMk cId="560711867" sldId="328"/>
        </pc:sldMkLst>
        <pc:spChg chg="mod">
          <ac:chgData name="Marina Prelec" userId="S::marina.prelec_mrosp.hr#ext#@euosha.onmicrosoft.com::d0f4b06b-b29f-4f1a-8eb1-9e055e839b7b" providerId="AD" clId="Web-{5D2FD2C1-CA9C-A9D7-8C26-A29AC5D44D3E}" dt="2023-03-22T10:52:20.320" v="126" actId="20577"/>
          <ac:spMkLst>
            <pc:docMk/>
            <pc:sldMk cId="560711867" sldId="328"/>
            <ac:spMk id="2" creationId="{00000000-0000-0000-0000-000000000000}"/>
          </ac:spMkLst>
        </pc:spChg>
        <pc:spChg chg="mod">
          <ac:chgData name="Marina Prelec" userId="S::marina.prelec_mrosp.hr#ext#@euosha.onmicrosoft.com::d0f4b06b-b29f-4f1a-8eb1-9e055e839b7b" providerId="AD" clId="Web-{5D2FD2C1-CA9C-A9D7-8C26-A29AC5D44D3E}" dt="2023-03-22T10:53:52.950" v="129" actId="20577"/>
          <ac:spMkLst>
            <pc:docMk/>
            <pc:sldMk cId="560711867" sldId="328"/>
            <ac:spMk id="6" creationId="{83AF539D-CAF8-41D3-8FB6-3D01F5F13DEB}"/>
          </ac:spMkLst>
        </pc:spChg>
      </pc:sldChg>
      <pc:sldChg chg="modSp">
        <pc:chgData name="Marina Prelec" userId="S::marina.prelec_mrosp.hr#ext#@euosha.onmicrosoft.com::d0f4b06b-b29f-4f1a-8eb1-9e055e839b7b" providerId="AD" clId="Web-{5D2FD2C1-CA9C-A9D7-8C26-A29AC5D44D3E}" dt="2023-03-22T10:59:43.551" v="153" actId="20577"/>
        <pc:sldMkLst>
          <pc:docMk/>
          <pc:sldMk cId="4116623009" sldId="329"/>
        </pc:sldMkLst>
        <pc:spChg chg="mod">
          <ac:chgData name="Marina Prelec" userId="S::marina.prelec_mrosp.hr#ext#@euosha.onmicrosoft.com::d0f4b06b-b29f-4f1a-8eb1-9e055e839b7b" providerId="AD" clId="Web-{5D2FD2C1-CA9C-A9D7-8C26-A29AC5D44D3E}" dt="2023-03-22T10:57:56.794" v="138" actId="20577"/>
          <ac:spMkLst>
            <pc:docMk/>
            <pc:sldMk cId="4116623009" sldId="329"/>
            <ac:spMk id="2" creationId="{00000000-0000-0000-0000-000000000000}"/>
          </ac:spMkLst>
        </pc:spChg>
        <pc:spChg chg="mod">
          <ac:chgData name="Marina Prelec" userId="S::marina.prelec_mrosp.hr#ext#@euosha.onmicrosoft.com::d0f4b06b-b29f-4f1a-8eb1-9e055e839b7b" providerId="AD" clId="Web-{5D2FD2C1-CA9C-A9D7-8C26-A29AC5D44D3E}" dt="2023-03-22T10:59:43.551" v="153" actId="20577"/>
          <ac:spMkLst>
            <pc:docMk/>
            <pc:sldMk cId="4116623009" sldId="329"/>
            <ac:spMk id="6" creationId="{83AF539D-CAF8-41D3-8FB6-3D01F5F13DEB}"/>
          </ac:spMkLst>
        </pc:spChg>
      </pc:sldChg>
    </pc:docChg>
  </pc:docChgLst>
  <pc:docChgLst>
    <pc:chgData name="Marina Prelec" userId="S::marina.prelec_mrosp.hr#ext#@euosha.onmicrosoft.com::d0f4b06b-b29f-4f1a-8eb1-9e055e839b7b" providerId="AD" clId="Web-{13AD795D-AD52-9535-CD1F-6C2A8362225B}"/>
    <pc:docChg chg="modSld">
      <pc:chgData name="Marina Prelec" userId="S::marina.prelec_mrosp.hr#ext#@euosha.onmicrosoft.com::d0f4b06b-b29f-4f1a-8eb1-9e055e839b7b" providerId="AD" clId="Web-{13AD795D-AD52-9535-CD1F-6C2A8362225B}" dt="2023-03-22T10:23:22.926" v="93" actId="20577"/>
      <pc:docMkLst>
        <pc:docMk/>
      </pc:docMkLst>
      <pc:sldChg chg="modSp">
        <pc:chgData name="Marina Prelec" userId="S::marina.prelec_mrosp.hr#ext#@euosha.onmicrosoft.com::d0f4b06b-b29f-4f1a-8eb1-9e055e839b7b" providerId="AD" clId="Web-{13AD795D-AD52-9535-CD1F-6C2A8362225B}" dt="2023-03-22T10:19:06.698" v="60" actId="20577"/>
        <pc:sldMkLst>
          <pc:docMk/>
          <pc:sldMk cId="1990212147" sldId="265"/>
        </pc:sldMkLst>
        <pc:spChg chg="mod">
          <ac:chgData name="Marina Prelec" userId="S::marina.prelec_mrosp.hr#ext#@euosha.onmicrosoft.com::d0f4b06b-b29f-4f1a-8eb1-9e055e839b7b" providerId="AD" clId="Web-{13AD795D-AD52-9535-CD1F-6C2A8362225B}" dt="2023-03-22T10:19:06.698" v="60" actId="20577"/>
          <ac:spMkLst>
            <pc:docMk/>
            <pc:sldMk cId="1990212147" sldId="265"/>
            <ac:spMk id="4" creationId="{3AE53972-8792-4008-AA27-4F6FE1EEDA75}"/>
          </ac:spMkLst>
        </pc:spChg>
      </pc:sldChg>
      <pc:sldChg chg="modSp">
        <pc:chgData name="Marina Prelec" userId="S::marina.prelec_mrosp.hr#ext#@euosha.onmicrosoft.com::d0f4b06b-b29f-4f1a-8eb1-9e055e839b7b" providerId="AD" clId="Web-{13AD795D-AD52-9535-CD1F-6C2A8362225B}" dt="2023-03-22T10:16:59.928" v="51" actId="20577"/>
        <pc:sldMkLst>
          <pc:docMk/>
          <pc:sldMk cId="905038880" sldId="323"/>
        </pc:sldMkLst>
        <pc:spChg chg="mod">
          <ac:chgData name="Marina Prelec" userId="S::marina.prelec_mrosp.hr#ext#@euosha.onmicrosoft.com::d0f4b06b-b29f-4f1a-8eb1-9e055e839b7b" providerId="AD" clId="Web-{13AD795D-AD52-9535-CD1F-6C2A8362225B}" dt="2023-03-22T10:16:59.928" v="51" actId="20577"/>
          <ac:spMkLst>
            <pc:docMk/>
            <pc:sldMk cId="905038880" sldId="323"/>
            <ac:spMk id="5" creationId="{3C508B51-6793-4B7F-899B-364A2A5D82C4}"/>
          </ac:spMkLst>
        </pc:spChg>
      </pc:sldChg>
      <pc:sldChg chg="modSp">
        <pc:chgData name="Marina Prelec" userId="S::marina.prelec_mrosp.hr#ext#@euosha.onmicrosoft.com::d0f4b06b-b29f-4f1a-8eb1-9e055e839b7b" providerId="AD" clId="Web-{13AD795D-AD52-9535-CD1F-6C2A8362225B}" dt="2023-03-22T10:23:22.926" v="93" actId="20577"/>
        <pc:sldMkLst>
          <pc:docMk/>
          <pc:sldMk cId="2209634258" sldId="324"/>
        </pc:sldMkLst>
        <pc:spChg chg="mod">
          <ac:chgData name="Marina Prelec" userId="S::marina.prelec_mrosp.hr#ext#@euosha.onmicrosoft.com::d0f4b06b-b29f-4f1a-8eb1-9e055e839b7b" providerId="AD" clId="Web-{13AD795D-AD52-9535-CD1F-6C2A8362225B}" dt="2023-03-22T10:23:22.926" v="93" actId="20577"/>
          <ac:spMkLst>
            <pc:docMk/>
            <pc:sldMk cId="2209634258" sldId="324"/>
            <ac:spMk id="5" creationId="{B8654F7D-FE3F-4E66-ADCC-E6D31662FD2C}"/>
          </ac:spMkLst>
        </pc:spChg>
      </pc:sldChg>
      <pc:sldChg chg="modSp">
        <pc:chgData name="Marina Prelec" userId="S::marina.prelec_mrosp.hr#ext#@euosha.onmicrosoft.com::d0f4b06b-b29f-4f1a-8eb1-9e055e839b7b" providerId="AD" clId="Web-{13AD795D-AD52-9535-CD1F-6C2A8362225B}" dt="2023-03-22T10:12:52.232" v="4" actId="20577"/>
        <pc:sldMkLst>
          <pc:docMk/>
          <pc:sldMk cId="298122685" sldId="330"/>
        </pc:sldMkLst>
        <pc:spChg chg="mod">
          <ac:chgData name="Marina Prelec" userId="S::marina.prelec_mrosp.hr#ext#@euosha.onmicrosoft.com::d0f4b06b-b29f-4f1a-8eb1-9e055e839b7b" providerId="AD" clId="Web-{13AD795D-AD52-9535-CD1F-6C2A8362225B}" dt="2023-03-22T10:12:52.232" v="4" actId="20577"/>
          <ac:spMkLst>
            <pc:docMk/>
            <pc:sldMk cId="298122685" sldId="330"/>
            <ac:spMk id="2" creationId="{1909671F-F764-4C4C-AA2D-B9A7A945A34F}"/>
          </ac:spMkLst>
        </pc:spChg>
      </pc:sldChg>
    </pc:docChg>
  </pc:docChgLst>
  <pc:docChgLst>
    <pc:chgData clId="Web-{13AD795D-AD52-9535-CD1F-6C2A8362225B}"/>
    <pc:docChg chg="modSld">
      <pc:chgData name="" userId="" providerId="" clId="Web-{13AD795D-AD52-9535-CD1F-6C2A8362225B}" dt="2023-03-22T10:12:32.747" v="0" actId="20577"/>
      <pc:docMkLst>
        <pc:docMk/>
      </pc:docMkLst>
      <pc:sldChg chg="modSp">
        <pc:chgData name="" userId="" providerId="" clId="Web-{13AD795D-AD52-9535-CD1F-6C2A8362225B}" dt="2023-03-22T10:12:32.747" v="0" actId="20577"/>
        <pc:sldMkLst>
          <pc:docMk/>
          <pc:sldMk cId="298122685" sldId="330"/>
        </pc:sldMkLst>
        <pc:spChg chg="mod">
          <ac:chgData name="" userId="" providerId="" clId="Web-{13AD795D-AD52-9535-CD1F-6C2A8362225B}" dt="2023-03-22T10:12:32.747" v="0" actId="20577"/>
          <ac:spMkLst>
            <pc:docMk/>
            <pc:sldMk cId="298122685" sldId="330"/>
            <ac:spMk id="2" creationId="{1909671F-F764-4C4C-AA2D-B9A7A945A34F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AGENCY.dom\SHARED\COMMONPROJECTS\Operational%20activities\4.7%20Awareness%20raising%20&amp;%20Comm%202017\Publications\1329-HWC%202023-2025%20General%20Power%20Point\Manuscript\Workplaces%20by%20type%20of%20digital%20technology%20PPT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303716786567767"/>
          <c:y val="6.887642218132034E-2"/>
          <c:w val="0.68226429143792156"/>
          <c:h val="0.83536338858233461"/>
        </c:manualLayout>
      </c:layout>
      <c:barChart>
        <c:barDir val="bar"/>
        <c:grouping val="stacked"/>
        <c:varyColors val="0"/>
        <c:ser>
          <c:idx val="1"/>
          <c:order val="0"/>
          <c:tx>
            <c:strRef>
              <c:f>Sheet2!$C$2</c:f>
              <c:strCache>
                <c:ptCount val="1"/>
                <c:pt idx="0">
                  <c:v>Time pressure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5400000"/>
              </a:lightRig>
            </a:scene3d>
            <a:sp3d>
              <a:bevelT w="25400" h="38100"/>
            </a:sp3d>
          </c:spPr>
          <c:invertIfNegative val="0"/>
          <c:dLbls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Sheet2!$A$3:$B$14</c:f>
              <c:multiLvlStrCache>
                <c:ptCount val="12"/>
                <c:lvl>
                  <c:pt idx="0">
                    <c:v>Not present</c:v>
                  </c:pt>
                  <c:pt idx="1">
                    <c:v>Present</c:v>
                  </c:pt>
                  <c:pt idx="2">
                    <c:v>Not present</c:v>
                  </c:pt>
                  <c:pt idx="3">
                    <c:v>Present</c:v>
                  </c:pt>
                  <c:pt idx="4">
                    <c:v>Not present</c:v>
                  </c:pt>
                  <c:pt idx="5">
                    <c:v>Present</c:v>
                  </c:pt>
                  <c:pt idx="6">
                    <c:v>Not present</c:v>
                  </c:pt>
                  <c:pt idx="7">
                    <c:v>Present</c:v>
                  </c:pt>
                  <c:pt idx="8">
                    <c:v>Not present</c:v>
                  </c:pt>
                  <c:pt idx="9">
                    <c:v>Present</c:v>
                  </c:pt>
                  <c:pt idx="10">
                    <c:v>Not present</c:v>
                  </c:pt>
                  <c:pt idx="11">
                    <c:v>Present</c:v>
                  </c:pt>
                </c:lvl>
                <c:lvl>
                  <c:pt idx="0">
                    <c:v>Personal computers at fixed workplaces</c:v>
                  </c:pt>
                  <c:pt idx="2">
                    <c:v>Laptops, tablets, smartphones etc.</c:v>
                  </c:pt>
                  <c:pt idx="4">
                    <c:v>Robots interacting with workers</c:v>
                  </c:pt>
                  <c:pt idx="6">
                    <c:v>Machines, systems or computers to determine the content or pace of work</c:v>
                  </c:pt>
                  <c:pt idx="8">
                    <c:v>Machines, systems or computers monitoring workers’ performance</c:v>
                  </c:pt>
                  <c:pt idx="10">
                    <c:v>Wearable devices</c:v>
                  </c:pt>
                </c:lvl>
              </c:multiLvlStrCache>
            </c:multiLvlStrRef>
          </c:cat>
          <c:val>
            <c:numRef>
              <c:f>Sheet2!$D$3:$D$14</c:f>
              <c:numCache>
                <c:formatCode>General</c:formatCode>
                <c:ptCount val="12"/>
                <c:pt idx="0">
                  <c:v>14.9</c:v>
                </c:pt>
                <c:pt idx="1">
                  <c:v>18.3</c:v>
                </c:pt>
                <c:pt idx="2">
                  <c:v>12.4</c:v>
                </c:pt>
                <c:pt idx="3">
                  <c:v>19.5</c:v>
                </c:pt>
                <c:pt idx="4">
                  <c:v>17.600000000000001</c:v>
                </c:pt>
                <c:pt idx="5">
                  <c:v>22.6</c:v>
                </c:pt>
                <c:pt idx="6" formatCode="0.0">
                  <c:v>17</c:v>
                </c:pt>
                <c:pt idx="7" formatCode="0.0">
                  <c:v>24</c:v>
                </c:pt>
                <c:pt idx="8">
                  <c:v>17.100000000000001</c:v>
                </c:pt>
                <c:pt idx="9">
                  <c:v>26.2</c:v>
                </c:pt>
                <c:pt idx="10">
                  <c:v>17.600000000000001</c:v>
                </c:pt>
                <c:pt idx="11">
                  <c:v>22.4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2E2-4E08-9863-1BE44122A24C}"/>
            </c:ext>
          </c:extLst>
        </c:ser>
        <c:ser>
          <c:idx val="0"/>
          <c:order val="1"/>
          <c:tx>
            <c:strRef>
              <c:f>Sheet2!$D$2</c:f>
              <c:strCache>
                <c:ptCount val="1"/>
                <c:pt idx="0">
                  <c:v>Poor communication or cooperation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5400000"/>
              </a:lightRig>
            </a:scene3d>
            <a:sp3d>
              <a:bevelT w="25400" h="38100"/>
            </a:sp3d>
          </c:spPr>
          <c:invertIfNegative val="0"/>
          <c:dLbls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Sheet2!$A$3:$B$14</c:f>
              <c:multiLvlStrCache>
                <c:ptCount val="12"/>
                <c:lvl>
                  <c:pt idx="0">
                    <c:v>Not present</c:v>
                  </c:pt>
                  <c:pt idx="1">
                    <c:v>Present</c:v>
                  </c:pt>
                  <c:pt idx="2">
                    <c:v>Not present</c:v>
                  </c:pt>
                  <c:pt idx="3">
                    <c:v>Present</c:v>
                  </c:pt>
                  <c:pt idx="4">
                    <c:v>Not present</c:v>
                  </c:pt>
                  <c:pt idx="5">
                    <c:v>Present</c:v>
                  </c:pt>
                  <c:pt idx="6">
                    <c:v>Not present</c:v>
                  </c:pt>
                  <c:pt idx="7">
                    <c:v>Present</c:v>
                  </c:pt>
                  <c:pt idx="8">
                    <c:v>Not present</c:v>
                  </c:pt>
                  <c:pt idx="9">
                    <c:v>Present</c:v>
                  </c:pt>
                  <c:pt idx="10">
                    <c:v>Not present</c:v>
                  </c:pt>
                  <c:pt idx="11">
                    <c:v>Present</c:v>
                  </c:pt>
                </c:lvl>
                <c:lvl>
                  <c:pt idx="0">
                    <c:v>Personal computers at fixed workplaces</c:v>
                  </c:pt>
                  <c:pt idx="2">
                    <c:v>Laptops, tablets, smartphones etc.</c:v>
                  </c:pt>
                  <c:pt idx="4">
                    <c:v>Robots interacting with workers</c:v>
                  </c:pt>
                  <c:pt idx="6">
                    <c:v>Machines, systems or computers to determine the content or pace of work</c:v>
                  </c:pt>
                  <c:pt idx="8">
                    <c:v>Machines, systems or computers monitoring workers’ performance</c:v>
                  </c:pt>
                  <c:pt idx="10">
                    <c:v>Wearable devices</c:v>
                  </c:pt>
                </c:lvl>
              </c:multiLvlStrCache>
            </c:multiLvlStrRef>
          </c:cat>
          <c:val>
            <c:numRef>
              <c:f>Sheet2!$C$3:$C$14</c:f>
              <c:numCache>
                <c:formatCode>General</c:formatCode>
                <c:ptCount val="12"/>
                <c:pt idx="0">
                  <c:v>38.200000000000003</c:v>
                </c:pt>
                <c:pt idx="1">
                  <c:v>45.9</c:v>
                </c:pt>
                <c:pt idx="2">
                  <c:v>33.1</c:v>
                </c:pt>
                <c:pt idx="3">
                  <c:v>48.5</c:v>
                </c:pt>
                <c:pt idx="4">
                  <c:v>44.7</c:v>
                </c:pt>
                <c:pt idx="5">
                  <c:v>50.8</c:v>
                </c:pt>
                <c:pt idx="6">
                  <c:v>43.6</c:v>
                </c:pt>
                <c:pt idx="7">
                  <c:v>54.5</c:v>
                </c:pt>
                <c:pt idx="8">
                  <c:v>43.8</c:v>
                </c:pt>
                <c:pt idx="9">
                  <c:v>57.1</c:v>
                </c:pt>
                <c:pt idx="10">
                  <c:v>44.2</c:v>
                </c:pt>
                <c:pt idx="11">
                  <c:v>57.8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2E2-4E08-9863-1BE44122A24C}"/>
            </c:ext>
          </c:extLst>
        </c:ser>
        <c:ser>
          <c:idx val="2"/>
          <c:order val="2"/>
          <c:tx>
            <c:strRef>
              <c:f>Sheet2!$E$2</c:f>
              <c:strCache>
                <c:ptCount val="1"/>
                <c:pt idx="0">
                  <c:v>Job insecurity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5400000"/>
              </a:lightRig>
            </a:scene3d>
            <a:sp3d>
              <a:bevelT w="25400" h="38100"/>
            </a:sp3d>
          </c:spPr>
          <c:invertIfNegative val="0"/>
          <c:dLbls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Sheet2!$A$3:$B$14</c:f>
              <c:multiLvlStrCache>
                <c:ptCount val="12"/>
                <c:lvl>
                  <c:pt idx="0">
                    <c:v>Not present</c:v>
                  </c:pt>
                  <c:pt idx="1">
                    <c:v>Present</c:v>
                  </c:pt>
                  <c:pt idx="2">
                    <c:v>Not present</c:v>
                  </c:pt>
                  <c:pt idx="3">
                    <c:v>Present</c:v>
                  </c:pt>
                  <c:pt idx="4">
                    <c:v>Not present</c:v>
                  </c:pt>
                  <c:pt idx="5">
                    <c:v>Present</c:v>
                  </c:pt>
                  <c:pt idx="6">
                    <c:v>Not present</c:v>
                  </c:pt>
                  <c:pt idx="7">
                    <c:v>Present</c:v>
                  </c:pt>
                  <c:pt idx="8">
                    <c:v>Not present</c:v>
                  </c:pt>
                  <c:pt idx="9">
                    <c:v>Present</c:v>
                  </c:pt>
                  <c:pt idx="10">
                    <c:v>Not present</c:v>
                  </c:pt>
                  <c:pt idx="11">
                    <c:v>Present</c:v>
                  </c:pt>
                </c:lvl>
                <c:lvl>
                  <c:pt idx="0">
                    <c:v>Personal computers at fixed workplaces</c:v>
                  </c:pt>
                  <c:pt idx="2">
                    <c:v>Laptops, tablets, smartphones etc.</c:v>
                  </c:pt>
                  <c:pt idx="4">
                    <c:v>Robots interacting with workers</c:v>
                  </c:pt>
                  <c:pt idx="6">
                    <c:v>Machines, systems or computers to determine the content or pace of work</c:v>
                  </c:pt>
                  <c:pt idx="8">
                    <c:v>Machines, systems or computers monitoring workers’ performance</c:v>
                  </c:pt>
                  <c:pt idx="10">
                    <c:v>Wearable devices</c:v>
                  </c:pt>
                </c:lvl>
              </c:multiLvlStrCache>
            </c:multiLvlStrRef>
          </c:cat>
          <c:val>
            <c:numRef>
              <c:f>Sheet2!$E$3:$E$14</c:f>
              <c:numCache>
                <c:formatCode>General</c:formatCode>
                <c:ptCount val="12"/>
                <c:pt idx="0">
                  <c:v>9.9</c:v>
                </c:pt>
                <c:pt idx="1">
                  <c:v>11.2</c:v>
                </c:pt>
                <c:pt idx="2">
                  <c:v>8.1</c:v>
                </c:pt>
                <c:pt idx="3">
                  <c:v>11.9</c:v>
                </c:pt>
                <c:pt idx="4">
                  <c:v>10.8</c:v>
                </c:pt>
                <c:pt idx="5" formatCode="0.0">
                  <c:v>16</c:v>
                </c:pt>
                <c:pt idx="6">
                  <c:v>10.4</c:v>
                </c:pt>
                <c:pt idx="7">
                  <c:v>15.4</c:v>
                </c:pt>
                <c:pt idx="8">
                  <c:v>10.3</c:v>
                </c:pt>
                <c:pt idx="9">
                  <c:v>18.899999999999999</c:v>
                </c:pt>
                <c:pt idx="10">
                  <c:v>10.9</c:v>
                </c:pt>
                <c:pt idx="11">
                  <c:v>12.2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2E2-4E08-9863-1BE44122A24C}"/>
            </c:ext>
          </c:extLst>
        </c:ser>
        <c:ser>
          <c:idx val="3"/>
          <c:order val="3"/>
          <c:tx>
            <c:strRef>
              <c:f>Sheet2!$F$2</c:f>
              <c:strCache>
                <c:ptCount val="1"/>
                <c:pt idx="0">
                  <c:v>Long or irregular working hours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5400000"/>
              </a:lightRig>
            </a:scene3d>
            <a:sp3d>
              <a:bevelT w="25400" h="38100"/>
            </a:sp3d>
          </c:spPr>
          <c:invertIfNegative val="0"/>
          <c:dLbls>
            <c:spPr>
              <a:solidFill>
                <a:sysClr val="window" lastClr="FFFFFF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Sheet2!$A$3:$B$14</c:f>
              <c:multiLvlStrCache>
                <c:ptCount val="12"/>
                <c:lvl>
                  <c:pt idx="0">
                    <c:v>Not present</c:v>
                  </c:pt>
                  <c:pt idx="1">
                    <c:v>Present</c:v>
                  </c:pt>
                  <c:pt idx="2">
                    <c:v>Not present</c:v>
                  </c:pt>
                  <c:pt idx="3">
                    <c:v>Present</c:v>
                  </c:pt>
                  <c:pt idx="4">
                    <c:v>Not present</c:v>
                  </c:pt>
                  <c:pt idx="5">
                    <c:v>Present</c:v>
                  </c:pt>
                  <c:pt idx="6">
                    <c:v>Not present</c:v>
                  </c:pt>
                  <c:pt idx="7">
                    <c:v>Present</c:v>
                  </c:pt>
                  <c:pt idx="8">
                    <c:v>Not present</c:v>
                  </c:pt>
                  <c:pt idx="9">
                    <c:v>Present</c:v>
                  </c:pt>
                  <c:pt idx="10">
                    <c:v>Not present</c:v>
                  </c:pt>
                  <c:pt idx="11">
                    <c:v>Present</c:v>
                  </c:pt>
                </c:lvl>
                <c:lvl>
                  <c:pt idx="0">
                    <c:v>Personal computers at fixed workplaces</c:v>
                  </c:pt>
                  <c:pt idx="2">
                    <c:v>Laptops, tablets, smartphones etc.</c:v>
                  </c:pt>
                  <c:pt idx="4">
                    <c:v>Robots interacting with workers</c:v>
                  </c:pt>
                  <c:pt idx="6">
                    <c:v>Machines, systems or computers to determine the content or pace of work</c:v>
                  </c:pt>
                  <c:pt idx="8">
                    <c:v>Machines, systems or computers monitoring workers’ performance</c:v>
                  </c:pt>
                  <c:pt idx="10">
                    <c:v>Wearable devices</c:v>
                  </c:pt>
                </c:lvl>
              </c:multiLvlStrCache>
            </c:multiLvlStrRef>
          </c:cat>
          <c:val>
            <c:numRef>
              <c:f>Sheet2!$F$3:$F$14</c:f>
              <c:numCache>
                <c:formatCode>0.0</c:formatCode>
                <c:ptCount val="12"/>
                <c:pt idx="0" formatCode="General">
                  <c:v>24.2</c:v>
                </c:pt>
                <c:pt idx="1">
                  <c:v>21</c:v>
                </c:pt>
                <c:pt idx="2" formatCode="General">
                  <c:v>16.600000000000001</c:v>
                </c:pt>
                <c:pt idx="3">
                  <c:v>23</c:v>
                </c:pt>
                <c:pt idx="4" formatCode="General">
                  <c:v>21.2</c:v>
                </c:pt>
                <c:pt idx="5" formatCode="General">
                  <c:v>27.9</c:v>
                </c:pt>
                <c:pt idx="6" formatCode="General">
                  <c:v>20.8</c:v>
                </c:pt>
                <c:pt idx="7" formatCode="General">
                  <c:v>26.1</c:v>
                </c:pt>
                <c:pt idx="8" formatCode="General">
                  <c:v>20.9</c:v>
                </c:pt>
                <c:pt idx="9" formatCode="General">
                  <c:v>28.2</c:v>
                </c:pt>
                <c:pt idx="10">
                  <c:v>21</c:v>
                </c:pt>
                <c:pt idx="11" formatCode="General">
                  <c:v>31.2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2E2-4E08-9863-1BE44122A24C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513260304"/>
        <c:axId val="513257024"/>
      </c:barChart>
      <c:catAx>
        <c:axId val="513260304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513257024"/>
        <c:crosses val="autoZero"/>
        <c:auto val="1"/>
        <c:lblAlgn val="ctr"/>
        <c:lblOffset val="100"/>
        <c:noMultiLvlLbl val="0"/>
      </c:catAx>
      <c:valAx>
        <c:axId val="513257024"/>
        <c:scaling>
          <c:orientation val="minMax"/>
        </c:scaling>
        <c:delete val="1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5132603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2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6737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845E80-C07C-45A0-B320-188AF677015B}" type="datetimeFigureOut">
              <a:rPr lang="en-GB" smtClean="0"/>
              <a:t>21/07/2023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6737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1233E9-CC45-49D0-A6FA-2D48389225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63781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737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8E1595-5C27-4CAE-B4E0-C80305C5E6E4}" type="datetimeFigureOut">
              <a:rPr lang="en-GB" smtClean="0"/>
              <a:t>21/07/2023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61062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879" y="4784070"/>
            <a:ext cx="5447030" cy="3914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737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3DD4C7-C698-4A80-B76C-A9FD890196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50815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8" Type="http://schemas.openxmlformats.org/officeDocument/2006/relationships/hyperlink" Target="https://osha.europa.eu/hr/safety-and-health-legislation" TargetMode="External"/><Relationship Id="rId3" Type="http://schemas.openxmlformats.org/officeDocument/2006/relationships/hyperlink" Target="https://osha.europa.eu/en/legislation/directives/the-osh-framework-directive/1" TargetMode="External"/><Relationship Id="rId7" Type="http://schemas.openxmlformats.org/officeDocument/2006/relationships/hyperlink" Target="https://osha.europa.eu/en/legislation/directives/19" TargetMode="External"/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osha.europa.eu/en/legislation/directives/6" TargetMode="External"/><Relationship Id="rId5" Type="http://schemas.openxmlformats.org/officeDocument/2006/relationships/hyperlink" Target="https://osha.europa.eu/en/legislation/directives/3" TargetMode="External"/><Relationship Id="rId4" Type="http://schemas.openxmlformats.org/officeDocument/2006/relationships/hyperlink" Target="https://osha.europa.eu/en/legislation/directives/5" TargetMode="Externa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osha.europa.eu/hr/facts-and-figures/osh-pulse-occupational-safety-and-health-post-pandemic-workplaces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osha.europa.eu/hr/publications/home-based-teleworking-and-preventive-occupational-safety-and-health-measures-european-workplaces-evidence-esener-3" TargetMode="Externa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osha.europa.eu/hr/facts-and-figures/osh-pulse-occupational-safety-and-health-post-pandemic-workplaces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osha.europa.eu/hr/facts-and-figures/osh-pulse-occupational-safety-and-health-post-pandemic-workplaces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osha.europa.eu/hr/facts-and-figures/osh-pulse-occupational-safety-and-health-post-pandemic-workplaces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osha.europa.eu/hr/publications/home-based-teleworking-and-preventive-occupational-safety-and-health-measures-european-workplaces-evidence-esener-3" TargetMode="Externa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osha.europa.eu/hr/publications/third-european-survey-enterprises-new-and-emerging-risks-esener-3/view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3DD4C7-C698-4A80-B76C-A9FD89019653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57601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3DD4C7-C698-4A80-B76C-A9FD89019653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73901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3DD4C7-C698-4A80-B76C-A9FD89019653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61562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3DD4C7-C698-4A80-B76C-A9FD89019653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68741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3DD4C7-C698-4A80-B76C-A9FD89019653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10470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3DD4C7-C698-4A80-B76C-A9FD89019653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23986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3DD4C7-C698-4A80-B76C-A9FD89019653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71267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3DD4C7-C698-4A80-B76C-A9FD89019653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34408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3DD4C7-C698-4A80-B76C-A9FD89019653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628617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sz="1400">
                <a:solidFill>
                  <a:schemeClr val="accent1"/>
                </a:solidFill>
              </a:rPr>
              <a:t>Kampanju vodi EU-OSHA, uz pomoć mreže partnera u više od 30 zemalja, uključujući: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r-HR" sz="1400"/>
              <a:t>nacionalne središnjice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r-HR" sz="1400"/>
              <a:t>europske socijalne partnere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r-HR" sz="1400"/>
              <a:t>službene partnere kampanje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r-HR" sz="1400"/>
              <a:t>partnere OSHVET-a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r-HR" sz="1400"/>
              <a:t>medijske partnere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r-HR" sz="1400"/>
              <a:t>Europsku poduzetničku mrežu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r-HR" sz="1400"/>
              <a:t>institucije EU-a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r-HR" sz="1400"/>
              <a:t>ostale agencije EU-a.</a:t>
            </a:r>
          </a:p>
          <a:p>
            <a:r>
              <a:rPr lang="hr-HR" sz="1200">
                <a:solidFill>
                  <a:schemeClr val="accent1"/>
                </a:solidFill>
              </a:rPr>
              <a:t>Partneri djeluju kao posrednici između EU-OSHA-e i europske radne snage, dijeleći materijale kampanje i izvore na nacionalnoj razini. Predanost i aktivna uključenost partnera EU-OSHA-e održavaju kampanju i osiguravaju da se poruka kampanje uspješno promovira diljem Europe i dođe do poduzeća svih veličina.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3DD4C7-C698-4A80-B76C-A9FD89019653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684314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b="1"/>
              <a:t>Publikacije</a:t>
            </a:r>
          </a:p>
          <a:p>
            <a:r>
              <a:rPr lang="hr-HR" b="0"/>
              <a:t>Niz izvješća o istraživanju, sažetaka i informativnih letaka o rizicima povezanima sa sigurnošću i zdravljem na radu te digitalizacijom dostupno je i može se besplatno preuzeti s interneta. Ove se publikacije mogu koristiti u svrhu informiranja o preventivnim mjerama na radnom mjestu.</a:t>
            </a:r>
          </a:p>
          <a:p>
            <a:endParaRPr lang="en-GB" b="1" dirty="0"/>
          </a:p>
          <a:p>
            <a:r>
              <a:rPr lang="hr-HR" b="1"/>
              <a:t>Materijali u okviru kampanje</a:t>
            </a:r>
          </a:p>
          <a:p>
            <a:r>
              <a:rPr lang="hr-HR" b="0"/>
              <a:t>Materijali kampanje „Siguran i zdrav rad u digitalnom dobu“, poput vodiča za kampanju i promocijskih brošura, pojašnjavaju kako kampanja funkcionira i kako se u nju uključiti. Materijali pojašnjavaju i kako se vodič može primijeniti na radnom mjestu.</a:t>
            </a:r>
          </a:p>
          <a:p>
            <a:endParaRPr lang="en-GB" b="1" dirty="0"/>
          </a:p>
          <a:p>
            <a:r>
              <a:rPr lang="hr-HR" b="1"/>
              <a:t>Paket alata za kampanju</a:t>
            </a:r>
          </a:p>
          <a:p>
            <a:r>
              <a:rPr lang="hr-HR" b="0"/>
              <a:t>Paket alata za kampanju pruža praktične i detaljne savjete o planu i uspješnom provođenju kampanje. To uključuje primjere različitih komunikacijskih alata i nuđenje savjeta o njihovoj najboljoj primjeni.</a:t>
            </a:r>
            <a:r>
              <a:rPr lang="hr-HR"/>
              <a:t> </a:t>
            </a:r>
          </a:p>
          <a:p>
            <a:endParaRPr lang="en-GB" b="1" dirty="0">
              <a:ea typeface="Calibri" panose="020F0502020204030204"/>
              <a:cs typeface="Calibri" panose="020F0502020204030204"/>
            </a:endParaRPr>
          </a:p>
          <a:p>
            <a:r>
              <a:rPr lang="hr-HR" b="1"/>
              <a:t>Komplet za društvene mreže </a:t>
            </a:r>
          </a:p>
          <a:p>
            <a:r>
              <a:rPr lang="hr-HR" b="0"/>
              <a:t>Zbirka materijala relevantnih za kampanju posebno jeizrađena za objavu i dijeljenje putem računa na društvenim mrežama. Resursi uključuju izbor gotovih poruka s pratećim vizualnim materijalima i videozapisima.</a:t>
            </a:r>
          </a:p>
          <a:p>
            <a:endParaRPr lang="en-GB" b="1" dirty="0"/>
          </a:p>
          <a:p>
            <a:r>
              <a:rPr lang="hr-HR" b="1"/>
              <a:t>Filmovi o Napu</a:t>
            </a:r>
          </a:p>
          <a:p>
            <a:r>
              <a:rPr lang="hr-HR" b="0"/>
              <a:t>Snimljeno je nekoliko kratkih filmova o podizanju svijesti</a:t>
            </a:r>
            <a:r>
              <a:rPr lang="hr-HR"/>
              <a:t> </a:t>
            </a:r>
            <a:r>
              <a:rPr lang="hr-HR" sz="1200">
                <a:solidFill>
                  <a:schemeClr val="accent1"/>
                </a:solidFill>
              </a:rPr>
              <a:t>-</a:t>
            </a:r>
            <a:r>
              <a:rPr lang="hr-HR"/>
              <a:t> </a:t>
            </a:r>
            <a:r>
              <a:rPr lang="hr-HR" b="0"/>
              <a:t>s glavnim crtanim junakom Napom</a:t>
            </a:r>
            <a:r>
              <a:rPr lang="hr-HR"/>
              <a:t> </a:t>
            </a:r>
            <a:r>
              <a:rPr lang="hr-HR" sz="1200">
                <a:solidFill>
                  <a:schemeClr val="accent1"/>
                </a:solidFill>
              </a:rPr>
              <a:t>-</a:t>
            </a:r>
            <a:r>
              <a:rPr lang="hr-HR"/>
              <a:t> </a:t>
            </a:r>
            <a:r>
              <a:rPr lang="hr-HR" b="0"/>
              <a:t>na temu digitalizacije na radnom mjestu.</a:t>
            </a:r>
            <a:r>
              <a:rPr lang="hr-HR"/>
              <a:t>  </a:t>
            </a:r>
            <a:r>
              <a:rPr lang="hr-HR" b="0"/>
              <a:t> To je odličan način za uključivanje poduzeća i informiranje istih o poruci kampanje.</a:t>
            </a:r>
          </a:p>
          <a:p>
            <a:endParaRPr lang="en-GB" b="1" dirty="0"/>
          </a:p>
          <a:p>
            <a:r>
              <a:rPr lang="hr-HR" b="1"/>
              <a:t>OSHwiki</a:t>
            </a:r>
          </a:p>
          <a:p>
            <a:r>
              <a:rPr lang="hr-HR" b="0"/>
              <a:t>Odjeljak na platformi OSHwiki posvećen je sigurnosti i zdravlju na radu i digitalizaciji. Sadržava relevantne članke i poveznice na dodatne informacije o toj temi.</a:t>
            </a:r>
          </a:p>
          <a:p>
            <a:endParaRPr lang="en-GB" b="1" dirty="0"/>
          </a:p>
          <a:p>
            <a:r>
              <a:rPr lang="hr-HR" b="1"/>
              <a:t>Studije slučaja</a:t>
            </a:r>
          </a:p>
          <a:p>
            <a:r>
              <a:rPr lang="hr-HR" b="0"/>
              <a:t>Uz studije slučajeva u bazi podataka, dostupne su i studije slučajeva politika u državama članicama EU-a i izvan EU-a. Ove studije slučajeva opisuju uspješne čimbenike i prenosivost inicijativa nacionalnih politika.</a:t>
            </a:r>
            <a:r>
              <a:rPr lang="hr-HR"/>
              <a:t> </a:t>
            </a:r>
          </a:p>
          <a:p>
            <a:endParaRPr lang="en-GB" b="1" dirty="0"/>
          </a:p>
          <a:p>
            <a:r>
              <a:rPr lang="hr-HR" b="1"/>
              <a:t>Zakonodavstvo</a:t>
            </a:r>
          </a:p>
          <a:p>
            <a:r>
              <a:rPr lang="hr-HR"/>
              <a:t>Poslodavac je zakonski obvezan za osiguranje sigurnosti i zdravlja na radnom mjestu. Rizici koji proizlaze iz digitalizacije na radnom mjestu obuhvaćeni su područjem primjene Okvirne direktive o sigurnosti i zdravlju na radu (</a:t>
            </a:r>
            <a:r>
              <a:rPr lang="hr-HR">
                <a:hlinkClick r:id="rId3"/>
              </a:rPr>
              <a:t>Direktiva 89/391/EEZ – Okvirna direktiva o sigurnosti i zdravlju na radu</a:t>
            </a:r>
            <a:r>
              <a:rPr lang="hr-HR"/>
              <a:t>), a neki od rizika koji proizlaze iz upotrebe digitalnih tehnologija na radnom mjestu rješavaju se posebnim direktivama:</a:t>
            </a:r>
          </a:p>
          <a:p>
            <a:endParaRPr lang="en-GB" b="1" dirty="0">
              <a:solidFill>
                <a:srgbClr val="000000"/>
              </a:solidFill>
              <a:ea typeface="Calibri"/>
              <a:cs typeface="Calibri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r-HR" sz="1400">
                <a:solidFill>
                  <a:schemeClr val="tx2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Direktiva 90/270/EEZ – Direktiva o radu sa zaslonima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r-HR" sz="1400">
                <a:solidFill>
                  <a:schemeClr val="tx2"/>
                </a:solidFill>
                <a:hlinkClick r:id="rId5"/>
              </a:rPr>
              <a:t>Direktiva 2009/104/EZ - Direktiva o uporabi radne opreme na radu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r-HR" sz="1400">
                <a:solidFill>
                  <a:schemeClr val="tx2"/>
                </a:solidFill>
                <a:hlinkClick r:id="rId6"/>
              </a:rPr>
              <a:t>Direktiva 2006/42/EZ (nova Direktiva o strojevima)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r-HR" sz="1400">
                <a:solidFill>
                  <a:schemeClr val="tx2"/>
                </a:solidFill>
                <a:hlinkClick r:id="rId7"/>
              </a:rPr>
              <a:t>Direktiva 89/654/EEZ o zahtjevima za mjesto rada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r-HR" sz="1400">
                <a:solidFill>
                  <a:schemeClr val="tx2"/>
                </a:solidFill>
                <a:hlinkClick r:id="rId6"/>
              </a:rPr>
              <a:t>Direktiva 2003/88/EZ – Radno vrijeme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r-HR" sz="1400">
                <a:solidFill>
                  <a:schemeClr val="tx2"/>
                </a:solidFill>
                <a:hlinkClick r:id="rId7"/>
              </a:rPr>
              <a:t>Direktiva 2002/14/EZ – Informiranje i savjetovanje</a:t>
            </a:r>
            <a:r>
              <a:rPr lang="hr-HR" sz="1400" baseline="0">
                <a:solidFill>
                  <a:schemeClr val="tx2"/>
                </a:solidFill>
                <a:hlinkClick r:id="rId7"/>
              </a:rPr>
              <a:t> Zaposlenici</a:t>
            </a:r>
          </a:p>
          <a:p>
            <a:pPr marL="457200" lvl="1" indent="0">
              <a:buNone/>
            </a:pPr>
            <a:endParaRPr lang="en-GB" sz="1400" dirty="0">
              <a:solidFill>
                <a:schemeClr val="tx2"/>
              </a:solidFill>
            </a:endParaRPr>
          </a:p>
          <a:p>
            <a:r>
              <a:rPr lang="hr-HR"/>
              <a:t>Potpuni pregled relevantnih zakonskih propisa o sigurnosti i zdravlju na radu dostupan je na internetskim stranicama EU-OSHA-e (</a:t>
            </a:r>
            <a:r>
              <a:rPr lang="hr-HR">
                <a:hlinkClick r:id="rId8"/>
              </a:rPr>
              <a:t>https://osha.europa.eu/en/safety-and-health-legislation</a:t>
            </a:r>
            <a:r>
              <a:rPr lang="hr-HR"/>
              <a:t>).</a:t>
            </a:r>
          </a:p>
          <a:p>
            <a:endParaRPr lang="en-US" dirty="0"/>
          </a:p>
          <a:p>
            <a:pPr marL="0" indent="0">
              <a:buNone/>
            </a:pPr>
            <a:r>
              <a:rPr lang="hr-HR" b="1"/>
              <a:t>Infografike</a:t>
            </a:r>
          </a:p>
          <a:p>
            <a:pPr algn="just"/>
            <a:r>
              <a:rPr lang="hr-HR"/>
              <a:t>Infografike mogu biti moćan alat u digitalnom dobu. Njima se čak i komplicirane informacije mogu prenijeti na jasan, jezgrovit i lako pamtljiv način, a mogu se i dijeliti putem interneta. </a:t>
            </a:r>
          </a:p>
          <a:p>
            <a:endParaRPr lang="en-US" sz="1400" dirty="0">
              <a:solidFill>
                <a:srgbClr val="5B9BD5"/>
              </a:solidFill>
              <a:ea typeface="Calibri" panose="020F0502020204030204"/>
              <a:cs typeface="Calibri" panose="020F0502020204030204"/>
            </a:endParaRPr>
          </a:p>
          <a:p>
            <a:endParaRPr lang="en-GB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3DD4C7-C698-4A80-B76C-A9FD89019653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94209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hr-HR"/>
              <a:t>Izvor: EU-OSHA, „OSH Pulse – sigurnost i zdravlje na radu nakon pandemije”, 2022. (</a:t>
            </a:r>
            <a:r>
              <a:rPr lang="hr-HR">
                <a:hlinkClick r:id="rId3"/>
              </a:rPr>
              <a:t>https://osha.europa.eu/hr/facts-and-figures/osh-pulse-occupational-safety-and-health-post-pandemic-workplaces</a:t>
            </a:r>
            <a:r>
              <a:rPr lang="hr-HR"/>
              <a:t>).</a:t>
            </a:r>
          </a:p>
          <a:p>
            <a:pPr>
              <a:defRPr/>
            </a:pPr>
            <a:endParaRPr lang="it-IT"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/>
              <a:t>Izvor: </a:t>
            </a:r>
            <a:r>
              <a:rPr lang="hr-HR" sz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EU-OSHA, „Treće Europsko istraživanje poduzeća o novim rizicima i onima u nastajanju” (ESENER 3), 2019. Dostupno na: </a:t>
            </a:r>
            <a:r>
              <a:rPr lang="hr-HR" sz="1200" u="sng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https://osha.europa.eu/hr/publications/home-based-teleworking-and-preventive-occupational-safety-and-health-measures-european-workplaces-evidence-esener-3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3DD4C7-C698-4A80-B76C-A9FD89019653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962135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b="1"/>
              <a:t>Europski tjedan</a:t>
            </a:r>
          </a:p>
          <a:p>
            <a:r>
              <a:rPr lang="hr-HR"/>
              <a:t>Naš svjetski poznati Europski tjedan o sigurnosti i zdravlju na radu održava se svake godine u listopadu i vrhunac je u kalendaru kampanje. Možete se uključiti u mnoga događanje za podizanje svijesti koji su organizirani u EU-u i šire, poput natjecanja, posebnih filmskih prikazivanja, događanja putem socijalnih medija i konferencija.</a:t>
            </a:r>
          </a:p>
          <a:p>
            <a:endParaRPr lang="en-GB" dirty="0"/>
          </a:p>
          <a:p>
            <a:r>
              <a:rPr lang="hr-HR" b="1"/>
              <a:t>Partnerstvo u okviru kampanje</a:t>
            </a:r>
          </a:p>
          <a:p>
            <a:r>
              <a:rPr lang="hr-HR"/>
              <a:t>Uspjeh kampanje ovisi o snažnom partnerstvu između EU-OSHA-e i ključnih sudionika. Paneuropske i međunarodne organizacije posvećene području sigurnosti i zdravlja na radu mogu postati </a:t>
            </a:r>
            <a:r>
              <a:rPr lang="hr-HR" u="sng"/>
              <a:t>službeni partneri kampanje</a:t>
            </a:r>
            <a:r>
              <a:rPr lang="hr-HR"/>
              <a:t>, što im omogućuje da uživaju koristi od:</a:t>
            </a:r>
          </a:p>
          <a:p>
            <a:pPr marL="742950" lvl="1" indent="-285750">
              <a:buFont typeface="Arial,Sans-Serif"/>
              <a:buChar char="•"/>
            </a:pPr>
            <a:r>
              <a:rPr lang="hr-HR"/>
              <a:t>promoviranja na razini EU-a i u medijima</a:t>
            </a:r>
          </a:p>
          <a:p>
            <a:pPr marL="742950" lvl="1" indent="-285750">
              <a:buFont typeface="Arial,Sans-Serif"/>
              <a:buChar char="•"/>
            </a:pPr>
            <a:r>
              <a:rPr lang="hr-HR"/>
              <a:t>prilika za umrežavanje i razmjene</a:t>
            </a:r>
          </a:p>
          <a:p>
            <a:pPr marL="742950" lvl="1" indent="-285750">
              <a:buFont typeface="Arial,Sans-Serif"/>
              <a:buChar char="•"/>
            </a:pPr>
            <a:r>
              <a:rPr lang="hr-HR"/>
              <a:t>dijeljenja dobrih praksi s ostalim partnerima iz kampanje</a:t>
            </a:r>
          </a:p>
          <a:p>
            <a:pPr marL="742950" lvl="1" indent="-285750">
              <a:buFont typeface="Arial,Sans-Serif"/>
              <a:buChar char="•"/>
            </a:pPr>
            <a:r>
              <a:rPr lang="hr-HR"/>
              <a:t>pozivnica za manifestacije EU-OSHA-e</a:t>
            </a:r>
          </a:p>
          <a:p>
            <a:pPr marL="742950" lvl="1" indent="-285750">
              <a:buFont typeface="Arial,Sans-Serif"/>
              <a:buChar char="•"/>
            </a:pPr>
            <a:r>
              <a:rPr lang="hr-HR"/>
              <a:t>paketa dobrodošlice</a:t>
            </a:r>
          </a:p>
          <a:p>
            <a:pPr marL="742950" lvl="1" indent="-285750">
              <a:buFont typeface="Arial,Sans-Serif"/>
              <a:buChar char="•"/>
            </a:pPr>
            <a:r>
              <a:rPr lang="hr-HR"/>
              <a:t>certifikata o partnerstvu.</a:t>
            </a:r>
          </a:p>
          <a:p>
            <a:pPr lvl="1"/>
            <a:endParaRPr lang="en-GB" dirty="0"/>
          </a:p>
          <a:p>
            <a:r>
              <a:rPr lang="hr-HR" b="1"/>
              <a:t>Nagrade za dobru praksu</a:t>
            </a:r>
          </a:p>
          <a:p>
            <a:r>
              <a:rPr lang="hr-HR"/>
              <a:t>Kao dio kampanje, nagrade za dobru praksu pokazuju inovativne pristupe u upravljanju sigurnošću i zdravljem na radu te se njima prepoznaju uspješne i održive inicijative za upravljanje rizicima povezanima sa sigurnošću i zdravljem na radu te digitalizacijom. Organizacije u državama članicama EU, zemljama kandidatkinjama, potencijalnim zemljama kandidatkinjama i državama članicama Europskog udruženja slobodne trgovine (EFTA) pozvane su na podnošenje prijava na temu upravljanja sigurnošću i zdravljem na radu te digitalizacijom na radnom mjestu. Dobitnici će biti objavljeni na dodjeli nagrada.</a:t>
            </a:r>
          </a:p>
          <a:p>
            <a:endParaRPr lang="en-GB" dirty="0"/>
          </a:p>
          <a:p>
            <a:r>
              <a:rPr lang="hr-HR" b="1"/>
              <a:t>Paket alata za kampanju </a:t>
            </a:r>
          </a:p>
          <a:p>
            <a:r>
              <a:rPr lang="hr-HR"/>
              <a:t>Našem paketu alata za kampanju možete pristupiti kako biste dobili podršku za pokretanje vlastite kampanje za podizanje svijesti o učinku digitalizacije na sigurnost i zdravlje na radu. Paket alata nudi detaljne smjernice kroz postupak pripreme i provođenja kampanje te iskorištavanja vaših resursa.</a:t>
            </a:r>
          </a:p>
          <a:p>
            <a:endParaRPr lang="en-GB" dirty="0"/>
          </a:p>
          <a:p>
            <a:r>
              <a:rPr lang="hr-HR" b="1"/>
              <a:t>Materijali u okviru kampanje</a:t>
            </a:r>
          </a:p>
          <a:p>
            <a:r>
              <a:rPr lang="hr-HR"/>
              <a:t>Materijali u okviru kampanje sadrže sve što vam je potrebno za promoviranje i doprinos kampanji „Siguran i zdrav rad u digitalnom dobu”. Čitav niz resursa dostupan je za besplatno preuzimanje, uključujući i vodič za kampanju, promocijski letak i plakat te letak za nagrade za dobru praksu.</a:t>
            </a:r>
          </a:p>
          <a:p>
            <a:endParaRPr lang="en-GB" dirty="0"/>
          </a:p>
          <a:p>
            <a:r>
              <a:rPr lang="hr-HR" b="1"/>
              <a:t>Komplet za društvene mreže</a:t>
            </a:r>
          </a:p>
          <a:p>
            <a:r>
              <a:rPr lang="hr-HR"/>
              <a:t>Ostvarite koristi od paketa za društvene mreže – skup materijala za vaše račune na društvenim mrežama. Počnite tako da odaberete već gotove poruke i prateće vizualne sadržaje i videozapise.</a:t>
            </a:r>
          </a:p>
          <a:p>
            <a:endParaRPr lang="en-GB" dirty="0"/>
          </a:p>
          <a:p>
            <a:r>
              <a:rPr lang="hr-HR" b="1"/>
              <a:t>Događanja</a:t>
            </a:r>
          </a:p>
          <a:p>
            <a:r>
              <a:rPr lang="hr-HR"/>
              <a:t>Možete pogledati predstojeća događanja u okviru kampanje „Siguran i zdrav rad u digitalnom dobu”. Događanja se mogu pretraživati po zemljama i datumu, a svako događanje može se dodati u vaš kalendar kako biste bili sigurni da ga nećete propustiti.</a:t>
            </a:r>
          </a:p>
          <a:p>
            <a:endParaRPr lang="en-GB" dirty="0"/>
          </a:p>
          <a:p>
            <a:r>
              <a:rPr lang="hr-HR" b="1"/>
              <a:t>Certifikat o sudjelovanju </a:t>
            </a:r>
          </a:p>
          <a:p>
            <a:r>
              <a:rPr lang="hr-HR"/>
              <a:t>Za organizaciju događanja i aktivnosti ili provođenje vlastite kampanje kao potporu Kampanji za zdrava radna mjesta, primit ćete certifikat o sudjelovanju kao priznanje za vaš trud i doprinos.</a:t>
            </a:r>
          </a:p>
          <a:p>
            <a:pPr lvl="1"/>
            <a:endParaRPr lang="en-GB" sz="1400" dirty="0">
              <a:solidFill>
                <a:schemeClr val="tx2"/>
              </a:solidFill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3DD4C7-C698-4A80-B76C-A9FD89019653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526733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/>
              <a:t>© Europska agencija za sigurnost i zdravlje na radu, 2023.</a:t>
            </a:r>
          </a:p>
          <a:p>
            <a:r>
              <a:rPr lang="hr-HR"/>
              <a:t>Umnožavanje je dopušteno uz uvjet navođenja izvora.</a:t>
            </a:r>
          </a:p>
          <a:p>
            <a:r>
              <a:rPr lang="hr-HR"/>
              <a:t>Za svaku uporabu ili reprodukciju fotografija ili drugog materijala koji nije zaštićen autorskim pravom EU-OSHA-e potrebno je zatražiti dopuštenje izravno od nositeljâ autorskih prava.</a:t>
            </a:r>
          </a:p>
          <a:p>
            <a:pPr marL="0" indent="0">
              <a:buNone/>
            </a:pPr>
            <a:endParaRPr lang="fr-FR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3DD4C7-C698-4A80-B76C-A9FD89019653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81038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/>
              <a:t>Izvor: EU-OSHA,  „OSH Pulse – sigurnost i zdravlje na radu nakon pandemije”, 2022. (</a:t>
            </a:r>
            <a:r>
              <a:rPr lang="hr-HR">
                <a:hlinkClick r:id="rId3"/>
              </a:rPr>
              <a:t>https://osha.europa.eu/hr/facts-and-figures/osh-pulse-occupational-safety-and-health-post-pandemic-workplaces</a:t>
            </a:r>
            <a:r>
              <a:rPr lang="hr-HR"/>
              <a:t>).</a:t>
            </a:r>
          </a:p>
          <a:p>
            <a:endParaRPr lang="en-GB" dirty="0"/>
          </a:p>
          <a:p>
            <a:r>
              <a:rPr lang="hr-HR"/>
              <a:t>EU-OSHA je naručila anketu „Flash Eurobarometer – OSH Pulse”, kako bi stekla uvid u stanje sigurnosti i zdravlja na radu nakon pandemije.</a:t>
            </a:r>
          </a:p>
          <a:p>
            <a:r>
              <a:rPr lang="hr-HR"/>
              <a:t>Tijekom travnja i svibnja 2022. ispitan je reprezentativan uzorak od preko 27 000 zaposlenika u svim državama članicama EU-a, uz Island i Norvešku. Postavljena su im pitanja o duševnom i tjelesnom stresu s kojim se suočavaju te o važnosti mjera za sigurnost i zdravlje na njihovim radnim mjestima.</a:t>
            </a:r>
          </a:p>
          <a:p>
            <a:r>
              <a:rPr lang="hr-HR"/>
              <a:t>Anketa je sadržavala i pitanja o primjeni digitalnih tehnologija na radu te njihovu utjecaju na dobrobit radnika.</a:t>
            </a:r>
          </a:p>
          <a:p>
            <a:endParaRPr lang="en-GB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3DD4C7-C698-4A80-B76C-A9FD89019653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69259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hr-HR"/>
              <a:t>Izvor: EU-OSHA, „OSH Pulse – sigurnost i zdravlje na radu nakon pandemije”, 2022. (</a:t>
            </a:r>
            <a:r>
              <a:rPr lang="hr-HR">
                <a:hlinkClick r:id="rId3"/>
              </a:rPr>
              <a:t>https://osha.europa.eu/hr/facts-and-figures/osh-pulse-occupational-safety-and-health-post-pandemic-workplaces</a:t>
            </a:r>
            <a:r>
              <a:rPr lang="hr-HR"/>
              <a:t>).</a:t>
            </a:r>
          </a:p>
          <a:p>
            <a:pPr>
              <a:defRPr/>
            </a:pPr>
            <a:endParaRPr lang="en-GB" dirty="0"/>
          </a:p>
          <a:p>
            <a:pPr>
              <a:defRPr/>
            </a:pPr>
            <a:r>
              <a:rPr lang="hr-HR"/>
              <a:t>EU-OSHA je naručila anketu „Flash Eurobarometer – OSH Pulse”, kako bi stekla uvid u stanje sigurnosti i zdravlja na radu nakon pandemije.</a:t>
            </a:r>
          </a:p>
          <a:p>
            <a:pPr>
              <a:defRPr/>
            </a:pPr>
            <a:r>
              <a:rPr lang="hr-HR"/>
              <a:t>Tijekom travnja i svibnja 2022. ispitan je reprezentativan uzorak od preko 27 000 zaposlenika u svim državama članicama EU-a, uz Island i Norvešku. Postavljena su im pitanja o duševnom i tjelesnom stresu s kojim se suočavaju te o važnosti mjera za sigurnost i zdravlje na njihovim radnim mjestima.</a:t>
            </a:r>
          </a:p>
          <a:p>
            <a:pPr>
              <a:defRPr/>
            </a:pPr>
            <a:r>
              <a:rPr lang="hr-HR"/>
              <a:t>Anketa je sadržavala i pitanja o primjeni digitalnih tehnologija na radu te njihovu utjecaju na dobrobit radnika.</a:t>
            </a:r>
          </a:p>
          <a:p>
            <a:pPr>
              <a:defRPr/>
            </a:pPr>
            <a:endParaRPr lang="en-GB"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dirty="0">
              <a:ea typeface="Calibri"/>
              <a:cs typeface="Calibri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3DD4C7-C698-4A80-B76C-A9FD89019653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51643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hr-HR"/>
              <a:t>Izvor: EU-OSHA, EU-OSHA, „OSH Pulse – sigurnost i zdravlje na radu nakon pandemije”, 2022. (</a:t>
            </a:r>
            <a:r>
              <a:rPr lang="hr-HR">
                <a:hlinkClick r:id="rId3"/>
              </a:rPr>
              <a:t>https://osha.europa.eu/hr/facts-and-figures/osh-pulse-occupational-safety-and-health-post-pandemic-workplaces</a:t>
            </a:r>
            <a:r>
              <a:rPr lang="hr-HR"/>
              <a:t>).</a:t>
            </a:r>
          </a:p>
          <a:p>
            <a:pPr>
              <a:defRPr/>
            </a:pPr>
            <a:endParaRPr lang="it-IT"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/>
              <a:t>Izvor: </a:t>
            </a:r>
            <a:r>
              <a:rPr lang="hr-HR" sz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EU-OSHA, Treće Europskog istraživanje poduzeća o novim rizicima i onima u nastajanju (ESENER 3), 2019. Dostupno na: </a:t>
            </a:r>
            <a:r>
              <a:rPr lang="hr-HR" sz="1200" u="sng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https://osha.europa.eu/hr/publications/home-based-teleworking-and-preventive-occupational-safety-and-health-measures-european-workplaces-evidence-esener-3</a:t>
            </a:r>
          </a:p>
          <a:p>
            <a:endParaRPr lang="en-US" dirty="0"/>
          </a:p>
          <a:p>
            <a:endParaRPr lang="en-GB" dirty="0">
              <a:ea typeface="Calibri"/>
              <a:cs typeface="Calibri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3DD4C7-C698-4A80-B76C-A9FD89019653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84229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/>
              <a:t>Izvor: </a:t>
            </a:r>
            <a:r>
              <a:rPr lang="hr-HR" sz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EU-OSHA, Treće Europsko istraživanje poduzeća o novim rizicima i onima u nastajanju (ESENER 3), 2019. Dostupno na: </a:t>
            </a:r>
            <a:r>
              <a:rPr lang="hr-HR" sz="1200" u="sng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https://osha.europa.eu/hr/publications/third-european-survey-enterprises-new-and-emerging-risks-esener-3/view</a:t>
            </a:r>
          </a:p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3DD4C7-C698-4A80-B76C-A9FD89019653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56986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>
                <a:effectLst/>
              </a:rPr>
              <a:t>Izvor:</a:t>
            </a:r>
            <a:r>
              <a:rPr lang="hr-HR"/>
              <a:t> EU-OSHA, Treće Europsko istraživanje poduzeća o novim rizicima i onima u nastajanju (ESENER 3), 2019. Dostupno na: </a:t>
            </a:r>
            <a:r>
              <a:rPr lang="hr-HR" u="sng"/>
              <a:t>https://osha.europa.eu/hr/publications/home-based-teleworking-and-preventive-occupational-safety-and-health-measures-european-workplaces-evidence-esener-3</a:t>
            </a:r>
          </a:p>
          <a:p>
            <a:endParaRPr lang="en-US" dirty="0"/>
          </a:p>
          <a:p>
            <a:r>
              <a:rPr lang="hr-HR">
                <a:latin typeface="Arial"/>
                <a:ea typeface="SimSun"/>
                <a:cs typeface="Arial"/>
              </a:rPr>
              <a:t>Ponderirani </a:t>
            </a:r>
            <a:r>
              <a:rPr lang="hr-HR" sz="1200">
                <a:effectLst/>
                <a:latin typeface="Arial"/>
                <a:ea typeface="SimSun"/>
                <a:cs typeface="Arial"/>
              </a:rPr>
              <a:t>podatci (ponder: estex)</a:t>
            </a:r>
            <a:br>
              <a:rPr lang="hr-HR">
                <a:latin typeface="Arial"/>
                <a:ea typeface="SimSun"/>
                <a:cs typeface="Arial"/>
              </a:rPr>
            </a:br>
            <a:r>
              <a:rPr lang="hr-HR">
                <a:latin typeface="Arial"/>
                <a:ea typeface="SimSun"/>
                <a:cs typeface="Arial"/>
              </a:rPr>
              <a:t>       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3DD4C7-C698-4A80-B76C-A9FD89019653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17675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3DD4C7-C698-4A80-B76C-A9FD89019653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29783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1200" i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Kampanja „Siguran i zdrav rad u digitalnom dobu“ organizirana je u pet prioritetnih područja koja se promoviraju putem posebne komunikacije i promotivnih paketa tijekom cijelog trajanja kampanje. Svako područje bavi se određenom temom povezanom sa sigurnošću i zdravljem na radu i digitalizacijom. Svaka tri do četiri mjeseca objavljuju </a:t>
            </a:r>
            <a:r>
              <a:rPr lang="hr-HR" sz="1200" i="1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</a:t>
            </a:r>
            <a:r>
              <a:rPr lang="hr-HR" sz="1200" i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brojni materijali, uključujući izvješća, informativne listove, infografike i studije slučaja, kako bi se održao zamah kampanje.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0" i="1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1200" i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Dodatni prioritet kampanje za razdoblje 2023. – 2025. jest razmatranje učinka digitalizacije na raznolikost radne snage, skupine ranjivih radnika i rodnu dimenziju. Kampanja će biti usmjerena i na osoblje zaposleno u okviru fleksibilnih radnih uvjeta, izvan prostorija poslodavca, koji su u kontaktu s klijentima ili ih posjećuju, ili rade u decentraliziranim prostorima (npr. radnici na daljinu, radnici koji rade putem platforme).</a:t>
            </a:r>
          </a:p>
          <a:p>
            <a:endParaRPr lang="es-ES" sz="1400" b="0" i="1" noProof="0">
              <a:solidFill>
                <a:srgbClr val="FF0000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1400" b="1"/>
              <a:t>Digitalni</a:t>
            </a:r>
            <a:r>
              <a:rPr lang="hr-HR" sz="1400" b="1" baseline="0"/>
              <a:t> rad putem platforme: </a:t>
            </a:r>
            <a:r>
              <a:rPr lang="hr-HR" sz="14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plaćeni rad koji se obavlja putem internetske platforme, na njoj ili posredovanjem putem platforme</a:t>
            </a:r>
            <a:br>
              <a:rPr lang="hr-HR" sz="1400"/>
            </a:br>
            <a:r>
              <a:rPr lang="hr-HR" sz="1400"/>
              <a:t>        </a:t>
            </a:r>
          </a:p>
          <a:p>
            <a:endParaRPr lang="en-US" sz="1400" b="1"/>
          </a:p>
          <a:p>
            <a:r>
              <a:rPr lang="hr-HR" sz="1400" b="1" baseline="0"/>
              <a:t>Automatizacija zadataka </a:t>
            </a:r>
            <a:r>
              <a:rPr lang="hr-HR" sz="14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Sustavi koji se temelje na umjetnoj inteligenciji, utjelovljeni (robotika) ili neutjelovljeni (pametne aplikacije), koji mogu obavljati – s određenim stupnjem autonomije – fizičke ili kognitivne zadatke i postići specifične ciljeve</a:t>
            </a:r>
          </a:p>
          <a:p>
            <a:endParaRPr lang="en-US" sz="1400" b="1"/>
          </a:p>
          <a:p>
            <a:r>
              <a:rPr lang="hr-HR" sz="1400" b="1"/>
              <a:t>Rad na daljinu i hibridni rad </a:t>
            </a:r>
            <a:r>
              <a:rPr lang="hr-HR" sz="1400"/>
              <a:t>: </a:t>
            </a:r>
            <a:r>
              <a:rPr lang="hr-HR" sz="14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svaki oblik radnih dogovora koji uključuje upotrebu digitalne tehnologije (npr. osobna računala, pametne telefone, prijenosna računala, softverske pakete i internet) za rad od kuće ili, općenitije, izvan prostorija poslodavca ili na fiksnoj lokaciji. </a:t>
            </a:r>
          </a:p>
          <a:p>
            <a:endParaRPr lang="en-US" sz="1400"/>
          </a:p>
          <a:p>
            <a:r>
              <a:rPr lang="hr-HR" sz="1400" b="1" baseline="0"/>
              <a:t>Rukovođenje radnicima s pomoću umjetne inteligencije: </a:t>
            </a:r>
            <a:r>
              <a:rPr lang="hr-HR" sz="14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sustavi i alati za rukovođenje kojima se prikupljaju podatci u stvarnom vremenu o ponašanju radnika iz različitih izvora u svrhu informiranja rukovodstva i podupiranja automatiziranih ili poluautomatiziranih odluka koje se temelje na algoritmima ili naprednijim oblicima umjetne inteligencije</a:t>
            </a:r>
            <a:br>
              <a:rPr lang="hr-HR" sz="1400"/>
            </a:br>
            <a:r>
              <a:rPr lang="hr-HR" sz="1400"/>
              <a:t>        </a:t>
            </a:r>
          </a:p>
          <a:p>
            <a:endParaRPr lang="en-GB" sz="1400" b="1" noProof="0"/>
          </a:p>
          <a:p>
            <a:r>
              <a:rPr lang="hr-HR" sz="1400" b="1"/>
              <a:t>Pametni digitalni sustavi: </a:t>
            </a:r>
            <a:r>
              <a:rPr lang="hr-HR" sz="14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inteligentne aplikacije u kojima se upotrebljava umjetna inteligencija, prijenosna oprema, brze bežične mreže, u kombinaciji s senzorskim tehnologijama (npr. </a:t>
            </a:r>
            <a:r>
              <a:rPr lang="hr-HR" sz="14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uređaji koji se nose na tijelu)</a:t>
            </a:r>
            <a:br>
              <a:rPr lang="hr-HR" sz="1400"/>
            </a:br>
            <a:r>
              <a:rPr lang="hr-HR" sz="1400"/>
              <a:t>        </a:t>
            </a:r>
          </a:p>
          <a:p>
            <a:endParaRPr lang="en-US" sz="1400"/>
          </a:p>
          <a:p>
            <a:endParaRPr lang="en-US" sz="1400"/>
          </a:p>
          <a:p>
            <a:endParaRPr lang="en-GB" sz="1400" noProof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500" b="1" noProof="0">
              <a:solidFill>
                <a:schemeClr val="accent1"/>
              </a:solidFill>
            </a:endParaRPr>
          </a:p>
          <a:p>
            <a:endParaRPr lang="en-GB" sz="1500" b="1" noProof="0">
              <a:solidFill>
                <a:schemeClr val="accent1"/>
              </a:solidFill>
            </a:endParaRP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3DD4C7-C698-4A80-B76C-A9FD89019653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71396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g"/><Relationship Id="rId9" Type="http://schemas.openxmlformats.org/officeDocument/2006/relationships/image" Target="../media/image3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7" Type="http://schemas.openxmlformats.org/officeDocument/2006/relationships/image" Target="file://localhost/Volumes/XRAID/Equipo%20Rojo/EU-OSHA/18-0115%20PPT%20templates%20update/PNG/FONDO-PORTADA-PATRON-EUOSHA-2011-16-9.png" TargetMode="External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FONDO-PORTADA-PATRON-EUOSHA-2011-16-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"/>
            <a:ext cx="9144000" cy="513892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000" y="2673000"/>
            <a:ext cx="7646400" cy="696600"/>
          </a:xfrm>
        </p:spPr>
        <p:txBody>
          <a:bodyPr lIns="0" tIns="0" rIns="0" bIns="0" anchor="t" anchorCtr="0"/>
          <a:lstStyle>
            <a:lvl1pPr algn="l">
              <a:defRPr sz="2400" b="1" i="0" cap="none" baseline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5" name="Slide Number Placeholder 9"/>
          <p:cNvSpPr txBox="1">
            <a:spLocks/>
          </p:cNvSpPr>
          <p:nvPr/>
        </p:nvSpPr>
        <p:spPr>
          <a:xfrm>
            <a:off x="8536261" y="4806543"/>
            <a:ext cx="609976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r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050" dirty="0"/>
          </a:p>
        </p:txBody>
      </p:sp>
      <p:sp>
        <p:nvSpPr>
          <p:cNvPr id="10" name="Textplatzhalter 2"/>
          <p:cNvSpPr txBox="1">
            <a:spLocks/>
          </p:cNvSpPr>
          <p:nvPr/>
        </p:nvSpPr>
        <p:spPr>
          <a:xfrm>
            <a:off x="450851" y="4816800"/>
            <a:ext cx="7439025" cy="245269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900" b="0" i="0" kern="1200" spc="30">
                <a:ln>
                  <a:noFill/>
                </a:ln>
                <a:solidFill>
                  <a:srgbClr val="003399"/>
                </a:solidFill>
                <a:latin typeface="Arial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pl-PL" sz="675" dirty="0"/>
              <a:t>Zaštita na radu je važna svima. Dobra je za vas. Dobra je za posao.</a:t>
            </a:r>
            <a:endParaRPr lang="hr-HR" sz="675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0"/>
          </p:nvPr>
        </p:nvSpPr>
        <p:spPr>
          <a:xfrm>
            <a:off x="450000" y="3469500"/>
            <a:ext cx="7646400" cy="506406"/>
          </a:xfrm>
        </p:spPr>
        <p:txBody>
          <a:bodyPr lIns="0" tIns="0" rIns="0" bIns="0" anchor="t">
            <a:normAutofit/>
          </a:bodyPr>
          <a:lstStyle>
            <a:lvl1pPr marL="0" indent="0" algn="l">
              <a:buNone/>
              <a:defRPr sz="1350" baseline="0">
                <a:solidFill>
                  <a:schemeClr val="tx2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pic>
        <p:nvPicPr>
          <p:cNvPr id="17" name="Bild 4" descr="111004_EU-OSHA_PPT_EU logo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75138" y="4411221"/>
            <a:ext cx="399676" cy="263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imagen-portada-EUOSHA-2013-16-9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27" y="4393"/>
            <a:ext cx="9125745" cy="249532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2512" y="-31208"/>
            <a:ext cx="694508" cy="520271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5BFDD9A-7BA7-43A0-B572-C100341D1C40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2512" y="-34497"/>
            <a:ext cx="694508" cy="520929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C6681CD-C0A2-47B7-9555-F2A5EA5E0234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2512" y="0"/>
            <a:ext cx="694508" cy="520929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233B285-9AAD-4B95-9473-949E39C349C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24"/>
            <a:ext cx="9144000" cy="250031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09CA904-B0B5-4061-90B9-0FC29CEB70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99" r="7864"/>
          <a:stretch/>
        </p:blipFill>
        <p:spPr>
          <a:xfrm>
            <a:off x="8244408" y="0"/>
            <a:ext cx="936104" cy="5143500"/>
          </a:xfrm>
          <a:prstGeom prst="rect">
            <a:avLst/>
          </a:prstGeom>
        </p:spPr>
      </p:pic>
      <p:pic>
        <p:nvPicPr>
          <p:cNvPr id="4" name="Picture 3" descr="A screen shot of a computer screen&#10;&#10;Description automatically generated">
            <a:extLst>
              <a:ext uri="{FF2B5EF4-FFF2-40B4-BE49-F238E27FC236}">
                <a16:creationId xmlns:a16="http://schemas.microsoft.com/office/drawing/2014/main" id="{E6A4DE03-5252-4F84-A792-4360405B24A6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00" y="4377526"/>
            <a:ext cx="1212216" cy="309965"/>
          </a:xfrm>
          <a:prstGeom prst="rect">
            <a:avLst/>
          </a:prstGeom>
        </p:spPr>
      </p:pic>
      <p:pic>
        <p:nvPicPr>
          <p:cNvPr id="22" name="Picture 21" descr="A blue and red logo&#10;&#10;Description automatically generated">
            <a:extLst>
              <a:ext uri="{FF2B5EF4-FFF2-40B4-BE49-F238E27FC236}">
                <a16:creationId xmlns:a16="http://schemas.microsoft.com/office/drawing/2014/main" id="{A459D06F-105B-4EB6-B910-221DC1E7DFB6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5380" y="4174825"/>
            <a:ext cx="609976" cy="557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8471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000" y="837000"/>
            <a:ext cx="4049992" cy="675000"/>
          </a:xfrm>
        </p:spPr>
        <p:txBody>
          <a:bodyPr anchor="b">
            <a:normAutofit/>
          </a:bodyPr>
          <a:lstStyle>
            <a:lvl1pPr algn="l">
              <a:defRPr sz="1800" b="1" i="0" baseline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999" y="1512000"/>
            <a:ext cx="4050000" cy="2970000"/>
          </a:xfrm>
        </p:spPr>
        <p:txBody>
          <a:bodyPr anchor="t"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200150"/>
            <a:ext cx="3429000" cy="2571750"/>
          </a:xfrm>
          <a:prstGeom prst="ellipse">
            <a:avLst/>
          </a:prstGeom>
          <a:ln w="76200">
            <a:noFill/>
          </a:ln>
        </p:spPr>
        <p:txBody>
          <a:bodyPr/>
          <a:lstStyle/>
          <a:p>
            <a:r>
              <a:rPr lang="en-GB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2641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0000" y="837000"/>
            <a:ext cx="7560000" cy="3645000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26676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27820" y="837000"/>
            <a:ext cx="489600" cy="3645000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0000" y="837000"/>
            <a:ext cx="6642280" cy="3645000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1627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450000" y="837000"/>
            <a:ext cx="7560000" cy="3645000"/>
          </a:xfrm>
        </p:spPr>
        <p:txBody>
          <a:bodyPr>
            <a:normAutofit/>
          </a:bodyPr>
          <a:lstStyle>
            <a:lvl5pPr>
              <a:defRPr/>
            </a:lvl5pPr>
            <a:lvl6pPr marL="1885950" indent="-171450">
              <a:buClr>
                <a:schemeClr val="tx2"/>
              </a:buClr>
              <a:buSzPct val="101000"/>
              <a:buFont typeface="Courier New" pitchFamily="49" charset="0"/>
              <a:buChar char="o"/>
              <a:defRPr sz="900"/>
            </a:lvl6pPr>
            <a:lvl7pPr marL="22288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7pPr>
            <a:lvl8pPr marL="25717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8pPr>
            <a:lvl9pPr marL="29146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5533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eader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FONDO-PORTADA-PATRON-EUOSHA-2011-16-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"/>
            <a:ext cx="9144000" cy="513892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0000" y="1020600"/>
            <a:ext cx="7646400" cy="1096200"/>
          </a:xfrm>
        </p:spPr>
        <p:txBody>
          <a:bodyPr lIns="0" tIns="0" rIns="0" bIns="0" anchor="t" anchorCtr="0"/>
          <a:lstStyle>
            <a:lvl1pPr>
              <a:defRPr sz="2400" baseline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78400" y="2430000"/>
            <a:ext cx="7214400" cy="951840"/>
          </a:xfrm>
        </p:spPr>
        <p:txBody>
          <a:bodyPr lIns="0" tIns="0" rIns="0" bIns="0" anchor="t">
            <a:normAutofit/>
          </a:bodyPr>
          <a:lstStyle>
            <a:lvl1pPr marL="0" indent="0" algn="l">
              <a:buNone/>
              <a:defRPr sz="1350" baseline="0">
                <a:solidFill>
                  <a:schemeClr val="tx2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5" name="Slide Number Placeholder 9"/>
          <p:cNvSpPr txBox="1">
            <a:spLocks/>
          </p:cNvSpPr>
          <p:nvPr/>
        </p:nvSpPr>
        <p:spPr>
          <a:xfrm>
            <a:off x="8536261" y="4806543"/>
            <a:ext cx="609976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r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050" dirty="0"/>
          </a:p>
        </p:txBody>
      </p:sp>
      <p:sp>
        <p:nvSpPr>
          <p:cNvPr id="9" name="Textplatzhalter 2"/>
          <p:cNvSpPr txBox="1">
            <a:spLocks/>
          </p:cNvSpPr>
          <p:nvPr/>
        </p:nvSpPr>
        <p:spPr>
          <a:xfrm>
            <a:off x="450851" y="4816800"/>
            <a:ext cx="7439025" cy="245269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900" b="0" i="0" kern="1200" spc="30">
                <a:ln>
                  <a:noFill/>
                </a:ln>
                <a:solidFill>
                  <a:srgbClr val="003399"/>
                </a:solidFill>
                <a:latin typeface="Arial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hr-HR" sz="675"/>
              <a:t>Sigurnost i zdravlje na radu tiču se svakoga. Od koristi su za vas. Od koristi su za posao.</a:t>
            </a:r>
          </a:p>
        </p:txBody>
      </p:sp>
      <p:pic>
        <p:nvPicPr>
          <p:cNvPr id="11" name="Bild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48901" y="4429594"/>
            <a:ext cx="863242" cy="24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Bild 4" descr="111004_EU-OSHA_PPT_EU logo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75138" y="4431506"/>
            <a:ext cx="368870" cy="24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Bild 5" descr="111004_EU-OSHA_PPT_HW logo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96336" y="4212432"/>
            <a:ext cx="507853" cy="475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FONDO-PORTADA-PATRON-EUOSHA-2011-16-9.png" descr="/Volumes/XRAID/Equipo Rojo/EU-OSHA/18-0115 PPT templates update/PNG/FONDO-PORTADA-PATRON-EUOSHA-2011-16-9.png">
            <a:extLst>
              <a:ext uri="{FF2B5EF4-FFF2-40B4-BE49-F238E27FC236}">
                <a16:creationId xmlns:a16="http://schemas.microsoft.com/office/drawing/2014/main" id="{F7E6838B-6674-4D21-9F21-07AD390E11FE}"/>
              </a:ext>
            </a:extLst>
          </p:cNvPr>
          <p:cNvPicPr>
            <a:picLocks noChangeAspect="1"/>
          </p:cNvPicPr>
          <p:nvPr userDrawn="1"/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5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3942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771DE3D-2A65-415B-A074-32CDC9FE783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63" y="0"/>
            <a:ext cx="9141293" cy="51435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D343BC8-A9D9-40D5-BE52-E3972AEEEE22}"/>
              </a:ext>
            </a:extLst>
          </p:cNvPr>
          <p:cNvSpPr txBox="1"/>
          <p:nvPr/>
        </p:nvSpPr>
        <p:spPr>
          <a:xfrm>
            <a:off x="1788820" y="1172240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>
                <a:solidFill>
                  <a:schemeClr val="tx2"/>
                </a:solidFill>
                <a:ea typeface="+mj-ea"/>
                <a:cs typeface="Trebuchet MS"/>
              </a:rPr>
              <a:t>@EU_OSHA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EEE7BA3-4942-449E-A769-C5E46CB57CAC}"/>
              </a:ext>
            </a:extLst>
          </p:cNvPr>
          <p:cNvSpPr txBox="1"/>
          <p:nvPr/>
        </p:nvSpPr>
        <p:spPr>
          <a:xfrm>
            <a:off x="1788820" y="1779662"/>
            <a:ext cx="4968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>
                <a:solidFill>
                  <a:schemeClr val="tx2"/>
                </a:solidFill>
                <a:ea typeface="+mj-ea"/>
                <a:cs typeface="Trebuchet MS"/>
              </a:rPr>
              <a:t>@EuropeanAgencyforSafetyandHealthatWork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56C2E16-3193-429C-97E6-9287EAAEC892}"/>
              </a:ext>
            </a:extLst>
          </p:cNvPr>
          <p:cNvSpPr txBox="1"/>
          <p:nvPr/>
        </p:nvSpPr>
        <p:spPr>
          <a:xfrm>
            <a:off x="1787638" y="2387084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>
                <a:solidFill>
                  <a:schemeClr val="tx2"/>
                </a:solidFill>
                <a:ea typeface="+mj-ea"/>
                <a:cs typeface="Trebuchet MS"/>
              </a:rPr>
              <a:t>@EU_OSHA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C0C074C-8E17-42BC-9A7F-290AB4ED31D1}"/>
              </a:ext>
            </a:extLst>
          </p:cNvPr>
          <p:cNvSpPr txBox="1"/>
          <p:nvPr/>
        </p:nvSpPr>
        <p:spPr>
          <a:xfrm>
            <a:off x="1787638" y="2973204"/>
            <a:ext cx="64567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>
                <a:solidFill>
                  <a:schemeClr val="tx2"/>
                </a:solidFill>
                <a:ea typeface="+mj-ea"/>
                <a:cs typeface="Trebuchet MS"/>
              </a:rPr>
              <a:t>Europska agencija za sigurnost i zdravlje na radu (EU-OSHA)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F3D01AA-BE98-440A-BCBA-0FAA32F7ABB8}"/>
              </a:ext>
            </a:extLst>
          </p:cNvPr>
          <p:cNvSpPr txBox="1"/>
          <p:nvPr/>
        </p:nvSpPr>
        <p:spPr>
          <a:xfrm>
            <a:off x="1787638" y="3601928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>
                <a:solidFill>
                  <a:schemeClr val="tx2"/>
                </a:solidFill>
                <a:ea typeface="+mj-ea"/>
                <a:cs typeface="Trebuchet MS"/>
              </a:rPr>
              <a:t>EU_OSHA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2737896-FBC1-4C16-A372-EE1A905603DB}"/>
              </a:ext>
            </a:extLst>
          </p:cNvPr>
          <p:cNvSpPr txBox="1"/>
          <p:nvPr/>
        </p:nvSpPr>
        <p:spPr>
          <a:xfrm>
            <a:off x="450001" y="85378"/>
            <a:ext cx="3960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chemeClr val="tx2"/>
                </a:solidFill>
                <a:ea typeface="+mj-ea"/>
              </a:rPr>
              <a:t>HVALA!</a:t>
            </a:r>
          </a:p>
        </p:txBody>
      </p:sp>
    </p:spTree>
    <p:extLst>
      <p:ext uri="{BB962C8B-B14F-4D97-AF65-F5344CB8AC3E}">
        <p14:creationId xmlns:p14="http://schemas.microsoft.com/office/powerpoint/2010/main" val="3456642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000" y="135000"/>
            <a:ext cx="7560000" cy="36720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9999" y="836999"/>
            <a:ext cx="3600000" cy="3645000"/>
          </a:xfrm>
        </p:spPr>
        <p:txBody>
          <a:bodyPr>
            <a:normAutofit/>
          </a:bodyPr>
          <a:lstStyle>
            <a:lvl5pPr>
              <a:defRPr/>
            </a:lvl5pPr>
            <a:lvl6pPr marL="1885950" indent="-171450">
              <a:buClr>
                <a:schemeClr val="tx2"/>
              </a:buClr>
              <a:buSzPct val="101000"/>
              <a:buFont typeface="Courier New" pitchFamily="49" charset="0"/>
              <a:buChar char="o"/>
              <a:defRPr sz="900"/>
            </a:lvl6pPr>
            <a:lvl7pPr marL="22288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7pPr>
            <a:lvl8pPr marL="25717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8pPr>
            <a:lvl9pPr marL="29146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0000" y="837000"/>
            <a:ext cx="3600000" cy="3645000"/>
          </a:xfrm>
        </p:spPr>
        <p:txBody>
          <a:bodyPr>
            <a:normAutofit/>
          </a:bodyPr>
          <a:lstStyle>
            <a:lvl5pPr>
              <a:defRPr/>
            </a:lvl5pPr>
            <a:lvl6pPr marL="1885950" indent="-171450">
              <a:buClr>
                <a:schemeClr val="tx2"/>
              </a:buClr>
              <a:buSzPct val="101000"/>
              <a:buFont typeface="Courier New" pitchFamily="49" charset="0"/>
              <a:buChar char="o"/>
              <a:defRPr sz="900"/>
            </a:lvl6pPr>
            <a:lvl7pPr marL="22288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7pPr>
            <a:lvl8pPr marL="25717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8pPr>
            <a:lvl9pPr marL="29146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2007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0000" y="837000"/>
            <a:ext cx="3600000" cy="405000"/>
          </a:xfrm>
        </p:spPr>
        <p:txBody>
          <a:bodyPr anchor="b">
            <a:noAutofit/>
          </a:bodyPr>
          <a:lstStyle>
            <a:lvl1pPr marL="0" indent="0">
              <a:buNone/>
              <a:defRPr sz="1500" b="0" baseline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999" y="1241999"/>
            <a:ext cx="3600000" cy="3240000"/>
          </a:xfrm>
        </p:spPr>
        <p:txBody>
          <a:bodyPr>
            <a:normAutofit/>
          </a:bodyPr>
          <a:lstStyle>
            <a:lvl5pPr>
              <a:defRPr/>
            </a:lvl5pPr>
            <a:lvl6pPr marL="1885950" indent="-171450">
              <a:buClr>
                <a:schemeClr val="tx2"/>
              </a:buClr>
              <a:buSzPct val="101000"/>
              <a:buFont typeface="Courier New" pitchFamily="49" charset="0"/>
              <a:buChar char="o"/>
              <a:defRPr sz="900"/>
            </a:lvl6pPr>
            <a:lvl7pPr marL="22288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7pPr>
            <a:lvl8pPr marL="25717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8pPr>
            <a:lvl9pPr marL="29146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0000" y="837000"/>
            <a:ext cx="3600000" cy="405000"/>
          </a:xfrm>
        </p:spPr>
        <p:txBody>
          <a:bodyPr anchor="b">
            <a:noAutofit/>
          </a:bodyPr>
          <a:lstStyle>
            <a:lvl1pPr marL="0" indent="0">
              <a:buNone/>
              <a:defRPr sz="1500" b="0" baseline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0000" y="1242000"/>
            <a:ext cx="3600000" cy="3240000"/>
          </a:xfrm>
        </p:spPr>
        <p:txBody>
          <a:bodyPr>
            <a:normAutofit/>
          </a:bodyPr>
          <a:lstStyle>
            <a:lvl5pPr>
              <a:defRPr/>
            </a:lvl5pPr>
            <a:lvl6pPr marL="1885950" indent="-171450">
              <a:buClr>
                <a:schemeClr val="tx2"/>
              </a:buClr>
              <a:buSzPct val="101000"/>
              <a:buFont typeface="Courier New" pitchFamily="49" charset="0"/>
              <a:buChar char="o"/>
              <a:defRPr sz="900"/>
            </a:lvl6pPr>
            <a:lvl7pPr marL="22288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7pPr>
            <a:lvl8pPr marL="25717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8pPr>
            <a:lvl9pPr marL="29146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7386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9914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38458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000" y="135000"/>
            <a:ext cx="7560000" cy="405000"/>
          </a:xfrm>
        </p:spPr>
        <p:txBody>
          <a:bodyPr anchor="b"/>
          <a:lstStyle>
            <a:lvl1pPr algn="l">
              <a:defRPr sz="1800" b="1" i="0" baseline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90001" y="837000"/>
            <a:ext cx="4279869" cy="3645000"/>
          </a:xfrm>
        </p:spPr>
        <p:txBody>
          <a:bodyPr>
            <a:normAutofit/>
          </a:bodyPr>
          <a:lstStyle>
            <a:lvl5pPr>
              <a:defRPr/>
            </a:lvl5pPr>
            <a:lvl6pPr marL="1885950" indent="-171450">
              <a:buClr>
                <a:schemeClr val="tx2"/>
              </a:buClr>
              <a:buSzPct val="101000"/>
              <a:buFont typeface="Courier New" pitchFamily="49" charset="0"/>
              <a:buChar char="o"/>
              <a:defRPr sz="900"/>
            </a:lvl6pPr>
            <a:lvl7pPr marL="22288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7pPr>
            <a:lvl8pPr marL="25717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8pPr>
            <a:lvl9pPr marL="29146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0000" y="837000"/>
            <a:ext cx="2880000" cy="3645000"/>
          </a:xfrm>
        </p:spPr>
        <p:txBody>
          <a:bodyPr anchor="t"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288954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FONDO-PATRON-EUOSHA-2011-16-9.p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"/>
            <a:ext cx="9141291" cy="513740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0001" y="135000"/>
            <a:ext cx="7559873" cy="36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0000" y="837000"/>
            <a:ext cx="7560000" cy="3645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10" name="Slide Number Placeholder 9"/>
          <p:cNvSpPr txBox="1">
            <a:spLocks/>
          </p:cNvSpPr>
          <p:nvPr/>
        </p:nvSpPr>
        <p:spPr>
          <a:xfrm>
            <a:off x="8532440" y="4877961"/>
            <a:ext cx="609976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r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6A064B8-E15C-4A1C-8E7E-B0BD818D867C}" type="slidenum">
              <a:rPr lang="en-GB" sz="750" baseline="0" smtClean="0"/>
              <a:pPr/>
              <a:t>‹#›</a:t>
            </a:fld>
            <a:endParaRPr lang="en-GB" sz="750" baseline="0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1392239" y="4857751"/>
            <a:ext cx="6040437" cy="78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  <a:buClr>
                <a:srgbClr val="00529F"/>
              </a:buClr>
              <a:defRPr/>
            </a:pPr>
            <a:r>
              <a:rPr lang="hr-HR" sz="675" b="1">
                <a:solidFill>
                  <a:schemeClr val="tx2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https://healthy-workplaces.eu</a:t>
            </a:r>
          </a:p>
        </p:txBody>
      </p:sp>
      <p:pic>
        <p:nvPicPr>
          <p:cNvPr id="14" name="Picture 13" descr="A screen shot of a computer screen&#10;&#10;Description automatically generated">
            <a:extLst>
              <a:ext uri="{FF2B5EF4-FFF2-40B4-BE49-F238E27FC236}">
                <a16:creationId xmlns:a16="http://schemas.microsoft.com/office/drawing/2014/main" id="{216725C1-B8BA-4ADE-AEE3-541F63F5E053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00" y="4704918"/>
            <a:ext cx="1212216" cy="309965"/>
          </a:xfrm>
          <a:prstGeom prst="rect">
            <a:avLst/>
          </a:prstGeom>
        </p:spPr>
      </p:pic>
      <p:pic>
        <p:nvPicPr>
          <p:cNvPr id="5" name="Picture 4" descr="A blue and red logo&#10;&#10;Description automatically generated">
            <a:extLst>
              <a:ext uri="{FF2B5EF4-FFF2-40B4-BE49-F238E27FC236}">
                <a16:creationId xmlns:a16="http://schemas.microsoft.com/office/drawing/2014/main" id="{711EEEEF-16E7-4C3B-963D-6D66B7CBACA3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5319" y="4504395"/>
            <a:ext cx="609976" cy="557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77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  <p:sldLayoutId id="2147483789" r:id="rId12"/>
  </p:sldLayoutIdLst>
  <p:txStyles>
    <p:titleStyle>
      <a:lvl1pPr algn="l" defTabSz="342900" rtl="0" eaLnBrk="1" latinLnBrk="0" hangingPunct="1">
        <a:spcBef>
          <a:spcPct val="0"/>
        </a:spcBef>
        <a:buNone/>
        <a:defRPr sz="1800" b="1" i="0" kern="1200" baseline="0">
          <a:solidFill>
            <a:schemeClr val="tx2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189000" indent="-189000" algn="l" defTabSz="342900" rtl="0" eaLnBrk="1" latinLnBrk="0" hangingPunct="1">
        <a:spcBef>
          <a:spcPts val="450"/>
        </a:spcBef>
        <a:spcAft>
          <a:spcPts val="0"/>
        </a:spcAft>
        <a:buClr>
          <a:schemeClr val="tx2"/>
        </a:buClr>
        <a:buFont typeface="Wingdings" pitchFamily="2" charset="2"/>
        <a:buChar char="§"/>
        <a:defRPr sz="1350" b="1" i="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324000" indent="-135000" algn="l" defTabSz="342900" rtl="0" eaLnBrk="1" latinLnBrk="0" hangingPunct="1">
        <a:spcBef>
          <a:spcPts val="0"/>
        </a:spcBef>
        <a:spcAft>
          <a:spcPts val="0"/>
        </a:spcAft>
        <a:buClrTx/>
        <a:buFont typeface="Arial" pitchFamily="34" charset="0"/>
        <a:buChar char="•"/>
        <a:defRPr sz="135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459000" indent="-135000" algn="l" defTabSz="342900" rtl="0" eaLnBrk="1" latinLnBrk="0" hangingPunct="1">
        <a:spcBef>
          <a:spcPts val="0"/>
        </a:spcBef>
        <a:spcAft>
          <a:spcPts val="0"/>
        </a:spcAft>
        <a:buClrTx/>
        <a:buFont typeface="Arial" pitchFamily="34" charset="0"/>
        <a:buChar char="−"/>
        <a:defRPr sz="1275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594000" indent="-135000" algn="l" defTabSz="342900" rtl="0" eaLnBrk="1" latinLnBrk="0" hangingPunct="1">
        <a:spcBef>
          <a:spcPts val="0"/>
        </a:spcBef>
        <a:spcAft>
          <a:spcPts val="0"/>
        </a:spcAft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729000" indent="-135000" algn="l" defTabSz="342900" rtl="0" eaLnBrk="1" latinLnBrk="0" hangingPunct="1">
        <a:spcBef>
          <a:spcPts val="0"/>
        </a:spcBef>
        <a:spcAft>
          <a:spcPts val="0"/>
        </a:spcAft>
        <a:buClrTx/>
        <a:buFont typeface="Arial" pitchFamily="34" charset="0"/>
        <a:buChar char="−"/>
        <a:defRPr sz="1125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943313" indent="-214313" algn="l" defTabSz="342900" rtl="0" eaLnBrk="1" latinLnBrk="0" hangingPunct="1">
        <a:spcBef>
          <a:spcPts val="0"/>
        </a:spcBef>
        <a:buFont typeface="Arial" pitchFamily="34" charset="0"/>
        <a:buChar char="•"/>
        <a:defRPr sz="105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999000" indent="-135000" algn="l" defTabSz="342900" rtl="0" eaLnBrk="1" latinLnBrk="0" hangingPunct="1">
        <a:spcBef>
          <a:spcPts val="0"/>
        </a:spcBef>
        <a:buFont typeface="Arial" pitchFamily="34" charset="0"/>
        <a:buChar char="−"/>
        <a:defRPr sz="975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hyperlink" Target="https://healthy-workplaces.osha.europa.eu/hr/about-topic/priority-area/remote-and-hybrid-work" TargetMode="External"/><Relationship Id="rId3" Type="http://schemas.openxmlformats.org/officeDocument/2006/relationships/hyperlink" Target="https://healthy-workplaces.osha.europa.eu/hr/about-topic/priority-area/smart-digital-systems" TargetMode="External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healthy-workplaces.osha.europa.eu/hr/about-topic/priority-area/automation-tasks" TargetMode="External"/><Relationship Id="rId11" Type="http://schemas.openxmlformats.org/officeDocument/2006/relationships/image" Target="../media/image21.png"/><Relationship Id="rId5" Type="http://schemas.openxmlformats.org/officeDocument/2006/relationships/hyperlink" Target="https://healthy-workplaces.osha.europa.eu/hr/about-topic/priority-area/digital-platform-work" TargetMode="External"/><Relationship Id="rId10" Type="http://schemas.openxmlformats.org/officeDocument/2006/relationships/image" Target="../media/image20.png"/><Relationship Id="rId4" Type="http://schemas.openxmlformats.org/officeDocument/2006/relationships/hyperlink" Target="https://healthy-workplaces.osha.europa.eu/hr/about-topic/priority-area/worker-management-through-ai" TargetMode="External"/><Relationship Id="rId9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s://europa.eu/european-union/about-eu/institutions-bodies_hr" TargetMode="External"/><Relationship Id="rId3" Type="http://schemas.openxmlformats.org/officeDocument/2006/relationships/image" Target="../media/image29.png"/><Relationship Id="rId7" Type="http://schemas.openxmlformats.org/officeDocument/2006/relationships/hyperlink" Target="https://healthy-workplaces.osha.europa.eu/hr/campaign-partners/campaign-media-partners" TargetMode="External"/><Relationship Id="rId12" Type="http://schemas.openxmlformats.org/officeDocument/2006/relationships/hyperlink" Target="https://osha.europa.eu/hr/themes/mainstreaming-osh-education/oshvet-project-osh-vocational-education-and-training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healthy-workplaces.osha.europa.eu/hr/campaign-partners/enterprise-europe-network" TargetMode="External"/><Relationship Id="rId11" Type="http://schemas.openxmlformats.org/officeDocument/2006/relationships/image" Target="../media/image2.png"/><Relationship Id="rId5" Type="http://schemas.openxmlformats.org/officeDocument/2006/relationships/hyperlink" Target="https://eur-lex.europa.eu/summary/glossary/social_partners.html" TargetMode="External"/><Relationship Id="rId10" Type="http://schemas.openxmlformats.org/officeDocument/2006/relationships/hyperlink" Target="https://europa.eu/european-union/about-eu/agencies/decentralised-agencies_hr" TargetMode="External"/><Relationship Id="rId4" Type="http://schemas.openxmlformats.org/officeDocument/2006/relationships/hyperlink" Target="https://healthy-workplaces.osha.europa.eu/hr/campaign-partners/official-campaign-partners" TargetMode="External"/><Relationship Id="rId9" Type="http://schemas.openxmlformats.org/officeDocument/2006/relationships/hyperlink" Target="https://healthy-workplaces.osha.europa.eu/hr/campaign-partners/national-focal-points" TargetMode="Externa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s://healthy-workplaces.eu/hr/tools-and-publications/oshwiki" TargetMode="External"/><Relationship Id="rId13" Type="http://schemas.openxmlformats.org/officeDocument/2006/relationships/hyperlink" Target="https://healthy-workplaces.eu/hr/tools-and-publications/legislation" TargetMode="External"/><Relationship Id="rId18" Type="http://schemas.openxmlformats.org/officeDocument/2006/relationships/image" Target="../media/image34.png"/><Relationship Id="rId3" Type="http://schemas.openxmlformats.org/officeDocument/2006/relationships/hyperlink" Target="https://healthy-workplaces.osha.europa.eu/hr/tools-and-publications/publications" TargetMode="External"/><Relationship Id="rId21" Type="http://schemas.openxmlformats.org/officeDocument/2006/relationships/hyperlink" Target="https://healthy-workplaces.osha.europa.eu/hr/tools-and-publications/infographics" TargetMode="External"/><Relationship Id="rId7" Type="http://schemas.openxmlformats.org/officeDocument/2006/relationships/hyperlink" Target="https://healthy-workplaces.osha.europa.eu/hr/tools-and-publications/oshwiki" TargetMode="External"/><Relationship Id="rId12" Type="http://schemas.openxmlformats.org/officeDocument/2006/relationships/hyperlink" Target="https://healthy-workplaces.osha.europa.eu/hr/tools-and-publications/legislation" TargetMode="External"/><Relationship Id="rId17" Type="http://schemas.openxmlformats.org/officeDocument/2006/relationships/image" Target="../media/image33.png"/><Relationship Id="rId25" Type="http://schemas.openxmlformats.org/officeDocument/2006/relationships/image" Target="../media/image40.png"/><Relationship Id="rId2" Type="http://schemas.openxmlformats.org/officeDocument/2006/relationships/notesSlide" Target="../notesSlides/notesSlide19.xml"/><Relationship Id="rId16" Type="http://schemas.openxmlformats.org/officeDocument/2006/relationships/image" Target="../media/image27.png"/><Relationship Id="rId20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healthy-workplaces.osha.europa.eu/hr/tools-and-publications/napo-films" TargetMode="External"/><Relationship Id="rId11" Type="http://schemas.openxmlformats.org/officeDocument/2006/relationships/hyperlink" Target="https://healthy-workplaces.osha.europa.eu/hr/tools-and-publications/case-studies" TargetMode="External"/><Relationship Id="rId24" Type="http://schemas.openxmlformats.org/officeDocument/2006/relationships/image" Target="../media/image39.png"/><Relationship Id="rId5" Type="http://schemas.openxmlformats.org/officeDocument/2006/relationships/hyperlink" Target="https://healthy-workplaces.osha.europa.eu/hr/tools-and-publications/campaign-toolkit" TargetMode="External"/><Relationship Id="rId15" Type="http://schemas.openxmlformats.org/officeDocument/2006/relationships/image" Target="../media/image32.png"/><Relationship Id="rId23" Type="http://schemas.openxmlformats.org/officeDocument/2006/relationships/image" Target="../media/image38.png"/><Relationship Id="rId10" Type="http://schemas.openxmlformats.org/officeDocument/2006/relationships/hyperlink" Target="https://healthy-workplaces.osha.europa.eu/hr/tools-and-publications/social-media-kit" TargetMode="External"/><Relationship Id="rId19" Type="http://schemas.openxmlformats.org/officeDocument/2006/relationships/image" Target="../media/image35.png"/><Relationship Id="rId4" Type="http://schemas.openxmlformats.org/officeDocument/2006/relationships/hyperlink" Target="https://healthy-workplaces.osha.europa.eu/hr/tools-and-publications/campaign-materials" TargetMode="External"/><Relationship Id="rId9" Type="http://schemas.openxmlformats.org/officeDocument/2006/relationships/image" Target="../media/image30.png"/><Relationship Id="rId14" Type="http://schemas.openxmlformats.org/officeDocument/2006/relationships/image" Target="../media/image31.png"/><Relationship Id="rId22" Type="http://schemas.openxmlformats.org/officeDocument/2006/relationships/image" Target="../media/image37.e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s://healthy-workplaces.osha.europa.eu/hr/media-centre/events" TargetMode="External"/><Relationship Id="rId13" Type="http://schemas.openxmlformats.org/officeDocument/2006/relationships/image" Target="../media/image32.png"/><Relationship Id="rId18" Type="http://schemas.openxmlformats.org/officeDocument/2006/relationships/hyperlink" Target="https://healthy-workplaces.eu/en/get-involved/european-week" TargetMode="External"/><Relationship Id="rId3" Type="http://schemas.openxmlformats.org/officeDocument/2006/relationships/hyperlink" Target="https://healthy-workplaces.osha.europa.eu/hr/get-involved/european-week" TargetMode="External"/><Relationship Id="rId21" Type="http://schemas.openxmlformats.org/officeDocument/2006/relationships/image" Target="../media/image45.png"/><Relationship Id="rId7" Type="http://schemas.openxmlformats.org/officeDocument/2006/relationships/hyperlink" Target="https://healthy-workplaces.osha.europa.eu/hr/tools-and-publications/campaign-materials" TargetMode="External"/><Relationship Id="rId12" Type="http://schemas.openxmlformats.org/officeDocument/2006/relationships/image" Target="../media/image34.png"/><Relationship Id="rId17" Type="http://schemas.openxmlformats.org/officeDocument/2006/relationships/image" Target="../media/image43.emf"/><Relationship Id="rId2" Type="http://schemas.openxmlformats.org/officeDocument/2006/relationships/notesSlide" Target="../notesSlides/notesSlide20.xml"/><Relationship Id="rId16" Type="http://schemas.openxmlformats.org/officeDocument/2006/relationships/image" Target="../media/image42.png"/><Relationship Id="rId20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healthy-workplaces.osha.europa.eu/hr/tools-and-publications/campaign-toolkit" TargetMode="External"/><Relationship Id="rId11" Type="http://schemas.openxmlformats.org/officeDocument/2006/relationships/image" Target="../media/image33.png"/><Relationship Id="rId5" Type="http://schemas.openxmlformats.org/officeDocument/2006/relationships/hyperlink" Target="https://healthy-workplaces.osha.europa.eu/hr/get-involved/good-practice-awards" TargetMode="External"/><Relationship Id="rId15" Type="http://schemas.openxmlformats.org/officeDocument/2006/relationships/image" Target="../media/image41.png"/><Relationship Id="rId10" Type="http://schemas.openxmlformats.org/officeDocument/2006/relationships/hyperlink" Target="https://healthy-workplaces.osha.europa.eu/hr/tools-and-publications/social-media-kit" TargetMode="External"/><Relationship Id="rId19" Type="http://schemas.openxmlformats.org/officeDocument/2006/relationships/image" Target="../media/image44.png"/><Relationship Id="rId4" Type="http://schemas.openxmlformats.org/officeDocument/2006/relationships/hyperlink" Target="https://healthy-workplaces.osha.europa.eu/hr/get-involved/become-campaign-partner" TargetMode="External"/><Relationship Id="rId9" Type="http://schemas.openxmlformats.org/officeDocument/2006/relationships/hyperlink" Target="https://healthy-workplaces.osha.europa.eu/hr/get-involved/get-your-certificate" TargetMode="External"/><Relationship Id="rId14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hyperlink" Target="http://www.youtube.com/user/EUOSHA" TargetMode="External"/><Relationship Id="rId3" Type="http://schemas.openxmlformats.org/officeDocument/2006/relationships/image" Target="../media/image46.jpeg"/><Relationship Id="rId7" Type="http://schemas.openxmlformats.org/officeDocument/2006/relationships/hyperlink" Target="https://healthy-workplaces.osha.europa.eu/hr/campaign-partners/national-focal-points" TargetMode="External"/><Relationship Id="rId12" Type="http://schemas.openxmlformats.org/officeDocument/2006/relationships/image" Target="../media/image49.png"/><Relationship Id="rId2" Type="http://schemas.openxmlformats.org/officeDocument/2006/relationships/notesSlide" Target="../notesSlides/notesSlide21.xml"/><Relationship Id="rId16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healthy-workplaces.osha.europa.eu/hr/media-centre/newsletter" TargetMode="External"/><Relationship Id="rId11" Type="http://schemas.openxmlformats.org/officeDocument/2006/relationships/hyperlink" Target="https://www.facebook.com/EuropeanAgencyforSafetyandHealthatWork" TargetMode="External"/><Relationship Id="rId5" Type="http://schemas.openxmlformats.org/officeDocument/2006/relationships/hyperlink" Target="https://healthy-workplaces.osha.europa.eu/" TargetMode="External"/><Relationship Id="rId15" Type="http://schemas.openxmlformats.org/officeDocument/2006/relationships/hyperlink" Target="https://www.linkedin.com/company/europeanagency-for-safety-and-health-at-work" TargetMode="External"/><Relationship Id="rId10" Type="http://schemas.openxmlformats.org/officeDocument/2006/relationships/image" Target="../media/image48.png"/><Relationship Id="rId4" Type="http://schemas.openxmlformats.org/officeDocument/2006/relationships/hyperlink" Target="https://healthy-workplaces.osha.europa.eu/hr" TargetMode="External"/><Relationship Id="rId9" Type="http://schemas.openxmlformats.org/officeDocument/2006/relationships/hyperlink" Target="http://twitter.com/eu_osha" TargetMode="External"/><Relationship Id="rId14" Type="http://schemas.openxmlformats.org/officeDocument/2006/relationships/image" Target="../media/image5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09671F-F764-4C4C-AA2D-B9A7A945A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000" y="2673000"/>
            <a:ext cx="7646400" cy="923330"/>
          </a:xfrm>
        </p:spPr>
        <p:txBody>
          <a:bodyPr>
            <a:spAutoFit/>
          </a:bodyPr>
          <a:lstStyle/>
          <a:p>
            <a:r>
              <a:rPr lang="hr-HR" sz="2000" dirty="0"/>
              <a:t>Kampanja za zdrava mjesta rada za razdoblje 2023. – 2025. </a:t>
            </a:r>
            <a:br>
              <a:rPr lang="hr-HR" sz="2000" dirty="0"/>
            </a:br>
            <a:r>
              <a:rPr lang="hr-HR" sz="2000" dirty="0"/>
              <a:t>Siguran i zdrav rad u digitalno doba</a:t>
            </a:r>
            <a:br>
              <a:rPr lang="hr-HR" sz="2000" dirty="0"/>
            </a:br>
            <a:endParaRPr lang="hr-HR" sz="2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D5F76E-135C-46BB-8390-A1E50B2BC577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450000" y="3469500"/>
            <a:ext cx="7646400" cy="207749"/>
          </a:xfrm>
        </p:spPr>
        <p:txBody>
          <a:bodyPr>
            <a:spAutoFit/>
          </a:bodyPr>
          <a:lstStyle/>
          <a:p>
            <a:r>
              <a:rPr lang="hr-HR"/>
              <a:t>Postizanje učinkovite prevencije u digitalnom svijetu rada</a:t>
            </a:r>
          </a:p>
        </p:txBody>
      </p:sp>
    </p:spTree>
    <p:extLst>
      <p:ext uri="{BB962C8B-B14F-4D97-AF65-F5344CB8AC3E}">
        <p14:creationId xmlns:p14="http://schemas.microsoft.com/office/powerpoint/2010/main" val="2981226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522658" y="855259"/>
            <a:ext cx="7560643" cy="2652521"/>
          </a:xfrm>
        </p:spPr>
        <p:txBody>
          <a:bodyPr lIns="0" tIns="0" rIns="0" bIns="0">
            <a:spAutoFit/>
          </a:bodyPr>
          <a:lstStyle/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200"/>
              </a:spcAft>
              <a:tabLst>
                <a:tab pos="457200" algn="l"/>
              </a:tabLst>
            </a:pPr>
            <a:r>
              <a:rPr lang="hr-HR" sz="1600" dirty="0">
                <a:solidFill>
                  <a:srgbClr val="003399"/>
                </a:solidFill>
              </a:rPr>
              <a:t>Kampanjom se nastoji:</a:t>
            </a:r>
          </a:p>
          <a:p>
            <a:pPr marL="342900" indent="-342900">
              <a:lnSpc>
                <a:spcPct val="115000"/>
              </a:lnSpc>
              <a:spcBef>
                <a:spcPts val="0"/>
              </a:spcBef>
              <a:spcAft>
                <a:spcPts val="20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hr-HR" sz="1600" dirty="0">
                <a:solidFill>
                  <a:schemeClr val="accent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obogatiti znanje o sigurnoj i produktivnoj upotrebi digitalnih tehnologija u svim sektorima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20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hr-HR" sz="1600" dirty="0">
                <a:solidFill>
                  <a:schemeClr val="accent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podići razinu osviještenosti o digitalizaciji i njezinim posljedicama na sigurnost i zdravlje na radu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20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hr-HR" sz="1600" dirty="0">
                <a:solidFill>
                  <a:schemeClr val="accent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informirati o novim rizicima i mogućnostima 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20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hr-HR" sz="1600" dirty="0">
                <a:solidFill>
                  <a:schemeClr val="accent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promicati procjenu rizika te zdravo i sigurno upravljanje digitalnom transformacijom rada 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20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hr-HR" sz="1600" dirty="0">
                <a:solidFill>
                  <a:schemeClr val="accent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poticati razmjenu informacija i dobrih praksi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4ED40CB-1A01-2E43-805B-2F295DF76ADB}"/>
              </a:ext>
            </a:extLst>
          </p:cNvPr>
          <p:cNvSpPr txBox="1">
            <a:spLocks/>
          </p:cNvSpPr>
          <p:nvPr/>
        </p:nvSpPr>
        <p:spPr>
          <a:xfrm>
            <a:off x="539750" y="165105"/>
            <a:ext cx="7470122" cy="369332"/>
          </a:xfrm>
          <a:prstGeom prst="rect">
            <a:avLst/>
          </a:prstGeom>
        </p:spPr>
        <p:txBody>
          <a:bodyPr vert="horz" lIns="0" tIns="0" rIns="0" bIns="0" rtlCol="0" anchor="ctr" anchorCtr="0">
            <a:spAutoFit/>
          </a:bodyPr>
          <a:lstStyle>
            <a:lvl1pPr algn="l" defTabSz="257175" rtl="0" eaLnBrk="1" latinLnBrk="0" hangingPunct="1">
              <a:spcBef>
                <a:spcPct val="0"/>
              </a:spcBef>
              <a:buNone/>
              <a:defRPr sz="1350" b="1" i="0" kern="1200" baseline="0">
                <a:solidFill>
                  <a:schemeClr val="tx2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hr-HR" sz="2400"/>
              <a:t>Ciljevi kampanje</a:t>
            </a:r>
          </a:p>
        </p:txBody>
      </p:sp>
    </p:spTree>
    <p:extLst>
      <p:ext uri="{BB962C8B-B14F-4D97-AF65-F5344CB8AC3E}">
        <p14:creationId xmlns:p14="http://schemas.microsoft.com/office/powerpoint/2010/main" val="40506215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148334"/>
            <a:ext cx="7416000" cy="369332"/>
          </a:xfrm>
        </p:spPr>
        <p:txBody>
          <a:bodyPr lIns="0" tIns="0" rIns="0" bIns="0">
            <a:spAutoFit/>
          </a:bodyPr>
          <a:lstStyle/>
          <a:p>
            <a:r>
              <a:rPr lang="hr-HR" sz="2400"/>
              <a:t>Prioritetna područja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91744" y="4326261"/>
            <a:ext cx="1990896" cy="18466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hr-HR" sz="1200" b="1">
                <a:solidFill>
                  <a:schemeClr val="accent1"/>
                </a:solidFill>
                <a:latin typeface="+mj-lt"/>
                <a:ea typeface="+mj-ea"/>
                <a:cs typeface="Trebuchet MS"/>
                <a:hlinkClick r:id="rId3"/>
              </a:rPr>
              <a:t>Pametni digitalni sustavi</a:t>
            </a:r>
          </a:p>
        </p:txBody>
      </p:sp>
      <p:sp>
        <p:nvSpPr>
          <p:cNvPr id="20" name="TextBox 3">
            <a:extLst>
              <a:ext uri="{FF2B5EF4-FFF2-40B4-BE49-F238E27FC236}">
                <a16:creationId xmlns:a16="http://schemas.microsoft.com/office/drawing/2014/main" id="{7112F58D-1582-0B48-BE64-71C3B9526F27}"/>
              </a:ext>
            </a:extLst>
          </p:cNvPr>
          <p:cNvSpPr txBox="1"/>
          <p:nvPr/>
        </p:nvSpPr>
        <p:spPr>
          <a:xfrm>
            <a:off x="1779104" y="4141595"/>
            <a:ext cx="2241490" cy="55399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endParaRPr lang="en-GB" sz="1200" b="1" dirty="0">
              <a:solidFill>
                <a:schemeClr val="accent1"/>
              </a:solidFill>
              <a:cs typeface="Trebuchet MS"/>
            </a:endParaRPr>
          </a:p>
          <a:p>
            <a:pPr algn="ctr"/>
            <a:r>
              <a:rPr lang="hr-HR" sz="1200" b="1" dirty="0">
                <a:solidFill>
                  <a:schemeClr val="accent1"/>
                </a:solidFill>
                <a:cs typeface="Trebuchet M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Upravljanje radnicima uz pomoć umjetne inteligencije</a:t>
            </a:r>
          </a:p>
        </p:txBody>
      </p:sp>
      <p:sp>
        <p:nvSpPr>
          <p:cNvPr id="23" name="TextBox 3">
            <a:extLst>
              <a:ext uri="{FF2B5EF4-FFF2-40B4-BE49-F238E27FC236}">
                <a16:creationId xmlns:a16="http://schemas.microsoft.com/office/drawing/2014/main" id="{2F0BCF37-1A7A-3D42-AC64-F62D331489E1}"/>
              </a:ext>
            </a:extLst>
          </p:cNvPr>
          <p:cNvSpPr txBox="1"/>
          <p:nvPr/>
        </p:nvSpPr>
        <p:spPr>
          <a:xfrm>
            <a:off x="677020" y="2375265"/>
            <a:ext cx="1990896" cy="18466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hr-HR" sz="1200" b="1">
                <a:solidFill>
                  <a:schemeClr val="accent1"/>
                </a:solidFill>
                <a:cs typeface="Trebuchet MS"/>
                <a:hlinkClick r:id="rId5"/>
              </a:rPr>
              <a:t>Rad putem digitalne platforme</a:t>
            </a:r>
          </a:p>
        </p:txBody>
      </p:sp>
      <p:sp>
        <p:nvSpPr>
          <p:cNvPr id="29" name="TextBox 3">
            <a:extLst>
              <a:ext uri="{FF2B5EF4-FFF2-40B4-BE49-F238E27FC236}">
                <a16:creationId xmlns:a16="http://schemas.microsoft.com/office/drawing/2014/main" id="{EE127283-3F1D-DF4A-AE3C-4F3D446A08AF}"/>
              </a:ext>
            </a:extLst>
          </p:cNvPr>
          <p:cNvSpPr txBox="1"/>
          <p:nvPr/>
        </p:nvSpPr>
        <p:spPr>
          <a:xfrm>
            <a:off x="3278913" y="2382255"/>
            <a:ext cx="1990896" cy="18466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hr-HR" sz="1200" b="1">
                <a:solidFill>
                  <a:schemeClr val="accent1"/>
                </a:solidFill>
                <a:latin typeface="+mj-lt"/>
                <a:ea typeface="+mj-ea"/>
                <a:cs typeface="Trebuchet MS"/>
                <a:hlinkClick r:id="rId6"/>
              </a:rPr>
              <a:t>Automatizacija zadataka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6123" y="2909259"/>
            <a:ext cx="1866666" cy="1260000"/>
          </a:xfrm>
          <a:prstGeom prst="rect">
            <a:avLst/>
          </a:prstGeom>
          <a:blipFill>
            <a:blip r:embed="rId8"/>
            <a:stretch>
              <a:fillRect/>
            </a:stretch>
          </a:blipFill>
          <a:ln w="38100">
            <a:solidFill>
              <a:srgbClr val="ACC70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35" y="966412"/>
            <a:ext cx="1866667" cy="1260000"/>
          </a:xfrm>
          <a:prstGeom prst="rect">
            <a:avLst/>
          </a:prstGeom>
          <a:blipFill>
            <a:blip r:embed="rId8"/>
            <a:stretch>
              <a:fillRect/>
            </a:stretch>
          </a:blipFill>
          <a:ln w="38100">
            <a:solidFill>
              <a:srgbClr val="ACC700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2921" y="975089"/>
            <a:ext cx="1866667" cy="1260000"/>
          </a:xfrm>
          <a:prstGeom prst="rect">
            <a:avLst/>
          </a:prstGeom>
          <a:blipFill>
            <a:blip r:embed="rId8"/>
            <a:stretch>
              <a:fillRect/>
            </a:stretch>
          </a:blipFill>
          <a:ln w="38100">
            <a:solidFill>
              <a:srgbClr val="ACC700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1028" y="975089"/>
            <a:ext cx="1866667" cy="1260000"/>
          </a:xfrm>
          <a:prstGeom prst="rect">
            <a:avLst/>
          </a:prstGeom>
          <a:blipFill>
            <a:blip r:embed="rId8"/>
            <a:stretch>
              <a:fillRect/>
            </a:stretch>
          </a:blipFill>
          <a:ln w="38100">
            <a:solidFill>
              <a:srgbClr val="ACC700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2908411"/>
            <a:ext cx="1866667" cy="1260000"/>
          </a:xfrm>
          <a:prstGeom prst="rect">
            <a:avLst/>
          </a:prstGeom>
          <a:blipFill>
            <a:blip r:embed="rId8"/>
            <a:stretch>
              <a:fillRect/>
            </a:stretch>
          </a:blipFill>
          <a:ln w="38100">
            <a:solidFill>
              <a:srgbClr val="ACC700"/>
            </a:solidFill>
          </a:ln>
        </p:spPr>
      </p:pic>
      <p:sp>
        <p:nvSpPr>
          <p:cNvPr id="25" name="TextBox 24"/>
          <p:cNvSpPr txBox="1"/>
          <p:nvPr/>
        </p:nvSpPr>
        <p:spPr>
          <a:xfrm>
            <a:off x="5834655" y="2299758"/>
            <a:ext cx="2172293" cy="36933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hr-HR" sz="1200" b="1" dirty="0">
                <a:solidFill>
                  <a:schemeClr val="accent1"/>
                </a:solidFill>
                <a:latin typeface="+mj-lt"/>
                <a:ea typeface="+mj-ea"/>
                <a:cs typeface="Trebuchet MS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Rad na izdvojenom mjestu rada i hibridni rad</a:t>
            </a:r>
          </a:p>
        </p:txBody>
      </p:sp>
    </p:spTree>
    <p:extLst>
      <p:ext uri="{BB962C8B-B14F-4D97-AF65-F5344CB8AC3E}">
        <p14:creationId xmlns:p14="http://schemas.microsoft.com/office/powerpoint/2010/main" val="40816860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0001" y="87768"/>
            <a:ext cx="7559873" cy="461665"/>
          </a:xfrm>
        </p:spPr>
        <p:txBody>
          <a:bodyPr>
            <a:spAutoFit/>
          </a:bodyPr>
          <a:lstStyle/>
          <a:p>
            <a:r>
              <a:rPr lang="hr-HR" sz="2300" dirty="0">
                <a:solidFill>
                  <a:srgbClr val="003399"/>
                </a:solidFill>
              </a:rPr>
              <a:t>Prioritetno područje: rad putem digitalnih platformi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617386" y="888493"/>
            <a:ext cx="439248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en-US" sz="1400" b="1" dirty="0">
              <a:solidFill>
                <a:srgbClr val="003399"/>
              </a:solidFill>
            </a:endParaRPr>
          </a:p>
          <a:p>
            <a:r>
              <a:rPr lang="hr-HR" sz="1400" b="1" i="1" dirty="0">
                <a:solidFill>
                  <a:srgbClr val="E64715"/>
                </a:solidFill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„Rad putem digitalne platforme često obuhvaća poslove u zanimanjima i sektorima koji su visokorizični i koji se povezuju s lošijim radnim uvjetima.”</a:t>
            </a:r>
            <a:r>
              <a:rPr lang="hr-HR" sz="1400" b="1" i="1" dirty="0">
                <a:solidFill>
                  <a:srgbClr val="E64715"/>
                </a:solidFill>
              </a:rPr>
              <a:t> </a:t>
            </a:r>
            <a:r>
              <a:rPr lang="hr-HR" sz="1400" b="1" dirty="0">
                <a:solidFill>
                  <a:srgbClr val="E6471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888493"/>
            <a:ext cx="2666667" cy="18000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38100">
            <a:solidFill>
              <a:srgbClr val="ACC700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3AF539D-CAF8-41D3-8FB6-3D01F5F13DEB}"/>
              </a:ext>
            </a:extLst>
          </p:cNvPr>
          <p:cNvSpPr txBox="1"/>
          <p:nvPr/>
        </p:nvSpPr>
        <p:spPr>
          <a:xfrm>
            <a:off x="1043608" y="3147814"/>
            <a:ext cx="77768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hr-HR" sz="1600" b="1" dirty="0">
                <a:solidFill>
                  <a:srgbClr val="003399"/>
                </a:solidFill>
              </a:rPr>
              <a:t>Internetska usluga ili platforma za trgovanje na temelju digitalne tehnologije (uključujući uporabu mobilnih aplikacija) u vlasništvu poduzeća i/ili kojom upravlja poduzeće, s ciljem lakšeg povezivanja potražnje za radom i ponude rada, a koju pruža radnik putem platforme.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134786C-8EE7-4472-9B73-BD12BEFE35B8}"/>
              </a:ext>
            </a:extLst>
          </p:cNvPr>
          <p:cNvSpPr txBox="1"/>
          <p:nvPr/>
        </p:nvSpPr>
        <p:spPr>
          <a:xfrm rot="16200000">
            <a:off x="-160493" y="3415811"/>
            <a:ext cx="18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hr-HR" sz="2000" b="1" u="sng">
                <a:solidFill>
                  <a:srgbClr val="ACC700"/>
                </a:solidFill>
              </a:rPr>
              <a:t>DEFINICIJA</a:t>
            </a:r>
          </a:p>
        </p:txBody>
      </p:sp>
    </p:spTree>
    <p:extLst>
      <p:ext uri="{BB962C8B-B14F-4D97-AF65-F5344CB8AC3E}">
        <p14:creationId xmlns:p14="http://schemas.microsoft.com/office/powerpoint/2010/main" val="17448076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0001" y="87768"/>
            <a:ext cx="7559873" cy="461665"/>
          </a:xfrm>
        </p:spPr>
        <p:txBody>
          <a:bodyPr>
            <a:spAutoFit/>
          </a:bodyPr>
          <a:lstStyle/>
          <a:p>
            <a:r>
              <a:rPr lang="hr-HR" sz="2300" dirty="0">
                <a:solidFill>
                  <a:srgbClr val="003399"/>
                </a:solidFill>
              </a:rPr>
              <a:t>Prioritetna područja – rad putem digitalnih platformi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37824" y="915988"/>
            <a:ext cx="7086504" cy="3018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hr-HR" b="1" dirty="0">
                <a:solidFill>
                  <a:srgbClr val="ACC700"/>
                </a:solidFill>
              </a:rPr>
              <a:t>MOGUĆNOSTI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hr-HR" sz="1600" b="1" dirty="0">
                <a:solidFill>
                  <a:srgbClr val="003399"/>
                </a:solidFill>
              </a:rPr>
              <a:t>autonomija radnika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hr-HR" sz="1600" b="1" dirty="0">
                <a:solidFill>
                  <a:srgbClr val="003399"/>
                </a:solidFill>
              </a:rPr>
              <a:t>fleksibilno radno vrijeme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hr-HR" sz="1600" b="1" dirty="0">
                <a:solidFill>
                  <a:srgbClr val="003399"/>
                </a:solidFill>
              </a:rPr>
              <a:t>poboljšan pristup tržištu rada za radnike u nepovoljnom položaju </a:t>
            </a:r>
          </a:p>
          <a:p>
            <a:pPr lvl="0"/>
            <a:endParaRPr lang="en-US" sz="2000" b="1" dirty="0">
              <a:solidFill>
                <a:srgbClr val="003399"/>
              </a:solidFill>
            </a:endParaRPr>
          </a:p>
          <a:p>
            <a:pPr lvl="0" defTabSz="342900">
              <a:spcBef>
                <a:spcPts val="450"/>
              </a:spcBef>
              <a:buClr>
                <a:srgbClr val="003399"/>
              </a:buClr>
            </a:pPr>
            <a:r>
              <a:rPr lang="hr-HR" b="1" dirty="0">
                <a:solidFill>
                  <a:srgbClr val="ACC700"/>
                </a:solidFill>
              </a:rPr>
              <a:t>RIZICI I IZAZOVI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hr-HR" sz="1600" b="1" dirty="0">
                <a:solidFill>
                  <a:srgbClr val="003399"/>
                </a:solidFill>
              </a:rPr>
              <a:t>profesionalna izolacija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hr-HR" sz="1600" b="1" dirty="0">
                <a:solidFill>
                  <a:srgbClr val="003399"/>
                </a:solidFill>
              </a:rPr>
              <a:t>dugo/neredovito radno vrijeme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hr-HR" sz="1600" b="1" dirty="0">
                <a:solidFill>
                  <a:srgbClr val="003399"/>
                </a:solidFill>
              </a:rPr>
              <a:t>algoritamsko upravljanje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hr-HR" sz="1600" b="1" dirty="0">
                <a:solidFill>
                  <a:srgbClr val="003399"/>
                </a:solidFill>
              </a:rPr>
              <a:t>digitalno praćenje/nadzor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hr-HR" sz="1600" b="1" dirty="0">
                <a:solidFill>
                  <a:srgbClr val="003399"/>
                </a:solidFill>
              </a:rPr>
              <a:t>ograničeni propisi o sigurnosti i zdravlju na radu</a:t>
            </a:r>
          </a:p>
        </p:txBody>
      </p:sp>
    </p:spTree>
    <p:extLst>
      <p:ext uri="{BB962C8B-B14F-4D97-AF65-F5344CB8AC3E}">
        <p14:creationId xmlns:p14="http://schemas.microsoft.com/office/powerpoint/2010/main" val="41843282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0001" y="87768"/>
            <a:ext cx="7559873" cy="461665"/>
          </a:xfrm>
        </p:spPr>
        <p:txBody>
          <a:bodyPr>
            <a:spAutoFit/>
          </a:bodyPr>
          <a:lstStyle/>
          <a:p>
            <a:r>
              <a:rPr lang="hr-HR" sz="2400">
                <a:solidFill>
                  <a:srgbClr val="003399"/>
                </a:solidFill>
              </a:rPr>
              <a:t>Prioritetna područja – automatizacija zadataka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57164" y="663535"/>
            <a:ext cx="4350200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en-US" sz="2000" b="1" dirty="0">
              <a:solidFill>
                <a:srgbClr val="003399"/>
              </a:solidFill>
            </a:endParaRPr>
          </a:p>
          <a:p>
            <a:pPr lvl="0"/>
            <a:endParaRPr lang="en-US" sz="1400" b="1" dirty="0">
              <a:solidFill>
                <a:srgbClr val="003399"/>
              </a:solidFill>
            </a:endParaRPr>
          </a:p>
          <a:p>
            <a:r>
              <a:rPr lang="hr-HR" sz="1400" b="1" i="1" dirty="0">
                <a:solidFill>
                  <a:srgbClr val="E64715"/>
                </a:solidFill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„Korištenje digitalnih tehnologija za postupke automatizacije donosi niz mogućnosti, ali i potencijalnih rizika i izazova, kao što su gubitak svijesti o ljudskoj situaciji, pretjerano oslanjanje ili mogući gubitak specifičnih vještina radnika.”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3AF539D-CAF8-41D3-8FB6-3D01F5F13DEB}"/>
              </a:ext>
            </a:extLst>
          </p:cNvPr>
          <p:cNvSpPr txBox="1"/>
          <p:nvPr/>
        </p:nvSpPr>
        <p:spPr>
          <a:xfrm>
            <a:off x="1043608" y="3223451"/>
            <a:ext cx="7848872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hr-HR" sz="1600" b="1" dirty="0">
                <a:solidFill>
                  <a:srgbClr val="003399"/>
                </a:solidFill>
              </a:rPr>
              <a:t>Primjena sustava ili tehničkih postupaka na temelju kojih uređaj ili sustav (djelomično ili u cijelosti) obavlja funkciju koju je prethodno obavljao ili vjerojatno mogao (djelomično ili u cijelosti) obavljati čovjek. 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134786C-8EE7-4472-9B73-BD12BEFE35B8}"/>
              </a:ext>
            </a:extLst>
          </p:cNvPr>
          <p:cNvSpPr txBox="1"/>
          <p:nvPr/>
        </p:nvSpPr>
        <p:spPr>
          <a:xfrm rot="16200000">
            <a:off x="-160493" y="3415811"/>
            <a:ext cx="18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hr-HR" sz="2000" b="1" u="sng">
                <a:solidFill>
                  <a:srgbClr val="ACC700"/>
                </a:solidFill>
              </a:rPr>
              <a:t>DEFINICIJA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AF6AB56-B7EA-4CFD-9613-1A76A92962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40" y="931991"/>
            <a:ext cx="2666667" cy="18000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38100">
            <a:solidFill>
              <a:srgbClr val="ACC700"/>
            </a:solidFill>
          </a:ln>
        </p:spPr>
      </p:pic>
    </p:spTree>
    <p:extLst>
      <p:ext uri="{BB962C8B-B14F-4D97-AF65-F5344CB8AC3E}">
        <p14:creationId xmlns:p14="http://schemas.microsoft.com/office/powerpoint/2010/main" val="4975912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0001" y="87768"/>
            <a:ext cx="7559873" cy="461665"/>
          </a:xfrm>
        </p:spPr>
        <p:txBody>
          <a:bodyPr>
            <a:spAutoFit/>
          </a:bodyPr>
          <a:lstStyle/>
          <a:p>
            <a:r>
              <a:rPr lang="hr-HR" sz="2400">
                <a:solidFill>
                  <a:srgbClr val="003399"/>
                </a:solidFill>
              </a:rPr>
              <a:t>Prioritetno područje – automatizacija zadataka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0001" y="902828"/>
            <a:ext cx="6354247" cy="24955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hr-HR" b="1" dirty="0">
                <a:solidFill>
                  <a:srgbClr val="ACC700"/>
                </a:solidFill>
              </a:rPr>
              <a:t>MOGUĆNOSTI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hr-HR" sz="1600" b="1" dirty="0">
                <a:solidFill>
                  <a:srgbClr val="003399"/>
                </a:solidFill>
              </a:rPr>
              <a:t>automatizacija visokorizičnih ili repetitivnih radnih zadataka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hr-HR" sz="1600" b="1" dirty="0">
                <a:solidFill>
                  <a:srgbClr val="003399"/>
                </a:solidFill>
              </a:rPr>
              <a:t>više vremena za učenje/kreativnost radnika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hr-HR" sz="1600" b="1" dirty="0">
                <a:solidFill>
                  <a:srgbClr val="003399"/>
                </a:solidFill>
              </a:rPr>
              <a:t>smanjena izloženost opasnim okruženjima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sz="2000" b="1" dirty="0">
              <a:solidFill>
                <a:srgbClr val="003399"/>
              </a:solidFill>
            </a:endParaRPr>
          </a:p>
          <a:p>
            <a:pPr lvl="0" defTabSz="342900">
              <a:spcBef>
                <a:spcPts val="450"/>
              </a:spcBef>
              <a:buClr>
                <a:srgbClr val="003399"/>
              </a:buClr>
            </a:pPr>
            <a:r>
              <a:rPr lang="hr-HR" b="1" dirty="0">
                <a:solidFill>
                  <a:srgbClr val="ACC700"/>
                </a:solidFill>
              </a:rPr>
              <a:t>RIZICI I IZAZOVI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hr-HR" sz="1600" b="1" dirty="0">
                <a:solidFill>
                  <a:srgbClr val="003399"/>
                </a:solidFill>
              </a:rPr>
              <a:t>gubitak svijesti o ljudskoj situaciji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hr-HR" sz="1600" b="1" dirty="0">
                <a:solidFill>
                  <a:srgbClr val="003399"/>
                </a:solidFill>
              </a:rPr>
              <a:t>pretjerano oslanjanje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hr-HR" sz="1600" b="1" dirty="0">
                <a:solidFill>
                  <a:srgbClr val="003399"/>
                </a:solidFill>
              </a:rPr>
              <a:t>mogući gubitak specifičnih vještina radnika </a:t>
            </a:r>
          </a:p>
        </p:txBody>
      </p:sp>
    </p:spTree>
    <p:extLst>
      <p:ext uri="{BB962C8B-B14F-4D97-AF65-F5344CB8AC3E}">
        <p14:creationId xmlns:p14="http://schemas.microsoft.com/office/powerpoint/2010/main" val="5934462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0001" y="-96898"/>
            <a:ext cx="7559873" cy="830997"/>
          </a:xfrm>
        </p:spPr>
        <p:txBody>
          <a:bodyPr>
            <a:spAutoFit/>
          </a:bodyPr>
          <a:lstStyle/>
          <a:p>
            <a:r>
              <a:rPr lang="en-US" sz="2400" dirty="0"/>
              <a:t>P</a:t>
            </a:r>
            <a:r>
              <a:rPr lang="hr-HR" sz="2400" dirty="0" err="1"/>
              <a:t>rioritetno</a:t>
            </a:r>
            <a:r>
              <a:rPr lang="hr-HR" sz="2400" dirty="0"/>
              <a:t> područje – rad na izdvojenom mjestu rada i hibridni rad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491880" y="978041"/>
            <a:ext cx="4350200" cy="9541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lvl="0"/>
            <a:endParaRPr lang="en-US" sz="1400" b="1" dirty="0">
              <a:solidFill>
                <a:srgbClr val="003399"/>
              </a:solidFill>
            </a:endParaRPr>
          </a:p>
          <a:p>
            <a:r>
              <a:rPr lang="hr-HR" sz="1400" b="1" i="1" dirty="0">
                <a:solidFill>
                  <a:srgbClr val="E64715"/>
                </a:solidFill>
                <a:latin typeface="Arial"/>
                <a:ea typeface="SimSun"/>
                <a:cs typeface="Times New Roman"/>
              </a:rPr>
              <a:t>„Rad na izdvojenom mjestu rada mora biti uključen u obaveznu procjenu rizika koju provodi poslodavac.”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3AF539D-CAF8-41D3-8FB6-3D01F5F13DEB}"/>
              </a:ext>
            </a:extLst>
          </p:cNvPr>
          <p:cNvSpPr txBox="1"/>
          <p:nvPr/>
        </p:nvSpPr>
        <p:spPr>
          <a:xfrm>
            <a:off x="1029892" y="2851190"/>
            <a:ext cx="7848872" cy="181588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hr-HR" sz="1600" b="1" i="1" dirty="0">
                <a:solidFill>
                  <a:srgbClr val="003399"/>
                </a:solidFill>
              </a:rPr>
              <a:t>Rad na izdvojenom mjestu rada </a:t>
            </a:r>
            <a:r>
              <a:rPr lang="hr-HR" sz="1600" b="1" dirty="0">
                <a:solidFill>
                  <a:srgbClr val="003399"/>
                </a:solidFill>
              </a:rPr>
              <a:t>može se definirati kao svaki oblik radnog dogovora koji uključuje upotrebu digitalnih tehnologija (npr. osobnih računala, pametnih telefona, prijenosnih računala, softverskih paketa i interneta) za rad od kuće ili, općenitije, izvan prostorija poslodavca tijekom većine ili dijela radnog vremena. Kombinacija rada na izdvojenom mjestu rada i rada u prostorijama poslodavca naziva se i </a:t>
            </a:r>
            <a:r>
              <a:rPr lang="hr-HR" sz="1600" b="1" i="1" dirty="0">
                <a:solidFill>
                  <a:srgbClr val="003399"/>
                </a:solidFill>
              </a:rPr>
              <a:t>hibridnim radom</a:t>
            </a:r>
            <a:r>
              <a:rPr lang="hr-HR" sz="1600" b="1" dirty="0">
                <a:solidFill>
                  <a:srgbClr val="003399"/>
                </a:solidFill>
              </a:rPr>
              <a:t>. </a:t>
            </a:r>
            <a:r>
              <a:rPr lang="hr-HR" sz="1600" b="1" i="1" dirty="0">
                <a:solidFill>
                  <a:srgbClr val="003399"/>
                </a:solidFill>
              </a:rPr>
              <a:t>Rad na daljinu</a:t>
            </a:r>
            <a:r>
              <a:rPr lang="hr-HR" sz="1600" b="1" dirty="0">
                <a:solidFill>
                  <a:srgbClr val="003399"/>
                </a:solidFill>
              </a:rPr>
              <a:t> najčešće se definira kao rad na izdvojenom mjestu rada od kuće.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134786C-8EE7-4472-9B73-BD12BEFE35B8}"/>
              </a:ext>
            </a:extLst>
          </p:cNvPr>
          <p:cNvSpPr txBox="1"/>
          <p:nvPr/>
        </p:nvSpPr>
        <p:spPr>
          <a:xfrm rot="16200000">
            <a:off x="-160493" y="3449995"/>
            <a:ext cx="18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hr-HR" sz="2000" b="1" u="sng" dirty="0">
                <a:solidFill>
                  <a:srgbClr val="ACC700"/>
                </a:solidFill>
              </a:rPr>
              <a:t>DEFINICIJA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D15445A-9235-4930-A9B1-8C41C9203DD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960356"/>
            <a:ext cx="2666667" cy="18000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38100">
            <a:solidFill>
              <a:srgbClr val="ACC700"/>
            </a:solidFill>
          </a:ln>
        </p:spPr>
      </p:pic>
    </p:spTree>
    <p:extLst>
      <p:ext uri="{BB962C8B-B14F-4D97-AF65-F5344CB8AC3E}">
        <p14:creationId xmlns:p14="http://schemas.microsoft.com/office/powerpoint/2010/main" val="33695209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0001" y="-96898"/>
            <a:ext cx="7559873" cy="830997"/>
          </a:xfrm>
        </p:spPr>
        <p:txBody>
          <a:bodyPr>
            <a:spAutoFit/>
          </a:bodyPr>
          <a:lstStyle/>
          <a:p>
            <a:r>
              <a:rPr lang="hr-HR" sz="2400" dirty="0"/>
              <a:t>Prioritetna područja – rad na izdvojenom mjestu rada i hibridni rad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0001" y="915988"/>
            <a:ext cx="6670455" cy="3480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>
                <a:solidFill>
                  <a:srgbClr val="ACC700"/>
                </a:solidFill>
              </a:rPr>
              <a:t>MOGUĆNOSTI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600" b="1" dirty="0">
                <a:solidFill>
                  <a:schemeClr val="accent1"/>
                </a:solidFill>
              </a:rPr>
              <a:t>veća autonomija i fleksibilnost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600" b="1" dirty="0">
                <a:solidFill>
                  <a:schemeClr val="accent1"/>
                </a:solidFill>
              </a:rPr>
              <a:t>bolja ravnoteža privatnog i poslovnog života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600" b="1" dirty="0">
                <a:solidFill>
                  <a:schemeClr val="accent1"/>
                </a:solidFill>
              </a:rPr>
              <a:t>veća motivacija i produktivnost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600" b="1" dirty="0">
                <a:solidFill>
                  <a:schemeClr val="accent1"/>
                </a:solidFill>
              </a:rPr>
              <a:t>kraće vrijeme putovanja na posao i s posla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600" b="1" dirty="0">
                <a:solidFill>
                  <a:schemeClr val="accent1"/>
                </a:solidFill>
              </a:rPr>
              <a:t>zaštita od visokorizičnih okruženja</a:t>
            </a:r>
          </a:p>
          <a:p>
            <a:endParaRPr lang="en-US" sz="2000" b="1" dirty="0">
              <a:solidFill>
                <a:schemeClr val="accent1"/>
              </a:solidFill>
            </a:endParaRPr>
          </a:p>
          <a:p>
            <a:pPr lvl="0" defTabSz="342900">
              <a:spcBef>
                <a:spcPts val="450"/>
              </a:spcBef>
              <a:buClr>
                <a:srgbClr val="003399"/>
              </a:buClr>
            </a:pPr>
            <a:r>
              <a:rPr lang="hr-HR" b="1" dirty="0">
                <a:solidFill>
                  <a:srgbClr val="ACC700"/>
                </a:solidFill>
              </a:rPr>
              <a:t>RIZICI I IZAZOVI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hr-HR" sz="1600" b="1" dirty="0">
                <a:solidFill>
                  <a:srgbClr val="003399"/>
                </a:solidFill>
              </a:rPr>
              <a:t>izolacija i usamljenički rad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hr-HR" sz="1600" b="1" dirty="0">
                <a:solidFill>
                  <a:srgbClr val="003399"/>
                </a:solidFill>
              </a:rPr>
              <a:t>intenziviranje rada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hr-HR" sz="1600" b="1" dirty="0">
                <a:solidFill>
                  <a:srgbClr val="003399"/>
                </a:solidFill>
              </a:rPr>
              <a:t>dugo/neredovito radno vrijeme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hr-HR" sz="1600" b="1" dirty="0">
                <a:solidFill>
                  <a:srgbClr val="003399"/>
                </a:solidFill>
              </a:rPr>
              <a:t>sukobi između privatnog i poslovnog života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hr-HR" sz="1600" b="1" dirty="0">
                <a:solidFill>
                  <a:srgbClr val="003399"/>
                </a:solidFill>
              </a:rPr>
              <a:t>neodgovarajuća oprema</a:t>
            </a:r>
          </a:p>
        </p:txBody>
      </p:sp>
    </p:spTree>
    <p:extLst>
      <p:ext uri="{BB962C8B-B14F-4D97-AF65-F5344CB8AC3E}">
        <p14:creationId xmlns:p14="http://schemas.microsoft.com/office/powerpoint/2010/main" val="26632945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0001" y="-81509"/>
            <a:ext cx="7559873" cy="800219"/>
          </a:xfrm>
        </p:spPr>
        <p:txBody>
          <a:bodyPr>
            <a:spAutoFit/>
          </a:bodyPr>
          <a:lstStyle/>
          <a:p>
            <a:r>
              <a:rPr lang="hr-HR" sz="2300" dirty="0">
                <a:solidFill>
                  <a:srgbClr val="003399"/>
                </a:solidFill>
              </a:rPr>
              <a:t>Prioritetna područja – upravljanje zaposlenicima putem umjetne inteligencije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491880" y="978041"/>
            <a:ext cx="43502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en-US" sz="1400" b="1" dirty="0">
              <a:solidFill>
                <a:srgbClr val="003399"/>
              </a:solidFill>
            </a:endParaRPr>
          </a:p>
          <a:p>
            <a:r>
              <a:rPr lang="hr-HR" sz="1400" b="1" i="1" dirty="0">
                <a:solidFill>
                  <a:srgbClr val="E64715"/>
                </a:solidFill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„Ključno je izgraditi povjerenje u te sustave informiranjem, savjetovanjem i omogućavanjem radnicima da sudjeluju u njihovu osmišljavanju i provedbi.”  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3AF539D-CAF8-41D3-8FB6-3D01F5F13DEB}"/>
              </a:ext>
            </a:extLst>
          </p:cNvPr>
          <p:cNvSpPr txBox="1"/>
          <p:nvPr/>
        </p:nvSpPr>
        <p:spPr>
          <a:xfrm>
            <a:off x="939662" y="3067962"/>
            <a:ext cx="7848872" cy="132343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hr-HR" sz="1600" b="1" dirty="0">
                <a:solidFill>
                  <a:srgbClr val="003399"/>
                </a:solidFill>
              </a:rPr>
              <a:t>Sustav upravljanja radnicima u okviru kojeg se, često u stvarnom vremenu, prikupljaju podaci o radnom prostoru, radnicima i poslu koji oni obavljaju, koji se zatim unose u model temeljen na umjetnoj inteligenciji koji donosi automatizirane ili </a:t>
            </a:r>
            <a:r>
              <a:rPr lang="hr-HR" sz="1600" b="1" dirty="0" err="1">
                <a:solidFill>
                  <a:srgbClr val="003399"/>
                </a:solidFill>
              </a:rPr>
              <a:t>poluautomatizirane</a:t>
            </a:r>
            <a:r>
              <a:rPr lang="hr-HR" sz="1600" b="1" dirty="0">
                <a:solidFill>
                  <a:srgbClr val="003399"/>
                </a:solidFill>
              </a:rPr>
              <a:t> odluke ili donositeljima odluka pruža informacije o pitanjima u vezi s upravljanjem radnicima. 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134786C-8EE7-4472-9B73-BD12BEFE35B8}"/>
              </a:ext>
            </a:extLst>
          </p:cNvPr>
          <p:cNvSpPr txBox="1"/>
          <p:nvPr/>
        </p:nvSpPr>
        <p:spPr>
          <a:xfrm rot="16200000">
            <a:off x="-160493" y="3415811"/>
            <a:ext cx="18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hr-HR" sz="2000" b="1" u="sng">
                <a:solidFill>
                  <a:srgbClr val="ACC700"/>
                </a:solidFill>
              </a:rPr>
              <a:t>DEFINICIJA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6356AF0-FBDB-4E8B-BCFC-661E42F039B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946071"/>
            <a:ext cx="2666667" cy="18000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38100">
            <a:solidFill>
              <a:srgbClr val="ACC700"/>
            </a:solidFill>
          </a:ln>
        </p:spPr>
      </p:pic>
    </p:spTree>
    <p:extLst>
      <p:ext uri="{BB962C8B-B14F-4D97-AF65-F5344CB8AC3E}">
        <p14:creationId xmlns:p14="http://schemas.microsoft.com/office/powerpoint/2010/main" val="5607118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0001" y="-81509"/>
            <a:ext cx="7559873" cy="800219"/>
          </a:xfrm>
        </p:spPr>
        <p:txBody>
          <a:bodyPr>
            <a:spAutoFit/>
          </a:bodyPr>
          <a:lstStyle/>
          <a:p>
            <a:r>
              <a:rPr lang="hr-HR" sz="2300" dirty="0">
                <a:solidFill>
                  <a:srgbClr val="003399"/>
                </a:solidFill>
              </a:rPr>
              <a:t>Prioritetna područja – upravljanje radnicima putem umjetne inteligencije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0000" y="918031"/>
            <a:ext cx="7559874" cy="24955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hr-HR" b="1" dirty="0">
                <a:solidFill>
                  <a:srgbClr val="ACC700"/>
                </a:solidFill>
              </a:rPr>
              <a:t>MOGUĆNOSTI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hr-HR" sz="1600" b="1" dirty="0">
                <a:solidFill>
                  <a:srgbClr val="003399"/>
                </a:solidFill>
              </a:rPr>
              <a:t>automatizirano raspoređivanje i dodjela zadataka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hr-HR" sz="1600" b="1" dirty="0">
                <a:solidFill>
                  <a:srgbClr val="003399"/>
                </a:solidFill>
              </a:rPr>
              <a:t>optimizirana organizacija rada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hr-HR" sz="1600" b="1" dirty="0">
                <a:solidFill>
                  <a:srgbClr val="003399"/>
                </a:solidFill>
              </a:rPr>
              <a:t>informacije za utvrđivanje problema povezanih sa sigurnošću i zdravljem na radu</a:t>
            </a:r>
          </a:p>
          <a:p>
            <a:pPr lvl="0"/>
            <a:endParaRPr lang="es-ES" sz="2000" b="1" dirty="0">
              <a:solidFill>
                <a:srgbClr val="003399"/>
              </a:solidFill>
            </a:endParaRPr>
          </a:p>
          <a:p>
            <a:pPr lvl="0" defTabSz="342900">
              <a:spcBef>
                <a:spcPts val="450"/>
              </a:spcBef>
              <a:buClr>
                <a:srgbClr val="003399"/>
              </a:buClr>
            </a:pPr>
            <a:r>
              <a:rPr lang="hr-HR" b="1" dirty="0">
                <a:solidFill>
                  <a:srgbClr val="ACC700"/>
                </a:solidFill>
              </a:rPr>
              <a:t>RIZICI I IZAZOVI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hr-HR" sz="1600" b="1" dirty="0">
                <a:solidFill>
                  <a:srgbClr val="003399"/>
                </a:solidFill>
              </a:rPr>
              <a:t>smanjena autonomija i kontrola radnika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600" b="1" dirty="0">
                <a:solidFill>
                  <a:srgbClr val="003399"/>
                </a:solidFill>
              </a:rPr>
              <a:t>veći pritisak da se radi brže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600" b="1" dirty="0">
                <a:solidFill>
                  <a:srgbClr val="003399"/>
                </a:solidFill>
              </a:rPr>
              <a:t>narušavanje privatnosti</a:t>
            </a:r>
          </a:p>
        </p:txBody>
      </p:sp>
    </p:spTree>
    <p:extLst>
      <p:ext uri="{BB962C8B-B14F-4D97-AF65-F5344CB8AC3E}">
        <p14:creationId xmlns:p14="http://schemas.microsoft.com/office/powerpoint/2010/main" val="39194868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22658" y="873258"/>
            <a:ext cx="5706173" cy="2418611"/>
          </a:xfrm>
        </p:spPr>
        <p:txBody>
          <a:bodyPr lIns="0" tIns="0" rIns="0" bIns="0">
            <a:spAutoFit/>
          </a:bodyPr>
          <a:lstStyle/>
          <a:p>
            <a:r>
              <a:rPr lang="hr-HR" sz="1600" dirty="0"/>
              <a:t>O čemu je riječ?</a:t>
            </a:r>
          </a:p>
          <a:p>
            <a:r>
              <a:rPr lang="hr-HR" sz="1600" dirty="0"/>
              <a:t>Činjenice i brojke</a:t>
            </a:r>
          </a:p>
          <a:p>
            <a:r>
              <a:rPr lang="hr-HR" sz="1600" dirty="0"/>
              <a:t>Ciljevi kampanje</a:t>
            </a:r>
          </a:p>
          <a:p>
            <a:r>
              <a:rPr lang="hr-HR" sz="1600" dirty="0"/>
              <a:t>Prioritetna područja</a:t>
            </a:r>
          </a:p>
          <a:p>
            <a:r>
              <a:rPr lang="hr-HR" sz="1600" dirty="0"/>
              <a:t>Prevencija rizika</a:t>
            </a:r>
          </a:p>
          <a:p>
            <a:r>
              <a:rPr lang="hr-HR" sz="1600" dirty="0"/>
              <a:t>EU-OSHA i partneri u kampanji</a:t>
            </a:r>
          </a:p>
          <a:p>
            <a:r>
              <a:rPr lang="hr-HR" sz="1600" dirty="0"/>
              <a:t>Alati i resursi kampanje </a:t>
            </a:r>
          </a:p>
          <a:p>
            <a:r>
              <a:rPr lang="hr-HR" sz="1600" dirty="0"/>
              <a:t>Kako se uključiti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E67E1C7-DA33-3742-8620-2EC6C9701E0F}"/>
              </a:ext>
            </a:extLst>
          </p:cNvPr>
          <p:cNvSpPr txBox="1">
            <a:spLocks/>
          </p:cNvSpPr>
          <p:nvPr/>
        </p:nvSpPr>
        <p:spPr>
          <a:xfrm>
            <a:off x="539750" y="165105"/>
            <a:ext cx="7470122" cy="369332"/>
          </a:xfrm>
          <a:prstGeom prst="rect">
            <a:avLst/>
          </a:prstGeom>
        </p:spPr>
        <p:txBody>
          <a:bodyPr vert="horz" lIns="0" tIns="0" rIns="0" bIns="0" rtlCol="0" anchor="ctr" anchorCtr="0">
            <a:spAutoFit/>
          </a:bodyPr>
          <a:lstStyle>
            <a:lvl1pPr algn="l" defTabSz="257175" rtl="0" eaLnBrk="1" latinLnBrk="0" hangingPunct="1">
              <a:spcBef>
                <a:spcPct val="0"/>
              </a:spcBef>
              <a:buNone/>
              <a:defRPr sz="1350" b="1" i="0" kern="1200" baseline="0">
                <a:solidFill>
                  <a:schemeClr val="tx2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hr-HR" sz="2400"/>
              <a:t>Pregled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53875">
            <a:off x="5377503" y="2415962"/>
            <a:ext cx="2666667" cy="180000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9292960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0001" y="87768"/>
            <a:ext cx="7559873" cy="461665"/>
          </a:xfrm>
        </p:spPr>
        <p:txBody>
          <a:bodyPr>
            <a:spAutoFit/>
          </a:bodyPr>
          <a:lstStyle/>
          <a:p>
            <a:r>
              <a:rPr lang="hr-HR" sz="2400" dirty="0">
                <a:solidFill>
                  <a:srgbClr val="003399"/>
                </a:solidFill>
              </a:rPr>
              <a:t>Prioritetno područje – pametni digitalni sustavi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491880" y="870319"/>
            <a:ext cx="451799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en-US" sz="1400" b="1" dirty="0">
              <a:solidFill>
                <a:srgbClr val="003399"/>
              </a:solidFill>
            </a:endParaRPr>
          </a:p>
          <a:p>
            <a:r>
              <a:rPr lang="hr-HR" sz="1400" b="1" i="1" dirty="0">
                <a:solidFill>
                  <a:srgbClr val="E64715"/>
                </a:solidFill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„Ti novi sustavi upotrebljavaju digitalne tehnologije u svrhu prikupljanja i analize podataka ili signala za utvrđivanje i procjenu rizika u vezi sa sigurnošću i zdravljem na radu, čime se sprječava ili smanjuje šteta te promiču sigurnost i zdravlje na radu.”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3AF539D-CAF8-41D3-8FB6-3D01F5F13DEB}"/>
              </a:ext>
            </a:extLst>
          </p:cNvPr>
          <p:cNvSpPr txBox="1"/>
          <p:nvPr/>
        </p:nvSpPr>
        <p:spPr>
          <a:xfrm>
            <a:off x="1026260" y="2899365"/>
            <a:ext cx="7848872" cy="160043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hr-HR" sz="1400" b="1" dirty="0">
                <a:solidFill>
                  <a:srgbClr val="003399"/>
                </a:solidFill>
              </a:rPr>
              <a:t>Digitalni sustavi za praćenje i poboljšanje sigurnosti i zdravlja radnika, uključujući pametnu osobnu zaštitnu opremu (OZO) – kojom se mogu utvrditi razine plinova, otrova, razine buke i visokorizične temperature, nosivi uređaji (pomoću kojih je moguće biti u interakciji s radnicima, sa senzorima koji mogu biti ugrađeni u kacige ili zaštitne naočale), mobilni ili statični sustavi s kamerama i senzorima (npr. bespilotne letjelice koje učinkovito dosežu i nadziru opasna područja na radnim lokacijama, čime se izbjegava opasnost za radnike u građevinskoj i rudarskoj industriji).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134786C-8EE7-4472-9B73-BD12BEFE35B8}"/>
              </a:ext>
            </a:extLst>
          </p:cNvPr>
          <p:cNvSpPr txBox="1"/>
          <p:nvPr/>
        </p:nvSpPr>
        <p:spPr>
          <a:xfrm rot="16200000">
            <a:off x="-160493" y="3415811"/>
            <a:ext cx="18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hr-HR" sz="2000" b="1" u="sng">
                <a:solidFill>
                  <a:srgbClr val="ACC700"/>
                </a:solidFill>
              </a:rPr>
              <a:t>DEFINICIJA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B2C750B-A009-4564-B11E-D6FA542B4DD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985858"/>
            <a:ext cx="2666666" cy="18000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38100">
            <a:solidFill>
              <a:srgbClr val="ACC700"/>
            </a:solidFill>
          </a:ln>
        </p:spPr>
      </p:pic>
    </p:spTree>
    <p:extLst>
      <p:ext uri="{BB962C8B-B14F-4D97-AF65-F5344CB8AC3E}">
        <p14:creationId xmlns:p14="http://schemas.microsoft.com/office/powerpoint/2010/main" val="41166230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0001" y="87768"/>
            <a:ext cx="7559873" cy="461665"/>
          </a:xfrm>
        </p:spPr>
        <p:txBody>
          <a:bodyPr>
            <a:spAutoFit/>
          </a:bodyPr>
          <a:lstStyle/>
          <a:p>
            <a:r>
              <a:rPr lang="hr-HR" sz="2400">
                <a:solidFill>
                  <a:srgbClr val="003399"/>
                </a:solidFill>
              </a:rPr>
              <a:t>Prioritetno područje – pametni digitalni sustavi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0000" y="927577"/>
            <a:ext cx="6608825" cy="2987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hr-HR" b="1" dirty="0">
                <a:solidFill>
                  <a:srgbClr val="ACC700"/>
                </a:solidFill>
              </a:rPr>
              <a:t>MOGUĆNOSTI 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hr-HR" sz="1600" b="1" dirty="0">
                <a:solidFill>
                  <a:srgbClr val="003399"/>
                </a:solidFill>
              </a:rPr>
              <a:t>spriječiti i smanjiti štetu za radnike</a:t>
            </a:r>
            <a:endParaRPr lang="hr-HR" sz="1600" b="1" dirty="0">
              <a:solidFill>
                <a:srgbClr val="003399"/>
              </a:solidFill>
              <a:cs typeface="Arial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hr-HR" sz="1600" b="1" dirty="0">
                <a:solidFill>
                  <a:srgbClr val="003399"/>
                </a:solidFill>
              </a:rPr>
              <a:t>bolja usklađenost sa sigurnošću i zdravljem na radu</a:t>
            </a:r>
            <a:endParaRPr lang="hr-HR" sz="1600" b="1" dirty="0">
              <a:solidFill>
                <a:srgbClr val="003399"/>
              </a:solidFill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600" b="1" dirty="0">
                <a:solidFill>
                  <a:srgbClr val="003399"/>
                </a:solidFill>
              </a:rPr>
              <a:t>informirano donošenje odluka</a:t>
            </a:r>
            <a:endParaRPr lang="hr-HR" sz="1600" b="1" dirty="0">
              <a:solidFill>
                <a:srgbClr val="003399"/>
              </a:solidFill>
              <a:cs typeface="Arial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hr-HR" sz="1600" b="1" dirty="0">
                <a:solidFill>
                  <a:srgbClr val="003399"/>
                </a:solidFill>
              </a:rPr>
              <a:t>učinkovita provedba</a:t>
            </a:r>
            <a:endParaRPr lang="hr-HR" sz="1600" b="1" dirty="0">
              <a:solidFill>
                <a:srgbClr val="003399"/>
              </a:solidFill>
              <a:cs typeface="Arial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hr-HR" sz="1600" b="1" dirty="0">
                <a:solidFill>
                  <a:srgbClr val="003399"/>
                </a:solidFill>
              </a:rPr>
              <a:t>više mogućnosti za osposobljavanje u virtualnom okruženju</a:t>
            </a:r>
            <a:endParaRPr lang="hr-HR" sz="1600" b="1" dirty="0">
              <a:solidFill>
                <a:srgbClr val="003399"/>
              </a:solidFill>
              <a:cs typeface="Arial"/>
            </a:endParaRPr>
          </a:p>
          <a:p>
            <a:pPr lvl="0"/>
            <a:endParaRPr lang="en-US" sz="2000" b="1" dirty="0">
              <a:solidFill>
                <a:srgbClr val="003399"/>
              </a:solidFill>
            </a:endParaRPr>
          </a:p>
          <a:p>
            <a:pPr lvl="0" defTabSz="342900">
              <a:spcBef>
                <a:spcPts val="450"/>
              </a:spcBef>
              <a:buClr>
                <a:srgbClr val="003399"/>
              </a:buClr>
            </a:pPr>
            <a:r>
              <a:rPr lang="hr-HR" b="1" dirty="0">
                <a:solidFill>
                  <a:srgbClr val="ACC700"/>
                </a:solidFill>
              </a:rPr>
              <a:t>RIZICI I IZAZOVI</a:t>
            </a:r>
            <a:endParaRPr lang="hr-HR" b="1" dirty="0">
              <a:solidFill>
                <a:srgbClr val="ACC700"/>
              </a:solidFill>
              <a:cs typeface="Arial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hr-HR" sz="1600" b="1" dirty="0">
                <a:solidFill>
                  <a:srgbClr val="003399"/>
                </a:solidFill>
              </a:rPr>
              <a:t>netočnost podataka ili pogrešno tumačenje</a:t>
            </a:r>
            <a:endParaRPr lang="hr-HR" sz="1600" b="1" dirty="0">
              <a:solidFill>
                <a:srgbClr val="003399"/>
              </a:solidFill>
              <a:cs typeface="Arial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hr-HR" sz="1600" b="1" dirty="0">
                <a:solidFill>
                  <a:srgbClr val="003399"/>
                </a:solidFill>
              </a:rPr>
              <a:t>pretjerano oslanjanje na tehnologiju</a:t>
            </a:r>
            <a:endParaRPr lang="hr-HR" sz="1600" b="1" dirty="0">
              <a:solidFill>
                <a:srgbClr val="003399"/>
              </a:solidFill>
              <a:cs typeface="Arial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hr-HR" sz="1600" b="1" dirty="0">
                <a:solidFill>
                  <a:srgbClr val="003399"/>
                </a:solidFill>
              </a:rPr>
              <a:t>gubitak kontrole nad radnim zadacima</a:t>
            </a:r>
          </a:p>
        </p:txBody>
      </p:sp>
    </p:spTree>
    <p:extLst>
      <p:ext uri="{BB962C8B-B14F-4D97-AF65-F5344CB8AC3E}">
        <p14:creationId xmlns:p14="http://schemas.microsoft.com/office/powerpoint/2010/main" val="30585612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235927FE-E68F-B143-A6DD-76F098377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148384"/>
            <a:ext cx="7632700" cy="369332"/>
          </a:xfrm>
        </p:spPr>
        <p:txBody>
          <a:bodyPr lIns="0" tIns="0" rIns="0" bIns="0">
            <a:spAutoFit/>
          </a:bodyPr>
          <a:lstStyle/>
          <a:p>
            <a:r>
              <a:rPr lang="hr-HR" sz="2400" dirty="0">
                <a:solidFill>
                  <a:schemeClr val="accent1"/>
                </a:solidFill>
              </a:rPr>
              <a:t>Prevencija rizika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41906" y="779255"/>
            <a:ext cx="756084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hr-HR" sz="1600" b="1" dirty="0">
                <a:solidFill>
                  <a:schemeClr val="accent1"/>
                </a:solidFill>
              </a:rPr>
              <a:t>pristup usmjeren na čovjeka </a:t>
            </a:r>
          </a:p>
          <a:p>
            <a:pPr lvl="0"/>
            <a:endParaRPr lang="el-GR" sz="1600" b="1" dirty="0">
              <a:solidFill>
                <a:schemeClr val="accent1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hr-HR" sz="1600" b="1" dirty="0">
                <a:solidFill>
                  <a:schemeClr val="accent1"/>
                </a:solidFill>
              </a:rPr>
              <a:t>jednak pristup informacijama svih sudionika</a:t>
            </a:r>
          </a:p>
          <a:p>
            <a:pPr lvl="0"/>
            <a:endParaRPr lang="el-GR" sz="1600" b="1" dirty="0">
              <a:solidFill>
                <a:schemeClr val="accent1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hr-HR" sz="1600" b="1" dirty="0">
                <a:solidFill>
                  <a:schemeClr val="accent1"/>
                </a:solidFill>
              </a:rPr>
              <a:t>savjetovanje/sudjelovanje radnika u razvoju, provedbi i uporabi digitalnih tehnologija i sustava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l-GR" sz="1600" b="1" dirty="0">
              <a:solidFill>
                <a:schemeClr val="accent1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hr-HR" sz="1600" b="1" dirty="0">
                <a:solidFill>
                  <a:schemeClr val="accent1"/>
                </a:solidFill>
              </a:rPr>
              <a:t>transparentnost o načinu rada digitalnog alata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l-GR" sz="1600" b="1" dirty="0">
              <a:solidFill>
                <a:schemeClr val="accent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600" b="1" dirty="0">
                <a:solidFill>
                  <a:schemeClr val="accent1"/>
                </a:solidFill>
              </a:rPr>
              <a:t>holistički pristup evaluaciji digitalnih tehnologija i sustava</a:t>
            </a:r>
          </a:p>
        </p:txBody>
      </p:sp>
    </p:spTree>
    <p:extLst>
      <p:ext uri="{BB962C8B-B14F-4D97-AF65-F5344CB8AC3E}">
        <p14:creationId xmlns:p14="http://schemas.microsoft.com/office/powerpoint/2010/main" val="17496949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7901DF98-FA09-AD45-BC85-F22873B9E4C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301" y="771550"/>
            <a:ext cx="7272610" cy="3863506"/>
          </a:xfrm>
          <a:prstGeom prst="rect">
            <a:avLst/>
          </a:prstGeom>
          <a:effectLst>
            <a:softEdge rad="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129101"/>
            <a:ext cx="7415532" cy="369332"/>
          </a:xfrm>
        </p:spPr>
        <p:txBody>
          <a:bodyPr lIns="0" tIns="0" rIns="0" bIns="0">
            <a:spAutoFit/>
          </a:bodyPr>
          <a:lstStyle/>
          <a:p>
            <a:r>
              <a:rPr lang="hr-HR" sz="2400"/>
              <a:t>EU-OSHA i partneri u kampanji</a:t>
            </a:r>
          </a:p>
        </p:txBody>
      </p:sp>
      <p:grpSp>
        <p:nvGrpSpPr>
          <p:cNvPr id="93" name="Gruppo 92">
            <a:extLst>
              <a:ext uri="{FF2B5EF4-FFF2-40B4-BE49-F238E27FC236}">
                <a16:creationId xmlns:a16="http://schemas.microsoft.com/office/drawing/2014/main" id="{BDB5431B-DE21-A34A-BA10-6C5F251528CF}"/>
              </a:ext>
            </a:extLst>
          </p:cNvPr>
          <p:cNvGrpSpPr/>
          <p:nvPr/>
        </p:nvGrpSpPr>
        <p:grpSpPr>
          <a:xfrm>
            <a:off x="484292" y="1127815"/>
            <a:ext cx="7995994" cy="3063950"/>
            <a:chOff x="523157" y="1121555"/>
            <a:chExt cx="7995994" cy="3063950"/>
          </a:xfrm>
        </p:grpSpPr>
        <p:sp>
          <p:nvSpPr>
            <p:cNvPr id="13" name="CasellaDiTesto 12">
              <a:extLst>
                <a:ext uri="{FF2B5EF4-FFF2-40B4-BE49-F238E27FC236}">
                  <a16:creationId xmlns:a16="http://schemas.microsoft.com/office/drawing/2014/main" id="{FD39340F-D71A-974A-B178-5BB413CC67B1}"/>
                </a:ext>
              </a:extLst>
            </p:cNvPr>
            <p:cNvSpPr txBox="1"/>
            <p:nvPr/>
          </p:nvSpPr>
          <p:spPr>
            <a:xfrm>
              <a:off x="523157" y="3113053"/>
              <a:ext cx="2592533" cy="340270"/>
            </a:xfrm>
            <a:prstGeom prst="roundRect">
              <a:avLst>
                <a:gd name="adj" fmla="val 50000"/>
              </a:avLst>
            </a:prstGeom>
            <a:solidFill>
              <a:srgbClr val="ACC700">
                <a:alpha val="40000"/>
              </a:srgbClr>
            </a:solidFill>
          </p:spPr>
          <p:txBody>
            <a:bodyPr wrap="none" lIns="108000" tIns="36000" rIns="108000" bIns="36000" rtlCol="0" anchor="ctr" anchorCtr="0">
              <a:spAutoFit/>
            </a:bodyPr>
            <a:lstStyle/>
            <a:p>
              <a:pPr marL="0" lvl="1"/>
              <a:r>
                <a:rPr lang="hr-HR" sz="1050" b="1">
                  <a:solidFill>
                    <a:schemeClr val="tx2"/>
                  </a:solidFill>
                  <a:hlinkClick r:id="rId4"/>
                </a:rPr>
                <a:t>SLUŽBENI PARTNERI KAMPANJE</a:t>
              </a:r>
            </a:p>
          </p:txBody>
        </p:sp>
        <p:sp>
          <p:nvSpPr>
            <p:cNvPr id="12" name="CasellaDiTesto 11">
              <a:extLst>
                <a:ext uri="{FF2B5EF4-FFF2-40B4-BE49-F238E27FC236}">
                  <a16:creationId xmlns:a16="http://schemas.microsoft.com/office/drawing/2014/main" id="{EEB6659C-0922-C54F-A68C-B285E024FA1B}"/>
                </a:ext>
              </a:extLst>
            </p:cNvPr>
            <p:cNvSpPr txBox="1"/>
            <p:nvPr/>
          </p:nvSpPr>
          <p:spPr>
            <a:xfrm>
              <a:off x="5360242" y="1121555"/>
              <a:ext cx="2505952" cy="340270"/>
            </a:xfrm>
            <a:prstGeom prst="roundRect">
              <a:avLst>
                <a:gd name="adj" fmla="val 50000"/>
              </a:avLst>
            </a:prstGeom>
            <a:solidFill>
              <a:srgbClr val="ACC700">
                <a:alpha val="40000"/>
              </a:srgbClr>
            </a:solidFill>
          </p:spPr>
          <p:txBody>
            <a:bodyPr wrap="none" lIns="108000" tIns="36000" rIns="108000" bIns="36000" rtlCol="0" anchor="ctr" anchorCtr="0">
              <a:spAutoFit/>
            </a:bodyPr>
            <a:lstStyle/>
            <a:p>
              <a:pPr marL="0" lvl="1"/>
              <a:r>
                <a:rPr lang="hr-HR" sz="1050" b="1">
                  <a:solidFill>
                    <a:schemeClr val="tx2"/>
                  </a:solidFill>
                  <a:hlinkClick r:id="rId5"/>
                </a:rPr>
                <a:t>EUROPSKI SOCIJALNI PARTNERI</a:t>
              </a:r>
            </a:p>
          </p:txBody>
        </p:sp>
        <p:sp>
          <p:nvSpPr>
            <p:cNvPr id="15" name="CasellaDiTesto 14">
              <a:extLst>
                <a:ext uri="{FF2B5EF4-FFF2-40B4-BE49-F238E27FC236}">
                  <a16:creationId xmlns:a16="http://schemas.microsoft.com/office/drawing/2014/main" id="{6E8482F4-3554-0E45-A1DC-3A439C8BD480}"/>
                </a:ext>
              </a:extLst>
            </p:cNvPr>
            <p:cNvSpPr txBox="1"/>
            <p:nvPr/>
          </p:nvSpPr>
          <p:spPr>
            <a:xfrm>
              <a:off x="1489737" y="1194141"/>
              <a:ext cx="2682210" cy="329450"/>
            </a:xfrm>
            <a:prstGeom prst="roundRect">
              <a:avLst>
                <a:gd name="adj" fmla="val 50000"/>
              </a:avLst>
            </a:prstGeom>
            <a:solidFill>
              <a:srgbClr val="ACC700">
                <a:alpha val="40000"/>
              </a:srgbClr>
            </a:solidFill>
          </p:spPr>
          <p:txBody>
            <a:bodyPr wrap="none" lIns="108000" tIns="36000" rIns="108000" bIns="36000" rtlCol="0" anchor="ctr" anchorCtr="0">
              <a:spAutoFit/>
            </a:bodyPr>
            <a:lstStyle/>
            <a:p>
              <a:pPr marL="0" lvl="1"/>
              <a:r>
                <a:rPr lang="hr-HR" sz="1050" b="1" dirty="0">
                  <a:solidFill>
                    <a:schemeClr val="tx2"/>
                  </a:solidFill>
                  <a:hlinkClick r:id="rId6"/>
                </a:rPr>
                <a:t>EUROPSKA PODUZETNIČKA MREŽA</a:t>
              </a:r>
            </a:p>
          </p:txBody>
        </p:sp>
        <p:sp>
          <p:nvSpPr>
            <p:cNvPr id="14" name="CasellaDiTesto 13">
              <a:extLst>
                <a:ext uri="{FF2B5EF4-FFF2-40B4-BE49-F238E27FC236}">
                  <a16:creationId xmlns:a16="http://schemas.microsoft.com/office/drawing/2014/main" id="{44A8D296-5F3C-DB47-A5D0-BB3F64285963}"/>
                </a:ext>
              </a:extLst>
            </p:cNvPr>
            <p:cNvSpPr txBox="1"/>
            <p:nvPr/>
          </p:nvSpPr>
          <p:spPr>
            <a:xfrm>
              <a:off x="6846768" y="3818170"/>
              <a:ext cx="1672383" cy="329450"/>
            </a:xfrm>
            <a:prstGeom prst="roundRect">
              <a:avLst>
                <a:gd name="adj" fmla="val 50000"/>
              </a:avLst>
            </a:prstGeom>
            <a:solidFill>
              <a:srgbClr val="ACC700">
                <a:alpha val="40000"/>
              </a:srgbClr>
            </a:solidFill>
          </p:spPr>
          <p:txBody>
            <a:bodyPr wrap="none" lIns="108000" tIns="36000" rIns="108000" bIns="36000" rtlCol="0" anchor="ctr" anchorCtr="0">
              <a:spAutoFit/>
            </a:bodyPr>
            <a:lstStyle/>
            <a:p>
              <a:pPr marL="0" lvl="1"/>
              <a:r>
                <a:rPr lang="hr-HR" sz="1050" b="1">
                  <a:solidFill>
                    <a:schemeClr val="tx2"/>
                  </a:solidFill>
                  <a:hlinkClick r:id="rId7"/>
                </a:rPr>
                <a:t>MEDIJSKI PARTNERI</a:t>
              </a:r>
            </a:p>
          </p:txBody>
        </p:sp>
        <p:sp>
          <p:nvSpPr>
            <p:cNvPr id="17" name="CasellaDiTesto 16">
              <a:extLst>
                <a:ext uri="{FF2B5EF4-FFF2-40B4-BE49-F238E27FC236}">
                  <a16:creationId xmlns:a16="http://schemas.microsoft.com/office/drawing/2014/main" id="{AEB49CE0-8E5B-5740-9760-F7DDF391014A}"/>
                </a:ext>
              </a:extLst>
            </p:cNvPr>
            <p:cNvSpPr txBox="1"/>
            <p:nvPr/>
          </p:nvSpPr>
          <p:spPr>
            <a:xfrm>
              <a:off x="6473745" y="3033229"/>
              <a:ext cx="1531922" cy="340270"/>
            </a:xfrm>
            <a:prstGeom prst="roundRect">
              <a:avLst>
                <a:gd name="adj" fmla="val 50000"/>
              </a:avLst>
            </a:prstGeom>
            <a:solidFill>
              <a:srgbClr val="ACC700">
                <a:alpha val="40000"/>
              </a:srgbClr>
            </a:solidFill>
          </p:spPr>
          <p:txBody>
            <a:bodyPr wrap="none" lIns="108000" tIns="36000" rIns="108000" bIns="36000" rtlCol="0" anchor="ctr" anchorCtr="0">
              <a:spAutoFit/>
            </a:bodyPr>
            <a:lstStyle/>
            <a:p>
              <a:pPr marL="0" lvl="1"/>
              <a:r>
                <a:rPr lang="hr-HR" sz="1050" b="1">
                  <a:solidFill>
                    <a:schemeClr val="tx2"/>
                  </a:solidFill>
                  <a:hlinkClick r:id="rId8"/>
                </a:rPr>
                <a:t>IINSTITUCIJE EU-a</a:t>
              </a:r>
            </a:p>
          </p:txBody>
        </p:sp>
        <p:sp>
          <p:nvSpPr>
            <p:cNvPr id="9" name="CasellaDiTesto 8">
              <a:extLst>
                <a:ext uri="{FF2B5EF4-FFF2-40B4-BE49-F238E27FC236}">
                  <a16:creationId xmlns:a16="http://schemas.microsoft.com/office/drawing/2014/main" id="{D6367E99-029F-9341-890E-FF4C19640AD9}"/>
                </a:ext>
              </a:extLst>
            </p:cNvPr>
            <p:cNvSpPr txBox="1"/>
            <p:nvPr/>
          </p:nvSpPr>
          <p:spPr>
            <a:xfrm>
              <a:off x="3043018" y="3856055"/>
              <a:ext cx="2914792" cy="329450"/>
            </a:xfrm>
            <a:prstGeom prst="roundRect">
              <a:avLst>
                <a:gd name="adj" fmla="val 50000"/>
              </a:avLst>
            </a:prstGeom>
            <a:solidFill>
              <a:srgbClr val="E64715">
                <a:alpha val="40000"/>
              </a:srgbClr>
            </a:solidFill>
          </p:spPr>
          <p:txBody>
            <a:bodyPr wrap="none" lIns="108000" tIns="36000" rIns="108000" bIns="36000" rtlCol="0" anchor="ctr" anchorCtr="0">
              <a:spAutoFit/>
            </a:bodyPr>
            <a:lstStyle/>
            <a:p>
              <a:r>
                <a:rPr lang="hr-HR" sz="1050" b="1">
                  <a:solidFill>
                    <a:schemeClr val="tx2"/>
                  </a:solidFill>
                  <a:latin typeface="+mj-lt"/>
                  <a:ea typeface="+mj-ea"/>
                  <a:hlinkClick r:id="rId9"/>
                </a:rPr>
                <a:t>NACIONALNE SREDIŠNJICE EU-OSHA-e</a:t>
              </a:r>
            </a:p>
          </p:txBody>
        </p:sp>
        <p:sp>
          <p:nvSpPr>
            <p:cNvPr id="18" name="CasellaDiTesto 17">
              <a:extLst>
                <a:ext uri="{FF2B5EF4-FFF2-40B4-BE49-F238E27FC236}">
                  <a16:creationId xmlns:a16="http://schemas.microsoft.com/office/drawing/2014/main" id="{B247956C-04DA-0F41-9857-E431205F6850}"/>
                </a:ext>
              </a:extLst>
            </p:cNvPr>
            <p:cNvSpPr txBox="1"/>
            <p:nvPr/>
          </p:nvSpPr>
          <p:spPr>
            <a:xfrm>
              <a:off x="843625" y="1974310"/>
              <a:ext cx="1336808" cy="329450"/>
            </a:xfrm>
            <a:prstGeom prst="roundRect">
              <a:avLst>
                <a:gd name="adj" fmla="val 50000"/>
              </a:avLst>
            </a:prstGeom>
            <a:solidFill>
              <a:srgbClr val="ACC700">
                <a:alpha val="40000"/>
              </a:srgbClr>
            </a:solidFill>
          </p:spPr>
          <p:txBody>
            <a:bodyPr wrap="none" lIns="108000" tIns="36000" rIns="108000" bIns="36000" rtlCol="0" anchor="ctr" anchorCtr="0">
              <a:spAutoFit/>
            </a:bodyPr>
            <a:lstStyle/>
            <a:p>
              <a:pPr marL="0" lvl="1"/>
              <a:r>
                <a:rPr lang="hr-HR" sz="1050" b="1">
                  <a:solidFill>
                    <a:schemeClr val="tx2"/>
                  </a:solidFill>
                  <a:hlinkClick r:id="rId10"/>
                </a:rPr>
                <a:t>AGENCIJE EU-a</a:t>
              </a:r>
            </a:p>
          </p:txBody>
        </p:sp>
        <p:cxnSp>
          <p:nvCxnSpPr>
            <p:cNvPr id="23" name="Connettore 1 22">
              <a:extLst>
                <a:ext uri="{FF2B5EF4-FFF2-40B4-BE49-F238E27FC236}">
                  <a16:creationId xmlns:a16="http://schemas.microsoft.com/office/drawing/2014/main" id="{AC8FD8DA-257C-2148-BD25-C643C79C9ECD}"/>
                </a:ext>
              </a:extLst>
            </p:cNvPr>
            <p:cNvCxnSpPr>
              <a:cxnSpLocks/>
              <a:stCxn id="14" idx="3"/>
              <a:endCxn id="15" idx="1"/>
            </p:cNvCxnSpPr>
            <p:nvPr/>
          </p:nvCxnSpPr>
          <p:spPr>
            <a:xfrm flipH="1" flipV="1">
              <a:off x="1489737" y="1358866"/>
              <a:ext cx="7029414" cy="2624029"/>
            </a:xfrm>
            <a:prstGeom prst="line">
              <a:avLst/>
            </a:prstGeom>
            <a:ln>
              <a:solidFill>
                <a:srgbClr val="ACC700">
                  <a:alpha val="42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nettore 1 23">
              <a:extLst>
                <a:ext uri="{FF2B5EF4-FFF2-40B4-BE49-F238E27FC236}">
                  <a16:creationId xmlns:a16="http://schemas.microsoft.com/office/drawing/2014/main" id="{A3172512-8AFE-8842-926B-C0CA9FCC6343}"/>
                </a:ext>
              </a:extLst>
            </p:cNvPr>
            <p:cNvCxnSpPr>
              <a:cxnSpLocks/>
              <a:stCxn id="14" idx="2"/>
              <a:endCxn id="18" idx="0"/>
            </p:cNvCxnSpPr>
            <p:nvPr/>
          </p:nvCxnSpPr>
          <p:spPr>
            <a:xfrm flipH="1" flipV="1">
              <a:off x="1512029" y="1974310"/>
              <a:ext cx="6170931" cy="2173310"/>
            </a:xfrm>
            <a:prstGeom prst="line">
              <a:avLst/>
            </a:prstGeom>
            <a:ln>
              <a:solidFill>
                <a:srgbClr val="ACC700">
                  <a:alpha val="42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nettore 1 26">
              <a:extLst>
                <a:ext uri="{FF2B5EF4-FFF2-40B4-BE49-F238E27FC236}">
                  <a16:creationId xmlns:a16="http://schemas.microsoft.com/office/drawing/2014/main" id="{566F63BB-99E1-8B4D-9812-E8B9C80FCC6C}"/>
                </a:ext>
              </a:extLst>
            </p:cNvPr>
            <p:cNvCxnSpPr>
              <a:cxnSpLocks/>
              <a:stCxn id="14" idx="2"/>
              <a:endCxn id="9" idx="3"/>
            </p:cNvCxnSpPr>
            <p:nvPr/>
          </p:nvCxnSpPr>
          <p:spPr>
            <a:xfrm flipH="1" flipV="1">
              <a:off x="5957810" y="4020780"/>
              <a:ext cx="1725150" cy="126840"/>
            </a:xfrm>
            <a:prstGeom prst="line">
              <a:avLst/>
            </a:prstGeom>
            <a:ln>
              <a:solidFill>
                <a:srgbClr val="ACC700">
                  <a:alpha val="42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nettore 1 31">
              <a:extLst>
                <a:ext uri="{FF2B5EF4-FFF2-40B4-BE49-F238E27FC236}">
                  <a16:creationId xmlns:a16="http://schemas.microsoft.com/office/drawing/2014/main" id="{560FC124-6F04-1747-A0FB-80B2B4C898B0}"/>
                </a:ext>
              </a:extLst>
            </p:cNvPr>
            <p:cNvCxnSpPr>
              <a:cxnSpLocks/>
              <a:stCxn id="14" idx="2"/>
              <a:endCxn id="13" idx="0"/>
            </p:cNvCxnSpPr>
            <p:nvPr/>
          </p:nvCxnSpPr>
          <p:spPr>
            <a:xfrm flipH="1" flipV="1">
              <a:off x="1819424" y="3113053"/>
              <a:ext cx="5863536" cy="1034567"/>
            </a:xfrm>
            <a:prstGeom prst="line">
              <a:avLst/>
            </a:prstGeom>
            <a:ln>
              <a:solidFill>
                <a:srgbClr val="ACC700">
                  <a:alpha val="42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nettore 1 36">
              <a:extLst>
                <a:ext uri="{FF2B5EF4-FFF2-40B4-BE49-F238E27FC236}">
                  <a16:creationId xmlns:a16="http://schemas.microsoft.com/office/drawing/2014/main" id="{DCB0C9FC-8AB2-7D43-9071-924EE8BE2990}"/>
                </a:ext>
              </a:extLst>
            </p:cNvPr>
            <p:cNvCxnSpPr>
              <a:cxnSpLocks/>
              <a:stCxn id="12" idx="2"/>
              <a:endCxn id="13" idx="0"/>
            </p:cNvCxnSpPr>
            <p:nvPr/>
          </p:nvCxnSpPr>
          <p:spPr>
            <a:xfrm flipH="1">
              <a:off x="1819424" y="1461825"/>
              <a:ext cx="4793794" cy="1651228"/>
            </a:xfrm>
            <a:prstGeom prst="line">
              <a:avLst/>
            </a:prstGeom>
            <a:ln>
              <a:solidFill>
                <a:srgbClr val="ACC700">
                  <a:alpha val="42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nettore 1 39">
              <a:extLst>
                <a:ext uri="{FF2B5EF4-FFF2-40B4-BE49-F238E27FC236}">
                  <a16:creationId xmlns:a16="http://schemas.microsoft.com/office/drawing/2014/main" id="{6113E36D-D350-1A4C-A58F-802871DA16EE}"/>
                </a:ext>
              </a:extLst>
            </p:cNvPr>
            <p:cNvCxnSpPr>
              <a:cxnSpLocks/>
              <a:stCxn id="17" idx="1"/>
              <a:endCxn id="13" idx="0"/>
            </p:cNvCxnSpPr>
            <p:nvPr/>
          </p:nvCxnSpPr>
          <p:spPr>
            <a:xfrm flipH="1" flipV="1">
              <a:off x="1819424" y="3113053"/>
              <a:ext cx="4654321" cy="90311"/>
            </a:xfrm>
            <a:prstGeom prst="line">
              <a:avLst/>
            </a:prstGeom>
            <a:ln>
              <a:solidFill>
                <a:srgbClr val="ACC700">
                  <a:alpha val="42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onnettore 1 42">
              <a:extLst>
                <a:ext uri="{FF2B5EF4-FFF2-40B4-BE49-F238E27FC236}">
                  <a16:creationId xmlns:a16="http://schemas.microsoft.com/office/drawing/2014/main" id="{8EEEBDB2-2583-7342-B54E-B88BB61451E2}"/>
                </a:ext>
              </a:extLst>
            </p:cNvPr>
            <p:cNvCxnSpPr>
              <a:cxnSpLocks/>
              <a:stCxn id="15" idx="1"/>
              <a:endCxn id="13" idx="0"/>
            </p:cNvCxnSpPr>
            <p:nvPr/>
          </p:nvCxnSpPr>
          <p:spPr>
            <a:xfrm>
              <a:off x="1489737" y="1358866"/>
              <a:ext cx="329687" cy="1754187"/>
            </a:xfrm>
            <a:prstGeom prst="line">
              <a:avLst/>
            </a:prstGeom>
            <a:ln>
              <a:solidFill>
                <a:srgbClr val="ACC700">
                  <a:alpha val="42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onnettore 1 45">
              <a:extLst>
                <a:ext uri="{FF2B5EF4-FFF2-40B4-BE49-F238E27FC236}">
                  <a16:creationId xmlns:a16="http://schemas.microsoft.com/office/drawing/2014/main" id="{7EADE142-57C2-B444-8C62-99D42B1FF70B}"/>
                </a:ext>
              </a:extLst>
            </p:cNvPr>
            <p:cNvCxnSpPr>
              <a:cxnSpLocks/>
              <a:stCxn id="12" idx="1"/>
              <a:endCxn id="14" idx="3"/>
            </p:cNvCxnSpPr>
            <p:nvPr/>
          </p:nvCxnSpPr>
          <p:spPr>
            <a:xfrm>
              <a:off x="5360242" y="1291690"/>
              <a:ext cx="3158909" cy="2691205"/>
            </a:xfrm>
            <a:prstGeom prst="line">
              <a:avLst/>
            </a:prstGeom>
            <a:ln>
              <a:solidFill>
                <a:srgbClr val="ACC700">
                  <a:alpha val="42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onnettore 1 48">
              <a:extLst>
                <a:ext uri="{FF2B5EF4-FFF2-40B4-BE49-F238E27FC236}">
                  <a16:creationId xmlns:a16="http://schemas.microsoft.com/office/drawing/2014/main" id="{3D9F1B33-5D75-8E44-94E6-F2C07A95008E}"/>
                </a:ext>
              </a:extLst>
            </p:cNvPr>
            <p:cNvCxnSpPr>
              <a:cxnSpLocks/>
              <a:stCxn id="12" idx="1"/>
              <a:endCxn id="18" idx="3"/>
            </p:cNvCxnSpPr>
            <p:nvPr/>
          </p:nvCxnSpPr>
          <p:spPr>
            <a:xfrm flipH="1">
              <a:off x="2180433" y="1291690"/>
              <a:ext cx="3179809" cy="847345"/>
            </a:xfrm>
            <a:prstGeom prst="line">
              <a:avLst/>
            </a:prstGeom>
            <a:ln>
              <a:solidFill>
                <a:srgbClr val="ACC700">
                  <a:alpha val="42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Connettore 1 52">
              <a:extLst>
                <a:ext uri="{FF2B5EF4-FFF2-40B4-BE49-F238E27FC236}">
                  <a16:creationId xmlns:a16="http://schemas.microsoft.com/office/drawing/2014/main" id="{68290C8D-D0EE-4542-B586-A4ABC370A90B}"/>
                </a:ext>
              </a:extLst>
            </p:cNvPr>
            <p:cNvCxnSpPr>
              <a:cxnSpLocks/>
              <a:stCxn id="18" idx="2"/>
              <a:endCxn id="9" idx="0"/>
            </p:cNvCxnSpPr>
            <p:nvPr/>
          </p:nvCxnSpPr>
          <p:spPr>
            <a:xfrm>
              <a:off x="1512029" y="2303760"/>
              <a:ext cx="2988385" cy="1552295"/>
            </a:xfrm>
            <a:prstGeom prst="line">
              <a:avLst/>
            </a:prstGeom>
            <a:ln>
              <a:solidFill>
                <a:srgbClr val="ACC700">
                  <a:alpha val="42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Connettore 1 55">
              <a:extLst>
                <a:ext uri="{FF2B5EF4-FFF2-40B4-BE49-F238E27FC236}">
                  <a16:creationId xmlns:a16="http://schemas.microsoft.com/office/drawing/2014/main" id="{A5864B9C-6A13-EB47-A96C-0E7B54F5B9D2}"/>
                </a:ext>
              </a:extLst>
            </p:cNvPr>
            <p:cNvCxnSpPr>
              <a:cxnSpLocks/>
              <a:stCxn id="9" idx="3"/>
              <a:endCxn id="13" idx="0"/>
            </p:cNvCxnSpPr>
            <p:nvPr/>
          </p:nvCxnSpPr>
          <p:spPr>
            <a:xfrm flipH="1" flipV="1">
              <a:off x="1819424" y="3113053"/>
              <a:ext cx="4138386" cy="907727"/>
            </a:xfrm>
            <a:prstGeom prst="line">
              <a:avLst/>
            </a:prstGeom>
            <a:ln>
              <a:solidFill>
                <a:srgbClr val="ACC700">
                  <a:alpha val="42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Connettore 1 62">
              <a:extLst>
                <a:ext uri="{FF2B5EF4-FFF2-40B4-BE49-F238E27FC236}">
                  <a16:creationId xmlns:a16="http://schemas.microsoft.com/office/drawing/2014/main" id="{A9DBF00D-CA07-7D41-8544-F64103B7E8CC}"/>
                </a:ext>
              </a:extLst>
            </p:cNvPr>
            <p:cNvCxnSpPr>
              <a:cxnSpLocks/>
              <a:stCxn id="12" idx="2"/>
              <a:endCxn id="17" idx="0"/>
            </p:cNvCxnSpPr>
            <p:nvPr/>
          </p:nvCxnSpPr>
          <p:spPr>
            <a:xfrm>
              <a:off x="6613218" y="1461825"/>
              <a:ext cx="626488" cy="1571404"/>
            </a:xfrm>
            <a:prstGeom prst="line">
              <a:avLst/>
            </a:prstGeom>
            <a:ln>
              <a:solidFill>
                <a:srgbClr val="ACC700">
                  <a:alpha val="42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Connettore 1 65">
              <a:extLst>
                <a:ext uri="{FF2B5EF4-FFF2-40B4-BE49-F238E27FC236}">
                  <a16:creationId xmlns:a16="http://schemas.microsoft.com/office/drawing/2014/main" id="{D1BF0A2B-2AB9-9643-8EC9-6D0B8CA4C9E7}"/>
                </a:ext>
              </a:extLst>
            </p:cNvPr>
            <p:cNvCxnSpPr>
              <a:cxnSpLocks/>
              <a:stCxn id="17" idx="2"/>
              <a:endCxn id="15" idx="0"/>
            </p:cNvCxnSpPr>
            <p:nvPr/>
          </p:nvCxnSpPr>
          <p:spPr>
            <a:xfrm flipH="1" flipV="1">
              <a:off x="2830842" y="1194141"/>
              <a:ext cx="4408864" cy="2179358"/>
            </a:xfrm>
            <a:prstGeom prst="line">
              <a:avLst/>
            </a:prstGeom>
            <a:ln>
              <a:solidFill>
                <a:srgbClr val="ACC700">
                  <a:alpha val="42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Connettore 1 71">
              <a:extLst>
                <a:ext uri="{FF2B5EF4-FFF2-40B4-BE49-F238E27FC236}">
                  <a16:creationId xmlns:a16="http://schemas.microsoft.com/office/drawing/2014/main" id="{D389B7E2-1AF1-DD4D-B5D9-21EDD2284F4A}"/>
                </a:ext>
              </a:extLst>
            </p:cNvPr>
            <p:cNvCxnSpPr>
              <a:cxnSpLocks/>
              <a:stCxn id="17" idx="1"/>
              <a:endCxn id="18" idx="3"/>
            </p:cNvCxnSpPr>
            <p:nvPr/>
          </p:nvCxnSpPr>
          <p:spPr>
            <a:xfrm flipH="1" flipV="1">
              <a:off x="2180433" y="2139035"/>
              <a:ext cx="4293312" cy="1064329"/>
            </a:xfrm>
            <a:prstGeom prst="line">
              <a:avLst/>
            </a:prstGeom>
            <a:ln>
              <a:solidFill>
                <a:srgbClr val="ACC700">
                  <a:alpha val="42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Connettore 1 74">
              <a:extLst>
                <a:ext uri="{FF2B5EF4-FFF2-40B4-BE49-F238E27FC236}">
                  <a16:creationId xmlns:a16="http://schemas.microsoft.com/office/drawing/2014/main" id="{8B6350D5-AF91-5143-8239-3C9C22AE3CA3}"/>
                </a:ext>
              </a:extLst>
            </p:cNvPr>
            <p:cNvCxnSpPr>
              <a:cxnSpLocks/>
              <a:stCxn id="15" idx="1"/>
              <a:endCxn id="9" idx="3"/>
            </p:cNvCxnSpPr>
            <p:nvPr/>
          </p:nvCxnSpPr>
          <p:spPr>
            <a:xfrm>
              <a:off x="1489737" y="1358866"/>
              <a:ext cx="4468073" cy="2661914"/>
            </a:xfrm>
            <a:prstGeom prst="line">
              <a:avLst/>
            </a:prstGeom>
            <a:ln>
              <a:solidFill>
                <a:srgbClr val="ACC700">
                  <a:alpha val="42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Connettore 1 79">
              <a:extLst>
                <a:ext uri="{FF2B5EF4-FFF2-40B4-BE49-F238E27FC236}">
                  <a16:creationId xmlns:a16="http://schemas.microsoft.com/office/drawing/2014/main" id="{1ECF7AB8-5737-FF43-B444-77C902E711EA}"/>
                </a:ext>
              </a:extLst>
            </p:cNvPr>
            <p:cNvCxnSpPr>
              <a:cxnSpLocks/>
              <a:stCxn id="17" idx="1"/>
              <a:endCxn id="9" idx="3"/>
            </p:cNvCxnSpPr>
            <p:nvPr/>
          </p:nvCxnSpPr>
          <p:spPr>
            <a:xfrm flipH="1">
              <a:off x="5957810" y="3203364"/>
              <a:ext cx="515935" cy="817416"/>
            </a:xfrm>
            <a:prstGeom prst="line">
              <a:avLst/>
            </a:prstGeom>
            <a:ln>
              <a:solidFill>
                <a:srgbClr val="ACC700">
                  <a:alpha val="42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Connettore 1 82">
              <a:extLst>
                <a:ext uri="{FF2B5EF4-FFF2-40B4-BE49-F238E27FC236}">
                  <a16:creationId xmlns:a16="http://schemas.microsoft.com/office/drawing/2014/main" id="{2A87ABBD-2018-D44A-9A6A-BC52F02887DC}"/>
                </a:ext>
              </a:extLst>
            </p:cNvPr>
            <p:cNvCxnSpPr>
              <a:cxnSpLocks/>
              <a:stCxn id="12" idx="2"/>
              <a:endCxn id="9" idx="3"/>
            </p:cNvCxnSpPr>
            <p:nvPr/>
          </p:nvCxnSpPr>
          <p:spPr>
            <a:xfrm flipH="1">
              <a:off x="5957810" y="1461825"/>
              <a:ext cx="655408" cy="2558955"/>
            </a:xfrm>
            <a:prstGeom prst="line">
              <a:avLst/>
            </a:prstGeom>
            <a:ln>
              <a:solidFill>
                <a:srgbClr val="ACC700">
                  <a:alpha val="42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Connettore 1 86">
              <a:extLst>
                <a:ext uri="{FF2B5EF4-FFF2-40B4-BE49-F238E27FC236}">
                  <a16:creationId xmlns:a16="http://schemas.microsoft.com/office/drawing/2014/main" id="{6EB6CC5A-6A9F-D945-8A02-4C1973739C3B}"/>
                </a:ext>
              </a:extLst>
            </p:cNvPr>
            <p:cNvCxnSpPr>
              <a:cxnSpLocks/>
              <a:stCxn id="18" idx="3"/>
              <a:endCxn id="15" idx="1"/>
            </p:cNvCxnSpPr>
            <p:nvPr/>
          </p:nvCxnSpPr>
          <p:spPr>
            <a:xfrm flipH="1" flipV="1">
              <a:off x="1489737" y="1358866"/>
              <a:ext cx="690696" cy="780169"/>
            </a:xfrm>
            <a:prstGeom prst="line">
              <a:avLst/>
            </a:prstGeom>
            <a:ln>
              <a:solidFill>
                <a:srgbClr val="ACC700">
                  <a:alpha val="42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Connettore 1 89">
              <a:extLst>
                <a:ext uri="{FF2B5EF4-FFF2-40B4-BE49-F238E27FC236}">
                  <a16:creationId xmlns:a16="http://schemas.microsoft.com/office/drawing/2014/main" id="{9E594586-F18B-C945-B1A4-4ADC46250C2D}"/>
                </a:ext>
              </a:extLst>
            </p:cNvPr>
            <p:cNvCxnSpPr>
              <a:cxnSpLocks/>
              <a:stCxn id="14" idx="3"/>
              <a:endCxn id="17" idx="1"/>
            </p:cNvCxnSpPr>
            <p:nvPr/>
          </p:nvCxnSpPr>
          <p:spPr>
            <a:xfrm flipH="1" flipV="1">
              <a:off x="6473745" y="3203364"/>
              <a:ext cx="2045406" cy="779531"/>
            </a:xfrm>
            <a:prstGeom prst="line">
              <a:avLst/>
            </a:prstGeom>
            <a:ln>
              <a:solidFill>
                <a:srgbClr val="ACC700">
                  <a:alpha val="42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" name="Picture 5" descr="A screen shot of a computer screen&#10;&#10;Description automatically generated">
            <a:extLst>
              <a:ext uri="{FF2B5EF4-FFF2-40B4-BE49-F238E27FC236}">
                <a16:creationId xmlns:a16="http://schemas.microsoft.com/office/drawing/2014/main" id="{160C882F-943A-45A8-AF01-9FC097E1738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2930" y="2183658"/>
            <a:ext cx="3322214" cy="849495"/>
          </a:xfrm>
          <a:prstGeom prst="rect">
            <a:avLst/>
          </a:prstGeom>
        </p:spPr>
      </p:pic>
      <p:sp>
        <p:nvSpPr>
          <p:cNvPr id="35" name="CasellaDiTesto 16">
            <a:extLst>
              <a:ext uri="{FF2B5EF4-FFF2-40B4-BE49-F238E27FC236}">
                <a16:creationId xmlns:a16="http://schemas.microsoft.com/office/drawing/2014/main" id="{53602CAA-D6F7-45B1-AFEC-02C84DDC7C7F}"/>
              </a:ext>
            </a:extLst>
          </p:cNvPr>
          <p:cNvSpPr txBox="1"/>
          <p:nvPr/>
        </p:nvSpPr>
        <p:spPr>
          <a:xfrm>
            <a:off x="5509325" y="2072084"/>
            <a:ext cx="2698705" cy="340270"/>
          </a:xfrm>
          <a:prstGeom prst="roundRect">
            <a:avLst>
              <a:gd name="adj" fmla="val 50000"/>
            </a:avLst>
          </a:prstGeom>
          <a:solidFill>
            <a:srgbClr val="ACC700">
              <a:alpha val="40000"/>
            </a:srgbClr>
          </a:solidFill>
        </p:spPr>
        <p:txBody>
          <a:bodyPr wrap="none" lIns="108000" tIns="36000" rIns="108000" bIns="36000" rtlCol="0" anchor="ctr" anchorCtr="0">
            <a:spAutoFit/>
          </a:bodyPr>
          <a:lstStyle/>
          <a:p>
            <a:pPr marL="0" lvl="1"/>
            <a:r>
              <a:rPr lang="en-GB" sz="1100" b="1" dirty="0">
                <a:solidFill>
                  <a:schemeClr val="tx2"/>
                </a:solidFill>
                <a:hlinkClick r:id="rId12"/>
              </a:rPr>
              <a:t>AMBASADORI PROJEKTA OSHVET</a:t>
            </a:r>
            <a:endParaRPr lang="en-GB" sz="11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7177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-1745"/>
            <a:ext cx="7559873" cy="640690"/>
          </a:xfrm>
        </p:spPr>
        <p:txBody>
          <a:bodyPr lIns="0" tIns="0" rIns="0" bIns="0"/>
          <a:lstStyle/>
          <a:p>
            <a:r>
              <a:rPr lang="hr-HR" sz="2400"/>
              <a:t>Resursi kampanje</a:t>
            </a:r>
          </a:p>
        </p:txBody>
      </p:sp>
      <p:sp>
        <p:nvSpPr>
          <p:cNvPr id="54" name="TextBox 3">
            <a:extLst>
              <a:ext uri="{FF2B5EF4-FFF2-40B4-BE49-F238E27FC236}">
                <a16:creationId xmlns:a16="http://schemas.microsoft.com/office/drawing/2014/main" id="{641A4D49-063B-2945-873E-FABD123404C8}"/>
              </a:ext>
            </a:extLst>
          </p:cNvPr>
          <p:cNvSpPr txBox="1"/>
          <p:nvPr/>
        </p:nvSpPr>
        <p:spPr>
          <a:xfrm>
            <a:off x="407037" y="2409143"/>
            <a:ext cx="1450837" cy="18466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hr-HR" sz="1200" b="1" dirty="0">
                <a:solidFill>
                  <a:schemeClr val="accent1"/>
                </a:solidFill>
                <a:cs typeface="Trebuchet MS"/>
                <a:hlinkClick r:id="rId3"/>
              </a:rPr>
              <a:t>Publikacije</a:t>
            </a:r>
          </a:p>
        </p:txBody>
      </p:sp>
      <p:sp>
        <p:nvSpPr>
          <p:cNvPr id="57" name="TextBox 3">
            <a:extLst>
              <a:ext uri="{FF2B5EF4-FFF2-40B4-BE49-F238E27FC236}">
                <a16:creationId xmlns:a16="http://schemas.microsoft.com/office/drawing/2014/main" id="{98F7926A-C38F-3B49-82B8-FF6177DDCDBE}"/>
              </a:ext>
            </a:extLst>
          </p:cNvPr>
          <p:cNvSpPr txBox="1"/>
          <p:nvPr/>
        </p:nvSpPr>
        <p:spPr>
          <a:xfrm>
            <a:off x="1983399" y="2512709"/>
            <a:ext cx="1667796" cy="18466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hr-HR" sz="1200" b="1" dirty="0">
                <a:solidFill>
                  <a:schemeClr val="accent1"/>
                </a:solidFill>
                <a:cs typeface="Trebuchet MS"/>
                <a:hlinkClick r:id="rId4"/>
              </a:rPr>
              <a:t>Materijali u okviru kampanje</a:t>
            </a:r>
          </a:p>
        </p:txBody>
      </p:sp>
      <p:sp>
        <p:nvSpPr>
          <p:cNvPr id="60" name="TextBox 3">
            <a:extLst>
              <a:ext uri="{FF2B5EF4-FFF2-40B4-BE49-F238E27FC236}">
                <a16:creationId xmlns:a16="http://schemas.microsoft.com/office/drawing/2014/main" id="{690F9809-BB40-C341-ACC1-FEAA13662006}"/>
              </a:ext>
            </a:extLst>
          </p:cNvPr>
          <p:cNvSpPr txBox="1"/>
          <p:nvPr/>
        </p:nvSpPr>
        <p:spPr>
          <a:xfrm>
            <a:off x="3776720" y="2420376"/>
            <a:ext cx="1450837" cy="36933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hr-HR" sz="1200" b="1" dirty="0">
                <a:solidFill>
                  <a:schemeClr val="accent1"/>
                </a:solidFill>
                <a:cs typeface="Trebuchet MS"/>
                <a:hlinkClick r:id="rId5"/>
              </a:rPr>
              <a:t>Paket alata za kampanju</a:t>
            </a:r>
          </a:p>
        </p:txBody>
      </p:sp>
      <p:sp>
        <p:nvSpPr>
          <p:cNvPr id="63" name="TextBox 3">
            <a:extLst>
              <a:ext uri="{FF2B5EF4-FFF2-40B4-BE49-F238E27FC236}">
                <a16:creationId xmlns:a16="http://schemas.microsoft.com/office/drawing/2014/main" id="{1B5927A5-70D5-844A-ADD7-76625FDD4CB4}"/>
              </a:ext>
            </a:extLst>
          </p:cNvPr>
          <p:cNvSpPr txBox="1"/>
          <p:nvPr/>
        </p:nvSpPr>
        <p:spPr>
          <a:xfrm>
            <a:off x="7258555" y="2402746"/>
            <a:ext cx="1557090" cy="191063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hr-HR" sz="1200" b="1" dirty="0">
                <a:solidFill>
                  <a:schemeClr val="accent1"/>
                </a:solidFill>
                <a:cs typeface="Trebuchet MS"/>
                <a:hlinkClick r:id="rId6"/>
              </a:rPr>
              <a:t>Filmovi o Napu</a:t>
            </a:r>
          </a:p>
        </p:txBody>
      </p:sp>
      <p:sp>
        <p:nvSpPr>
          <p:cNvPr id="66" name="TextBox 3">
            <a:extLst>
              <a:ext uri="{FF2B5EF4-FFF2-40B4-BE49-F238E27FC236}">
                <a16:creationId xmlns:a16="http://schemas.microsoft.com/office/drawing/2014/main" id="{252EDFDC-DD85-7B4D-A2E4-5EE3AD9119D0}"/>
              </a:ext>
            </a:extLst>
          </p:cNvPr>
          <p:cNvSpPr txBox="1"/>
          <p:nvPr/>
        </p:nvSpPr>
        <p:spPr>
          <a:xfrm>
            <a:off x="828685" y="4175665"/>
            <a:ext cx="1667796" cy="18466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hr-HR" sz="1200" b="1">
                <a:solidFill>
                  <a:schemeClr val="accent1"/>
                </a:solidFill>
                <a:cs typeface="Trebuchet MS"/>
                <a:hlinkClick r:id="rId7"/>
              </a:rPr>
              <a:t>OSHwiki</a:t>
            </a:r>
          </a:p>
        </p:txBody>
      </p:sp>
      <p:sp>
        <p:nvSpPr>
          <p:cNvPr id="67" name="Rettangolo con angoli arrotondati 66">
            <a:hlinkClick r:id="rId8"/>
            <a:extLst>
              <a:ext uri="{FF2B5EF4-FFF2-40B4-BE49-F238E27FC236}">
                <a16:creationId xmlns:a16="http://schemas.microsoft.com/office/drawing/2014/main" id="{393E5697-88AB-1543-84E9-545014E09E6E}"/>
              </a:ext>
            </a:extLst>
          </p:cNvPr>
          <p:cNvSpPr/>
          <p:nvPr/>
        </p:nvSpPr>
        <p:spPr>
          <a:xfrm>
            <a:off x="942583" y="3067234"/>
            <a:ext cx="1440000" cy="973423"/>
          </a:xfrm>
          <a:prstGeom prst="rect">
            <a:avLst/>
          </a:prstGeom>
          <a:blipFill>
            <a:blip r:embed="rId9"/>
            <a:stretch>
              <a:fillRect/>
            </a:stretch>
          </a:blipFill>
          <a:ln w="38100">
            <a:solidFill>
              <a:srgbClr val="ACC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9" name="TextBox 3">
            <a:extLst>
              <a:ext uri="{FF2B5EF4-FFF2-40B4-BE49-F238E27FC236}">
                <a16:creationId xmlns:a16="http://schemas.microsoft.com/office/drawing/2014/main" id="{2DCF56B5-47AC-8B49-9297-751FD8A12126}"/>
              </a:ext>
            </a:extLst>
          </p:cNvPr>
          <p:cNvSpPr txBox="1"/>
          <p:nvPr/>
        </p:nvSpPr>
        <p:spPr>
          <a:xfrm>
            <a:off x="5474317" y="2409143"/>
            <a:ext cx="1557089" cy="36933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hr-HR" sz="1200" b="1" dirty="0">
                <a:solidFill>
                  <a:schemeClr val="accent1"/>
                </a:solidFill>
                <a:cs typeface="Trebuchet MS"/>
                <a:hlinkClick r:id="rId10"/>
              </a:rPr>
              <a:t>Komplet za društvene mreže</a:t>
            </a:r>
          </a:p>
        </p:txBody>
      </p:sp>
      <p:sp>
        <p:nvSpPr>
          <p:cNvPr id="72" name="TextBox 3">
            <a:extLst>
              <a:ext uri="{FF2B5EF4-FFF2-40B4-BE49-F238E27FC236}">
                <a16:creationId xmlns:a16="http://schemas.microsoft.com/office/drawing/2014/main" id="{7C00CD0A-98F9-CB49-9F1F-1D053DD78889}"/>
              </a:ext>
            </a:extLst>
          </p:cNvPr>
          <p:cNvSpPr txBox="1"/>
          <p:nvPr/>
        </p:nvSpPr>
        <p:spPr>
          <a:xfrm>
            <a:off x="2576095" y="4166652"/>
            <a:ext cx="1667796" cy="18466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hr-HR" sz="1200" b="1">
                <a:solidFill>
                  <a:schemeClr val="accent1"/>
                </a:solidFill>
                <a:cs typeface="Trebuchet MS"/>
                <a:hlinkClick r:id="rId11"/>
              </a:rPr>
              <a:t>Studije slučaja</a:t>
            </a:r>
          </a:p>
        </p:txBody>
      </p:sp>
      <p:sp>
        <p:nvSpPr>
          <p:cNvPr id="75" name="TextBox 3">
            <a:extLst>
              <a:ext uri="{FF2B5EF4-FFF2-40B4-BE49-F238E27FC236}">
                <a16:creationId xmlns:a16="http://schemas.microsoft.com/office/drawing/2014/main" id="{64E9984E-5735-8C4C-BC73-6A6C18D88CCB}"/>
              </a:ext>
            </a:extLst>
          </p:cNvPr>
          <p:cNvSpPr txBox="1"/>
          <p:nvPr/>
        </p:nvSpPr>
        <p:spPr>
          <a:xfrm>
            <a:off x="4235733" y="4170262"/>
            <a:ext cx="1667796" cy="36933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hr-HR" sz="1200" b="1">
                <a:solidFill>
                  <a:schemeClr val="accent1"/>
                </a:solidFill>
                <a:cs typeface="Trebuchet MS"/>
                <a:hlinkClick r:id="rId12"/>
              </a:rPr>
              <a:t>Zakonodavstvo i propisi</a:t>
            </a:r>
          </a:p>
        </p:txBody>
      </p:sp>
      <p:sp>
        <p:nvSpPr>
          <p:cNvPr id="76" name="Rettangolo con angoli arrotondati 75">
            <a:hlinkClick r:id="rId13"/>
            <a:extLst>
              <a:ext uri="{FF2B5EF4-FFF2-40B4-BE49-F238E27FC236}">
                <a16:creationId xmlns:a16="http://schemas.microsoft.com/office/drawing/2014/main" id="{64EB01B3-5F3C-DC4B-97C3-0F5BE824D861}"/>
              </a:ext>
            </a:extLst>
          </p:cNvPr>
          <p:cNvSpPr/>
          <p:nvPr/>
        </p:nvSpPr>
        <p:spPr>
          <a:xfrm>
            <a:off x="4355976" y="3067234"/>
            <a:ext cx="1440000" cy="973423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38100">
            <a:solidFill>
              <a:srgbClr val="ACC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6770" y="1326326"/>
            <a:ext cx="1440000" cy="972000"/>
          </a:xfrm>
          <a:prstGeom prst="rect">
            <a:avLst/>
          </a:prstGeom>
          <a:blipFill>
            <a:blip r:embed="rId16"/>
            <a:stretch>
              <a:fillRect/>
            </a:stretch>
          </a:blipFill>
          <a:ln w="38100">
            <a:solidFill>
              <a:srgbClr val="ACC700"/>
            </a:solidFill>
          </a:ln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1318506"/>
            <a:ext cx="1441264" cy="973423"/>
          </a:xfrm>
          <a:prstGeom prst="rect">
            <a:avLst/>
          </a:prstGeom>
          <a:blipFill>
            <a:blip r:embed="rId18"/>
            <a:stretch>
              <a:fillRect/>
            </a:stretch>
          </a:blipFill>
          <a:ln w="38100">
            <a:solidFill>
              <a:srgbClr val="ACC700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0283" y="3068657"/>
            <a:ext cx="1440000" cy="972000"/>
          </a:xfrm>
          <a:prstGeom prst="rect">
            <a:avLst/>
          </a:prstGeom>
          <a:blipFill>
            <a:blip r:embed="rId16"/>
            <a:stretch>
              <a:fillRect/>
            </a:stretch>
          </a:blipFill>
          <a:ln w="38100">
            <a:solidFill>
              <a:srgbClr val="ACC700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249" y="3067234"/>
            <a:ext cx="1440000" cy="972000"/>
          </a:xfrm>
          <a:prstGeom prst="rect">
            <a:avLst/>
          </a:prstGeom>
          <a:blipFill>
            <a:blip r:embed="rId18"/>
            <a:stretch>
              <a:fillRect/>
            </a:stretch>
          </a:blipFill>
          <a:ln w="38100">
            <a:solidFill>
              <a:srgbClr val="ACC700"/>
            </a:solidFill>
          </a:ln>
        </p:spPr>
      </p:pic>
      <p:sp>
        <p:nvSpPr>
          <p:cNvPr id="25" name="TextBox 3">
            <a:extLst>
              <a:ext uri="{FF2B5EF4-FFF2-40B4-BE49-F238E27FC236}">
                <a16:creationId xmlns:a16="http://schemas.microsoft.com/office/drawing/2014/main" id="{64E9984E-5735-8C4C-BC73-6A6C18D88CCB}"/>
              </a:ext>
            </a:extLst>
          </p:cNvPr>
          <p:cNvSpPr txBox="1"/>
          <p:nvPr/>
        </p:nvSpPr>
        <p:spPr>
          <a:xfrm>
            <a:off x="5974985" y="4165753"/>
            <a:ext cx="1667796" cy="18466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hr-HR" sz="1200" b="1" dirty="0">
                <a:solidFill>
                  <a:schemeClr val="accent1"/>
                </a:solidFill>
                <a:cs typeface="Trebuchet MS"/>
                <a:hlinkClick r:id="rId21"/>
              </a:rPr>
              <a:t>Infografike</a:t>
            </a:r>
          </a:p>
        </p:txBody>
      </p:sp>
      <p:pic>
        <p:nvPicPr>
          <p:cNvPr id="6" name="Picture 5"/>
          <p:cNvPicPr>
            <a:picLocks/>
          </p:cNvPicPr>
          <p:nvPr/>
        </p:nvPicPr>
        <p:blipFill>
          <a:blip r:embed="rId22"/>
          <a:stretch>
            <a:fillRect/>
          </a:stretch>
        </p:blipFill>
        <p:spPr>
          <a:xfrm>
            <a:off x="407037" y="1326326"/>
            <a:ext cx="1440000" cy="972000"/>
          </a:xfrm>
          <a:prstGeom prst="rect">
            <a:avLst/>
          </a:prstGeom>
          <a:ln w="38100">
            <a:solidFill>
              <a:srgbClr val="ACC700"/>
            </a:solidFill>
          </a:ln>
        </p:spPr>
      </p:pic>
      <p:pic>
        <p:nvPicPr>
          <p:cNvPr id="21" name="Picture 20" descr="A cartoon of a person holding a megaphone&#10;&#10;Description automatically generated">
            <a:extLst>
              <a:ext uri="{FF2B5EF4-FFF2-40B4-BE49-F238E27FC236}">
                <a16:creationId xmlns:a16="http://schemas.microsoft.com/office/drawing/2014/main" id="{87EBB13D-82D8-4A53-807E-91FF8E47F41E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1434" y="1303870"/>
            <a:ext cx="1516939" cy="1001180"/>
          </a:xfrm>
          <a:prstGeom prst="rect">
            <a:avLst/>
          </a:prstGeom>
          <a:blipFill>
            <a:blip r:embed="rId24"/>
            <a:stretch>
              <a:fillRect/>
            </a:stretch>
          </a:blipFill>
          <a:ln w="38100">
            <a:solidFill>
              <a:srgbClr val="ACC700"/>
            </a:solidFill>
          </a:ln>
          <a:effectLst/>
        </p:spPr>
      </p:pic>
      <p:pic>
        <p:nvPicPr>
          <p:cNvPr id="22" name="Picture 21" descr="A blue robot arm with a person holding a blue object&#10;&#10;Description automatically generated">
            <a:extLst>
              <a:ext uri="{FF2B5EF4-FFF2-40B4-BE49-F238E27FC236}">
                <a16:creationId xmlns:a16="http://schemas.microsoft.com/office/drawing/2014/main" id="{199F2163-A5F6-4A24-A113-16569218DC2F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8631" y="1308823"/>
            <a:ext cx="1516939" cy="1007148"/>
          </a:xfrm>
          <a:prstGeom prst="rect">
            <a:avLst/>
          </a:prstGeom>
          <a:blipFill>
            <a:blip r:embed="rId24"/>
            <a:stretch>
              <a:fillRect/>
            </a:stretch>
          </a:blipFill>
          <a:ln w="38100">
            <a:solidFill>
              <a:srgbClr val="ACC700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40742397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7939" y="133305"/>
            <a:ext cx="7481935" cy="369332"/>
          </a:xfrm>
        </p:spPr>
        <p:txBody>
          <a:bodyPr lIns="0" tIns="0" rIns="0" bIns="0">
            <a:spAutoFit/>
          </a:bodyPr>
          <a:lstStyle/>
          <a:p>
            <a:r>
              <a:rPr lang="hr-HR" sz="2400"/>
              <a:t>Kako se uključiti</a:t>
            </a:r>
          </a:p>
        </p:txBody>
      </p:sp>
      <p:sp>
        <p:nvSpPr>
          <p:cNvPr id="23" name="TextBox 3">
            <a:extLst>
              <a:ext uri="{FF2B5EF4-FFF2-40B4-BE49-F238E27FC236}">
                <a16:creationId xmlns:a16="http://schemas.microsoft.com/office/drawing/2014/main" id="{AACEA93C-4F34-8647-9D05-C55D7036EF4C}"/>
              </a:ext>
            </a:extLst>
          </p:cNvPr>
          <p:cNvSpPr txBox="1"/>
          <p:nvPr/>
        </p:nvSpPr>
        <p:spPr>
          <a:xfrm>
            <a:off x="539750" y="2193789"/>
            <a:ext cx="1667796" cy="18466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hr-HR" sz="1200" b="1">
                <a:solidFill>
                  <a:schemeClr val="accent1"/>
                </a:solidFill>
                <a:cs typeface="Trebuchet MS"/>
                <a:hlinkClick r:id="rId3"/>
              </a:rPr>
              <a:t>Europski tjedan</a:t>
            </a:r>
          </a:p>
        </p:txBody>
      </p:sp>
      <p:sp>
        <p:nvSpPr>
          <p:cNvPr id="25" name="TextBox 3">
            <a:extLst>
              <a:ext uri="{FF2B5EF4-FFF2-40B4-BE49-F238E27FC236}">
                <a16:creationId xmlns:a16="http://schemas.microsoft.com/office/drawing/2014/main" id="{9E26C0B7-D8D4-1A45-8EF6-5E10DFF345A8}"/>
              </a:ext>
            </a:extLst>
          </p:cNvPr>
          <p:cNvSpPr txBox="1"/>
          <p:nvPr/>
        </p:nvSpPr>
        <p:spPr>
          <a:xfrm>
            <a:off x="2510363" y="2208402"/>
            <a:ext cx="1667796" cy="18466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hr-HR" sz="1200" b="1">
                <a:solidFill>
                  <a:schemeClr val="accent1"/>
                </a:solidFill>
                <a:cs typeface="Trebuchet MS"/>
                <a:hlinkClick r:id="rId4"/>
              </a:rPr>
              <a:t>Partnerstvo u kampanji</a:t>
            </a:r>
          </a:p>
        </p:txBody>
      </p:sp>
      <p:sp>
        <p:nvSpPr>
          <p:cNvPr id="27" name="TextBox 3">
            <a:extLst>
              <a:ext uri="{FF2B5EF4-FFF2-40B4-BE49-F238E27FC236}">
                <a16:creationId xmlns:a16="http://schemas.microsoft.com/office/drawing/2014/main" id="{BC3D7309-1FAD-C248-860C-FFF503EBA0D6}"/>
              </a:ext>
            </a:extLst>
          </p:cNvPr>
          <p:cNvSpPr txBox="1"/>
          <p:nvPr/>
        </p:nvSpPr>
        <p:spPr>
          <a:xfrm>
            <a:off x="4529665" y="2208402"/>
            <a:ext cx="1667796" cy="18466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hr-HR" sz="1200" b="1">
                <a:solidFill>
                  <a:schemeClr val="accent1"/>
                </a:solidFill>
                <a:cs typeface="Trebuchet MS"/>
                <a:hlinkClick r:id="rId5"/>
              </a:rPr>
              <a:t>Nagrade za dobru praksu</a:t>
            </a:r>
          </a:p>
        </p:txBody>
      </p:sp>
      <p:sp>
        <p:nvSpPr>
          <p:cNvPr id="29" name="TextBox 3">
            <a:extLst>
              <a:ext uri="{FF2B5EF4-FFF2-40B4-BE49-F238E27FC236}">
                <a16:creationId xmlns:a16="http://schemas.microsoft.com/office/drawing/2014/main" id="{C45F702A-F941-2242-B4CC-5E135CA46652}"/>
              </a:ext>
            </a:extLst>
          </p:cNvPr>
          <p:cNvSpPr txBox="1"/>
          <p:nvPr/>
        </p:nvSpPr>
        <p:spPr>
          <a:xfrm>
            <a:off x="6548967" y="2193789"/>
            <a:ext cx="1667796" cy="18466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hr-HR" sz="1200" b="1" dirty="0">
                <a:solidFill>
                  <a:schemeClr val="accent1"/>
                </a:solidFill>
                <a:cs typeface="Trebuchet MS"/>
                <a:hlinkClick r:id="rId6"/>
              </a:rPr>
              <a:t>Paket alata za kampanju</a:t>
            </a:r>
          </a:p>
        </p:txBody>
      </p:sp>
      <p:sp>
        <p:nvSpPr>
          <p:cNvPr id="31" name="TextBox 3">
            <a:extLst>
              <a:ext uri="{FF2B5EF4-FFF2-40B4-BE49-F238E27FC236}">
                <a16:creationId xmlns:a16="http://schemas.microsoft.com/office/drawing/2014/main" id="{F682761C-A262-B542-A175-60A9B90879FF}"/>
              </a:ext>
            </a:extLst>
          </p:cNvPr>
          <p:cNvSpPr txBox="1"/>
          <p:nvPr/>
        </p:nvSpPr>
        <p:spPr>
          <a:xfrm>
            <a:off x="527939" y="3978455"/>
            <a:ext cx="1667796" cy="18466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hr-HR" sz="1200" b="1">
                <a:solidFill>
                  <a:schemeClr val="accent1"/>
                </a:solidFill>
                <a:cs typeface="Trebuchet MS"/>
                <a:hlinkClick r:id="rId7"/>
              </a:rPr>
              <a:t>Materijali u okviru kampanje</a:t>
            </a:r>
          </a:p>
        </p:txBody>
      </p:sp>
      <p:sp>
        <p:nvSpPr>
          <p:cNvPr id="33" name="TextBox 3">
            <a:extLst>
              <a:ext uri="{FF2B5EF4-FFF2-40B4-BE49-F238E27FC236}">
                <a16:creationId xmlns:a16="http://schemas.microsoft.com/office/drawing/2014/main" id="{A218E24A-669C-8443-A2D1-EE4317507E6F}"/>
              </a:ext>
            </a:extLst>
          </p:cNvPr>
          <p:cNvSpPr txBox="1"/>
          <p:nvPr/>
        </p:nvSpPr>
        <p:spPr>
          <a:xfrm>
            <a:off x="4492787" y="3978455"/>
            <a:ext cx="1667796" cy="18466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hr-HR" sz="1200" b="1">
                <a:solidFill>
                  <a:schemeClr val="accent1"/>
                </a:solidFill>
                <a:cs typeface="Trebuchet MS"/>
                <a:hlinkClick r:id="rId8"/>
              </a:rPr>
              <a:t>Događanja</a:t>
            </a:r>
          </a:p>
        </p:txBody>
      </p:sp>
      <p:sp>
        <p:nvSpPr>
          <p:cNvPr id="35" name="TextBox 3">
            <a:extLst>
              <a:ext uri="{FF2B5EF4-FFF2-40B4-BE49-F238E27FC236}">
                <a16:creationId xmlns:a16="http://schemas.microsoft.com/office/drawing/2014/main" id="{D1F14980-EF38-9F43-BC06-25F35914E1E1}"/>
              </a:ext>
            </a:extLst>
          </p:cNvPr>
          <p:cNvSpPr txBox="1"/>
          <p:nvPr/>
        </p:nvSpPr>
        <p:spPr>
          <a:xfrm>
            <a:off x="6395964" y="3886122"/>
            <a:ext cx="1667796" cy="36933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hr-HR" sz="1200" b="1">
                <a:solidFill>
                  <a:schemeClr val="accent1"/>
                </a:solidFill>
                <a:cs typeface="Trebuchet MS"/>
                <a:hlinkClick r:id="rId9"/>
              </a:rPr>
              <a:t>Certifikat o sudjelovanju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669629" y="3839955"/>
            <a:ext cx="14495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200" b="1" u="sng" dirty="0">
                <a:solidFill>
                  <a:schemeClr val="accent1"/>
                </a:solidFill>
                <a:hlinkClick r:id="rId10"/>
              </a:rPr>
              <a:t>Komplet za društvene mreže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2353" y="1091909"/>
            <a:ext cx="1441264" cy="973423"/>
          </a:xfrm>
          <a:prstGeom prst="rect">
            <a:avLst/>
          </a:prstGeom>
          <a:blipFill>
            <a:blip r:embed="rId12"/>
            <a:stretch>
              <a:fillRect/>
            </a:stretch>
          </a:blipFill>
          <a:ln w="38100">
            <a:solidFill>
              <a:srgbClr val="ACC70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582" y="2821585"/>
            <a:ext cx="1440000" cy="972000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38100">
            <a:solidFill>
              <a:srgbClr val="ACC700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563" y="2821585"/>
            <a:ext cx="1440000" cy="972000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38100">
            <a:solidFill>
              <a:srgbClr val="ACC700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3617" y="2821585"/>
            <a:ext cx="1440000" cy="972000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38100">
            <a:solidFill>
              <a:srgbClr val="ACC700"/>
            </a:solidFill>
          </a:ln>
        </p:spPr>
      </p:pic>
      <p:pic>
        <p:nvPicPr>
          <p:cNvPr id="9" name="Picture 8"/>
          <p:cNvPicPr>
            <a:picLocks/>
          </p:cNvPicPr>
          <p:nvPr/>
        </p:nvPicPr>
        <p:blipFill>
          <a:blip r:embed="rId17"/>
          <a:stretch>
            <a:fillRect/>
          </a:stretch>
        </p:blipFill>
        <p:spPr>
          <a:xfrm>
            <a:off x="4628360" y="1099047"/>
            <a:ext cx="1440000" cy="972000"/>
          </a:xfrm>
          <a:prstGeom prst="rect">
            <a:avLst/>
          </a:prstGeom>
          <a:ln w="38100">
            <a:solidFill>
              <a:srgbClr val="ACC700"/>
            </a:solidFill>
          </a:ln>
        </p:spPr>
      </p:pic>
      <p:sp>
        <p:nvSpPr>
          <p:cNvPr id="20" name="Rettangolo con angoli arrotondati 23">
            <a:hlinkClick r:id="rId18"/>
            <a:extLst>
              <a:ext uri="{FF2B5EF4-FFF2-40B4-BE49-F238E27FC236}">
                <a16:creationId xmlns:a16="http://schemas.microsoft.com/office/drawing/2014/main" id="{E02F53E3-ABE7-4385-AE69-A0B4E07D4AE4}"/>
              </a:ext>
            </a:extLst>
          </p:cNvPr>
          <p:cNvSpPr/>
          <p:nvPr/>
        </p:nvSpPr>
        <p:spPr>
          <a:xfrm>
            <a:off x="564005" y="1095572"/>
            <a:ext cx="1558055" cy="973423"/>
          </a:xfrm>
          <a:prstGeom prst="roundRect">
            <a:avLst>
              <a:gd name="adj" fmla="val 0"/>
            </a:avLst>
          </a:prstGeom>
          <a:blipFill>
            <a:blip r:embed="rId14"/>
            <a:stretch>
              <a:fillRect l="1" r="-7044"/>
            </a:stretch>
          </a:blipFill>
          <a:ln w="38100">
            <a:solidFill>
              <a:srgbClr val="ACC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1" name="Picture 20" descr="A cartoon of a person holding a megaphone&#10;&#10;Description automatically generated">
            <a:extLst>
              <a:ext uri="{FF2B5EF4-FFF2-40B4-BE49-F238E27FC236}">
                <a16:creationId xmlns:a16="http://schemas.microsoft.com/office/drawing/2014/main" id="{D54F7688-713F-4D34-BBF6-AFE84F7AB888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41"/>
          <a:stretch/>
        </p:blipFill>
        <p:spPr>
          <a:xfrm>
            <a:off x="2661219" y="2816286"/>
            <a:ext cx="1428961" cy="983853"/>
          </a:xfrm>
          <a:prstGeom prst="rect">
            <a:avLst/>
          </a:prstGeom>
          <a:blipFill>
            <a:blip r:embed="rId20"/>
            <a:stretch>
              <a:fillRect/>
            </a:stretch>
          </a:blipFill>
          <a:ln w="38100">
            <a:solidFill>
              <a:srgbClr val="ACC700"/>
            </a:solidFill>
          </a:ln>
          <a:effectLst/>
        </p:spPr>
      </p:pic>
      <p:pic>
        <p:nvPicPr>
          <p:cNvPr id="22" name="Picture 21" descr="A group of people standing together&#10;&#10;Description automatically generated">
            <a:extLst>
              <a:ext uri="{FF2B5EF4-FFF2-40B4-BE49-F238E27FC236}">
                <a16:creationId xmlns:a16="http://schemas.microsoft.com/office/drawing/2014/main" id="{53348829-A871-425C-87A2-CDB50EB473E3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6053" y="1095572"/>
            <a:ext cx="1454127" cy="965445"/>
          </a:xfrm>
          <a:prstGeom prst="rect">
            <a:avLst/>
          </a:prstGeom>
          <a:ln w="38100">
            <a:solidFill>
              <a:srgbClr val="ACC700"/>
            </a:solidFill>
          </a:ln>
        </p:spPr>
      </p:pic>
    </p:spTree>
    <p:extLst>
      <p:ext uri="{BB962C8B-B14F-4D97-AF65-F5344CB8AC3E}">
        <p14:creationId xmlns:p14="http://schemas.microsoft.com/office/powerpoint/2010/main" val="24975098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147988"/>
            <a:ext cx="7470124" cy="369332"/>
          </a:xfrm>
        </p:spPr>
        <p:txBody>
          <a:bodyPr lIns="0" tIns="0" rIns="0" bIns="0">
            <a:spAutoFit/>
          </a:bodyPr>
          <a:lstStyle/>
          <a:p>
            <a:r>
              <a:rPr lang="hr-HR" sz="2400">
                <a:solidFill>
                  <a:schemeClr val="accent1"/>
                </a:solidFill>
              </a:rPr>
              <a:t>Pridružite nam se izvan bitova i bajtova!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0001" y="843558"/>
            <a:ext cx="7711234" cy="3367589"/>
          </a:xfrm>
        </p:spPr>
        <p:txBody>
          <a:bodyPr wrap="square">
            <a:spAutoFit/>
          </a:bodyPr>
          <a:lstStyle/>
          <a:p>
            <a:pPr>
              <a:buSzPct val="120000"/>
              <a:buBlip>
                <a:blip r:embed="rId3"/>
              </a:buBlip>
            </a:pPr>
            <a:r>
              <a:rPr lang="hr-HR" sz="1600" dirty="0">
                <a:solidFill>
                  <a:schemeClr val="accent1"/>
                </a:solidFill>
              </a:rPr>
              <a:t>Više informacija potražite na mrežnom mjestu kampanje:</a:t>
            </a:r>
          </a:p>
          <a:p>
            <a:pPr marL="189000" lvl="1" indent="0">
              <a:buSzPct val="120000"/>
              <a:buNone/>
            </a:pPr>
            <a:r>
              <a:rPr lang="hr-HR" sz="1600" b="1" dirty="0">
                <a:solidFill>
                  <a:schemeClr val="accent1"/>
                </a:solidFill>
                <a:hlinkClick r:id="rId4"/>
              </a:rPr>
              <a:t>www.healthy-workplaces.eu</a:t>
            </a:r>
            <a:endParaRPr lang="hr-HR" sz="1600" b="1" dirty="0">
              <a:solidFill>
                <a:schemeClr val="accent1"/>
              </a:solidFill>
              <a:hlinkClick r:id="rId5"/>
            </a:endParaRPr>
          </a:p>
          <a:p>
            <a:pPr lvl="1">
              <a:buSzPct val="120000"/>
              <a:buBlip>
                <a:blip r:embed="rId3"/>
              </a:buBlip>
            </a:pPr>
            <a:endParaRPr lang="en-US" sz="1600" dirty="0">
              <a:solidFill>
                <a:schemeClr val="accent1"/>
              </a:solidFill>
            </a:endParaRPr>
          </a:p>
          <a:p>
            <a:pPr>
              <a:buSzPct val="120000"/>
              <a:buBlip>
                <a:blip r:embed="rId3"/>
              </a:buBlip>
            </a:pPr>
            <a:r>
              <a:rPr lang="hr-HR" sz="1600" dirty="0">
                <a:solidFill>
                  <a:schemeClr val="accent1"/>
                </a:solidFill>
              </a:rPr>
              <a:t>Pretplatite se na bilten kampanje:</a:t>
            </a:r>
          </a:p>
          <a:p>
            <a:pPr marL="189000" lvl="1" indent="0">
              <a:buSzPct val="120000"/>
              <a:buNone/>
            </a:pPr>
            <a:r>
              <a:rPr lang="hr-HR" sz="1600" b="1" u="sng" dirty="0">
                <a:solidFill>
                  <a:schemeClr val="accent1"/>
                </a:solidFill>
                <a:hlinkClick r:id="rId6"/>
              </a:rPr>
              <a:t>https://healthy-workplaces.osha.europa.eu/</a:t>
            </a:r>
            <a:r>
              <a:rPr lang="en-US" sz="1600" b="1" u="sng" dirty="0" err="1">
                <a:solidFill>
                  <a:schemeClr val="accent1"/>
                </a:solidFill>
                <a:hlinkClick r:id="rId6"/>
              </a:rPr>
              <a:t>hr</a:t>
            </a:r>
            <a:r>
              <a:rPr lang="hr-HR" sz="1600" b="1" u="sng" dirty="0">
                <a:solidFill>
                  <a:schemeClr val="accent1"/>
                </a:solidFill>
                <a:hlinkClick r:id="rId6"/>
              </a:rPr>
              <a:t>/media-centre/newsletter</a:t>
            </a:r>
            <a:endParaRPr lang="en-US" sz="1600" b="1" u="sng" dirty="0">
              <a:solidFill>
                <a:schemeClr val="accent1"/>
              </a:solidFill>
            </a:endParaRPr>
          </a:p>
          <a:p>
            <a:pPr marL="189000" lvl="1" indent="0">
              <a:buSzPct val="120000"/>
              <a:buNone/>
            </a:pPr>
            <a:endParaRPr lang="en-US" sz="1600" b="1" dirty="0">
              <a:solidFill>
                <a:schemeClr val="accent1"/>
              </a:solidFill>
            </a:endParaRPr>
          </a:p>
          <a:p>
            <a:pPr>
              <a:buSzPct val="120000"/>
              <a:buBlip>
                <a:blip r:embed="rId3"/>
              </a:buBlip>
            </a:pPr>
            <a:r>
              <a:rPr lang="hr-HR" sz="1600" dirty="0">
                <a:solidFill>
                  <a:schemeClr val="accent1"/>
                </a:solidFill>
              </a:rPr>
              <a:t>Pratite aktivnosti i događanja na društvenim mrežama:</a:t>
            </a:r>
          </a:p>
          <a:p>
            <a:pPr marL="0" indent="0">
              <a:buSzPct val="120000"/>
              <a:buNone/>
            </a:pPr>
            <a:endParaRPr lang="en-US" sz="1600" dirty="0">
              <a:solidFill>
                <a:schemeClr val="accent1"/>
              </a:solidFill>
            </a:endParaRPr>
          </a:p>
          <a:p>
            <a:pPr marL="0" indent="0">
              <a:buSzPct val="120000"/>
              <a:buNone/>
            </a:pPr>
            <a:endParaRPr lang="en-US" sz="1600" dirty="0">
              <a:solidFill>
                <a:schemeClr val="accent1"/>
              </a:solidFill>
            </a:endParaRPr>
          </a:p>
          <a:p>
            <a:pPr>
              <a:buSzPct val="120000"/>
              <a:buBlip>
                <a:blip r:embed="rId3"/>
              </a:buBlip>
            </a:pPr>
            <a:r>
              <a:rPr lang="hr-HR" sz="1600" dirty="0">
                <a:solidFill>
                  <a:schemeClr val="accent1"/>
                </a:solidFill>
              </a:rPr>
              <a:t>Saznajte više o događanjima u vašoj zemlji u nacionalnoj središnjici:</a:t>
            </a:r>
          </a:p>
          <a:p>
            <a:pPr marL="189000" lvl="1" indent="0">
              <a:buSzPct val="120000"/>
              <a:buNone/>
            </a:pPr>
            <a:r>
              <a:rPr lang="hr-HR" sz="1600" b="1" u="sng" dirty="0">
                <a:solidFill>
                  <a:schemeClr val="accent1"/>
                </a:solidFill>
                <a:hlinkClick r:id="rId7"/>
              </a:rPr>
              <a:t>https://healthy-workplaces.osha.europa.eu/hr/campaign-partners/national-focal-points</a:t>
            </a:r>
            <a:endParaRPr lang="hr-HR" sz="1600" b="1" u="sng" dirty="0">
              <a:solidFill>
                <a:schemeClr val="accent1"/>
              </a:solidFill>
            </a:endParaRPr>
          </a:p>
        </p:txBody>
      </p:sp>
      <p:grpSp>
        <p:nvGrpSpPr>
          <p:cNvPr id="15" name="Gruppo 14">
            <a:extLst>
              <a:ext uri="{FF2B5EF4-FFF2-40B4-BE49-F238E27FC236}">
                <a16:creationId xmlns:a16="http://schemas.microsoft.com/office/drawing/2014/main" id="{0388CFF4-22DC-564E-AEE6-A3C3FAC44CCF}"/>
              </a:ext>
            </a:extLst>
          </p:cNvPr>
          <p:cNvGrpSpPr/>
          <p:nvPr/>
        </p:nvGrpSpPr>
        <p:grpSpPr>
          <a:xfrm rot="704466">
            <a:off x="7112136" y="189857"/>
            <a:ext cx="1699955" cy="1785428"/>
            <a:chOff x="4921269" y="-1388222"/>
            <a:chExt cx="2273300" cy="2387600"/>
          </a:xfrm>
        </p:grpSpPr>
        <p:pic>
          <p:nvPicPr>
            <p:cNvPr id="12" name="Immagine 11">
              <a:extLst>
                <a:ext uri="{FF2B5EF4-FFF2-40B4-BE49-F238E27FC236}">
                  <a16:creationId xmlns:a16="http://schemas.microsoft.com/office/drawing/2014/main" id="{221ACE0B-D1BE-F24B-8EAD-069F63F5742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21269" y="-1388222"/>
              <a:ext cx="2273300" cy="2387600"/>
            </a:xfrm>
            <a:prstGeom prst="rect">
              <a:avLst/>
            </a:prstGeom>
          </p:spPr>
        </p:pic>
        <p:sp>
          <p:nvSpPr>
            <p:cNvPr id="13" name="CasellaDiTesto 12">
              <a:extLst>
                <a:ext uri="{FF2B5EF4-FFF2-40B4-BE49-F238E27FC236}">
                  <a16:creationId xmlns:a16="http://schemas.microsoft.com/office/drawing/2014/main" id="{4909E122-8126-7748-9F57-56B48E9DA9C5}"/>
                </a:ext>
              </a:extLst>
            </p:cNvPr>
            <p:cNvSpPr txBox="1"/>
            <p:nvPr/>
          </p:nvSpPr>
          <p:spPr>
            <a:xfrm>
              <a:off x="4932040" y="-381288"/>
              <a:ext cx="2016224" cy="617371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algn="ctr"/>
              <a:r>
                <a:rPr lang="hr-HR" sz="1200" b="1">
                  <a:solidFill>
                    <a:schemeClr val="accent1"/>
                  </a:solidFill>
                </a:rPr>
                <a:t>2023.</a:t>
              </a:r>
            </a:p>
            <a:p>
              <a:pPr algn="ctr"/>
              <a:r>
                <a:rPr lang="hr-HR" b="1">
                  <a:solidFill>
                    <a:schemeClr val="accent1"/>
                  </a:solidFill>
                </a:rPr>
                <a:t>listopad</a:t>
              </a:r>
            </a:p>
          </p:txBody>
        </p:sp>
        <p:sp>
          <p:nvSpPr>
            <p:cNvPr id="14" name="CasellaDiTesto 13">
              <a:extLst>
                <a:ext uri="{FF2B5EF4-FFF2-40B4-BE49-F238E27FC236}">
                  <a16:creationId xmlns:a16="http://schemas.microsoft.com/office/drawing/2014/main" id="{1C202612-45C3-614B-8BCA-84796AFFC35F}"/>
                </a:ext>
              </a:extLst>
            </p:cNvPr>
            <p:cNvSpPr txBox="1"/>
            <p:nvPr/>
          </p:nvSpPr>
          <p:spPr>
            <a:xfrm>
              <a:off x="4941522" y="310347"/>
              <a:ext cx="2028485" cy="57621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hr-HR" sz="1400" b="1">
                  <a:solidFill>
                    <a:srgbClr val="ACC700"/>
                  </a:solidFill>
                </a:rPr>
                <a:t>POKRETANJE KAMPANJE</a:t>
              </a:r>
            </a:p>
          </p:txBody>
        </p:sp>
      </p:grpSp>
      <p:sp>
        <p:nvSpPr>
          <p:cNvPr id="4" name="Rectangle 3"/>
          <p:cNvSpPr/>
          <p:nvPr/>
        </p:nvSpPr>
        <p:spPr>
          <a:xfrm>
            <a:off x="2949434" y="2899438"/>
            <a:ext cx="21836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1400" b="1" dirty="0">
                <a:solidFill>
                  <a:srgbClr val="ACC700"/>
                </a:solidFill>
              </a:rPr>
              <a:t>#EUhealthyworkplaces </a:t>
            </a:r>
          </a:p>
        </p:txBody>
      </p:sp>
      <p:pic>
        <p:nvPicPr>
          <p:cNvPr id="16" name="Picture 14">
            <a:hlinkClick r:id="rId9"/>
            <a:extLst>
              <a:ext uri="{FF2B5EF4-FFF2-40B4-BE49-F238E27FC236}">
                <a16:creationId xmlns:a16="http://schemas.microsoft.com/office/drawing/2014/main" id="{438D47CB-A35D-4824-936F-8DD4256FF5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00284" y="2899438"/>
            <a:ext cx="286647" cy="288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>
            <a:hlinkClick r:id="rId11"/>
            <a:extLst>
              <a:ext uri="{FF2B5EF4-FFF2-40B4-BE49-F238E27FC236}">
                <a16:creationId xmlns:a16="http://schemas.microsoft.com/office/drawing/2014/main" id="{4A083281-E21E-4248-94C0-418DF78E2D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387270" y="2899438"/>
            <a:ext cx="288032" cy="288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2">
            <a:hlinkClick r:id="rId13"/>
            <a:extLst>
              <a:ext uri="{FF2B5EF4-FFF2-40B4-BE49-F238E27FC236}">
                <a16:creationId xmlns:a16="http://schemas.microsoft.com/office/drawing/2014/main" id="{498D565B-C9C1-4B29-B39C-AF12D3F571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875641" y="2899438"/>
            <a:ext cx="288032" cy="288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>
            <a:hlinkClick r:id="rId15"/>
            <a:extLst>
              <a:ext uri="{FF2B5EF4-FFF2-40B4-BE49-F238E27FC236}">
                <a16:creationId xmlns:a16="http://schemas.microsoft.com/office/drawing/2014/main" id="{32115EA8-9B16-42E7-B91F-DE728F30DB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364013" y="2899438"/>
            <a:ext cx="288032" cy="288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33965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0001" y="87768"/>
            <a:ext cx="7559873" cy="461665"/>
          </a:xfrm>
        </p:spPr>
        <p:txBody>
          <a:bodyPr>
            <a:spAutoFit/>
          </a:bodyPr>
          <a:lstStyle/>
          <a:p>
            <a:r>
              <a:rPr lang="hr-HR" sz="2400"/>
              <a:t>O čemu je riječ?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0001" y="821985"/>
            <a:ext cx="7793885" cy="140038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lvl="0" indent="-342900" defTabSz="257175">
              <a:spcBef>
                <a:spcPts val="338"/>
              </a:spcBef>
              <a:buClr>
                <a:srgbClr val="003399"/>
              </a:buClr>
              <a:buFont typeface="Arial" panose="020B0604020202020204" pitchFamily="34" charset="0"/>
              <a:buChar char="•"/>
            </a:pPr>
            <a:r>
              <a:rPr lang="hr-HR" sz="1600" b="1" dirty="0">
                <a:solidFill>
                  <a:srgbClr val="003399"/>
                </a:solidFill>
              </a:rPr>
              <a:t>Digitalne tehnologije brzo mijenjaju način, mjesto i vrijeme našeg rada</a:t>
            </a:r>
          </a:p>
          <a:p>
            <a:pPr lvl="0" defTabSz="257175">
              <a:spcBef>
                <a:spcPts val="338"/>
              </a:spcBef>
              <a:buClr>
                <a:srgbClr val="003399"/>
              </a:buClr>
            </a:pPr>
            <a:endParaRPr lang="en-GB" sz="1600" b="1" dirty="0">
              <a:solidFill>
                <a:srgbClr val="003399"/>
              </a:solidFill>
            </a:endParaRPr>
          </a:p>
          <a:p>
            <a:pPr marL="342900" indent="-342900" defTabSz="257175">
              <a:spcBef>
                <a:spcPts val="338"/>
              </a:spcBef>
              <a:buClr>
                <a:srgbClr val="003399"/>
              </a:buClr>
              <a:buFont typeface="Arial" panose="020B0604020202020204" pitchFamily="34" charset="0"/>
              <a:buChar char="•"/>
            </a:pPr>
            <a:r>
              <a:rPr lang="hr-HR" sz="1600" b="1" dirty="0">
                <a:solidFill>
                  <a:srgbClr val="003399"/>
                </a:solidFill>
              </a:rPr>
              <a:t>Digitalna tehnologija pruža veće mogućnosti za radnike i poslodavce u svim sektorima, no predstavlja i izazove te rizike u pogledu sigurnosti i zdravlja</a:t>
            </a:r>
          </a:p>
        </p:txBody>
      </p:sp>
    </p:spTree>
    <p:extLst>
      <p:ext uri="{BB962C8B-B14F-4D97-AF65-F5344CB8AC3E}">
        <p14:creationId xmlns:p14="http://schemas.microsoft.com/office/powerpoint/2010/main" val="17112759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0001" y="87768"/>
            <a:ext cx="7559873" cy="461665"/>
          </a:xfrm>
        </p:spPr>
        <p:txBody>
          <a:bodyPr>
            <a:spAutoFit/>
          </a:bodyPr>
          <a:lstStyle/>
          <a:p>
            <a:r>
              <a:rPr lang="hr-HR" sz="2400"/>
              <a:t>Činjenice i brojke – upotreba digitalnih tehnologija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C508B51-6793-4B7F-899B-364A2A5D82C4}"/>
              </a:ext>
            </a:extLst>
          </p:cNvPr>
          <p:cNvSpPr txBox="1"/>
          <p:nvPr/>
        </p:nvSpPr>
        <p:spPr>
          <a:xfrm>
            <a:off x="432909" y="813436"/>
            <a:ext cx="7536320" cy="287771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lvl="0" defTabSz="257175">
              <a:spcBef>
                <a:spcPts val="338"/>
              </a:spcBef>
              <a:buClr>
                <a:srgbClr val="003399"/>
              </a:buClr>
            </a:pPr>
            <a:r>
              <a:rPr lang="hr-HR" sz="1600" b="1" dirty="0">
                <a:solidFill>
                  <a:srgbClr val="ACC700"/>
                </a:solidFill>
              </a:rPr>
              <a:t>EU-OSHA, OSH Pulse 2022.</a:t>
            </a:r>
          </a:p>
          <a:p>
            <a:pPr lvl="1"/>
            <a:r>
              <a:rPr lang="hr-HR" sz="1600" b="1" dirty="0">
                <a:solidFill>
                  <a:schemeClr val="accent1"/>
                </a:solidFill>
              </a:rPr>
              <a:t>Radnici EU-a na radnom mjestu upotrebljavaju...</a:t>
            </a:r>
            <a:endParaRPr lang="hr-HR" sz="1600" b="1" dirty="0">
              <a:solidFill>
                <a:schemeClr val="accent1"/>
              </a:solidFill>
              <a:cs typeface="Arial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r-HR" sz="1600" b="1" dirty="0">
                <a:solidFill>
                  <a:schemeClr val="accent1"/>
                </a:solidFill>
              </a:rPr>
              <a:t>prijenosna računala, tablete, pametne telefone (73 %) </a:t>
            </a:r>
            <a:endParaRPr lang="hr-HR" sz="1600" b="1" dirty="0">
              <a:solidFill>
                <a:schemeClr val="accent1"/>
              </a:solidFill>
              <a:cs typeface="Arial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r-HR" sz="1600" b="1" dirty="0">
                <a:solidFill>
                  <a:schemeClr val="accent1"/>
                </a:solidFill>
              </a:rPr>
              <a:t>nosive uređaje (11 %)</a:t>
            </a:r>
            <a:endParaRPr lang="hr-HR" sz="1600" b="1" dirty="0">
              <a:solidFill>
                <a:schemeClr val="accent1"/>
              </a:solidFill>
              <a:cs typeface="Arial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r-HR" sz="1600" b="1" dirty="0">
                <a:solidFill>
                  <a:schemeClr val="accent1"/>
                </a:solidFill>
              </a:rPr>
              <a:t>strojeve ili robote s integriranom umjetnom inteligencijom (5 %)</a:t>
            </a:r>
            <a:endParaRPr lang="hr-HR" sz="1600" b="1" dirty="0">
              <a:solidFill>
                <a:schemeClr val="accent1"/>
              </a:solidFill>
              <a:cs typeface="Arial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r-HR" sz="1600" b="1" dirty="0">
                <a:solidFill>
                  <a:schemeClr val="accent1"/>
                </a:solidFill>
              </a:rPr>
              <a:t>robote koji su u interakciji s radnikom (3 %)</a:t>
            </a:r>
            <a:endParaRPr lang="hr-HR" sz="1600" b="1" dirty="0">
              <a:solidFill>
                <a:schemeClr val="accent1"/>
              </a:solidFill>
              <a:cs typeface="Arial"/>
            </a:endParaRPr>
          </a:p>
          <a:p>
            <a:pPr lvl="0" defTabSz="257175">
              <a:spcBef>
                <a:spcPts val="338"/>
              </a:spcBef>
              <a:buClr>
                <a:srgbClr val="003399"/>
              </a:buClr>
            </a:pPr>
            <a:endParaRPr lang="en-GB" sz="1600" b="1" dirty="0">
              <a:solidFill>
                <a:srgbClr val="ACC700"/>
              </a:solidFill>
            </a:endParaRPr>
          </a:p>
          <a:p>
            <a:pPr lvl="0" defTabSz="257175">
              <a:spcBef>
                <a:spcPts val="338"/>
              </a:spcBef>
              <a:buClr>
                <a:srgbClr val="003399"/>
              </a:buClr>
            </a:pPr>
            <a:r>
              <a:rPr lang="hr-HR" sz="1600" b="1" dirty="0">
                <a:solidFill>
                  <a:srgbClr val="ACC700"/>
                </a:solidFill>
              </a:rPr>
              <a:t>EU-OSHA, ESENER 2019.</a:t>
            </a:r>
            <a:endParaRPr lang="hr-HR" sz="1600" b="1" dirty="0">
              <a:solidFill>
                <a:srgbClr val="ACC700"/>
              </a:solidFill>
              <a:cs typeface="Arial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r-HR" sz="1600" b="1" dirty="0">
                <a:solidFill>
                  <a:schemeClr val="accent1"/>
                </a:solidFill>
              </a:rPr>
              <a:t>Na više od 80 % radnih mjesta u cijeloj Europi upotrebljavaju se osobna računala, prijenosna računala, tableti, pametni telefoni i drugi mobilni uređaji </a:t>
            </a:r>
            <a:endParaRPr lang="hr-HR" sz="1600" b="1" dirty="0">
              <a:solidFill>
                <a:schemeClr val="accent1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050388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001" y="87768"/>
            <a:ext cx="7559873" cy="461665"/>
          </a:xfrm>
        </p:spPr>
        <p:txBody>
          <a:bodyPr>
            <a:spAutoFit/>
          </a:bodyPr>
          <a:lstStyle/>
          <a:p>
            <a:r>
              <a:rPr lang="hr-HR" sz="2400"/>
              <a:t>Činjenice i brojke – upotreba digitalnih tehnologija</a:t>
            </a:r>
          </a:p>
        </p:txBody>
      </p:sp>
      <p:pic>
        <p:nvPicPr>
          <p:cNvPr id="5" name="Content Placeholder 3"/>
          <p:cNvPicPr>
            <a:picLocks noGrp="1" noChangeAspect="1"/>
          </p:cNvPicPr>
          <p:nvPr>
            <p:ph sz="half" idx="1"/>
          </p:nvPr>
        </p:nvPicPr>
        <p:blipFill rotWithShape="1">
          <a:blip r:embed="rId3"/>
          <a:srcRect l="28026" t="29331" r="6209" b="3055"/>
          <a:stretch/>
        </p:blipFill>
        <p:spPr>
          <a:xfrm>
            <a:off x="3482787" y="2007997"/>
            <a:ext cx="4972601" cy="243473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AE53972-8792-4008-AA27-4F6FE1EEDA75}"/>
              </a:ext>
            </a:extLst>
          </p:cNvPr>
          <p:cNvSpPr txBox="1"/>
          <p:nvPr/>
        </p:nvSpPr>
        <p:spPr>
          <a:xfrm>
            <a:off x="432909" y="814451"/>
            <a:ext cx="7653766" cy="111569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lvl="0" defTabSz="257175">
              <a:spcBef>
                <a:spcPts val="338"/>
              </a:spcBef>
              <a:buClr>
                <a:srgbClr val="003399"/>
              </a:buClr>
            </a:pPr>
            <a:r>
              <a:rPr lang="hr-HR" sz="1600" b="1" dirty="0">
                <a:solidFill>
                  <a:srgbClr val="ACC700"/>
                </a:solidFill>
              </a:rPr>
              <a:t>EU-OSHA, OSH Pulse 2022.</a:t>
            </a:r>
          </a:p>
          <a:p>
            <a:pPr lvl="0" defTabSz="257175">
              <a:spcBef>
                <a:spcPts val="338"/>
              </a:spcBef>
              <a:buClr>
                <a:srgbClr val="003399"/>
              </a:buClr>
            </a:pPr>
            <a:r>
              <a:rPr lang="hr-HR" sz="1600" b="1" dirty="0">
                <a:solidFill>
                  <a:schemeClr val="tx2"/>
                </a:solidFill>
                <a:latin typeface="Arial"/>
                <a:ea typeface="SimSun"/>
                <a:cs typeface="Times New Roman"/>
              </a:rPr>
              <a:t>Prema vašim saznanjima, upotrebljava li organizacija u kojoj radite digitalne uređaje kao što su tablet, pametni telefon, računalo, prijenosno računalo, aplikacije ili senzor u svrhu...?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2FA64B9-8483-4D57-A9B4-5480542D9EDD}"/>
              </a:ext>
            </a:extLst>
          </p:cNvPr>
          <p:cNvSpPr txBox="1"/>
          <p:nvPr/>
        </p:nvSpPr>
        <p:spPr>
          <a:xfrm>
            <a:off x="1169044" y="2114532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900"/>
              <a:t>automatske raspodjele vaših zadataka, radnog vremena ili smjena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A03B7E3-F8B6-460F-A452-0593835ABEB2}"/>
              </a:ext>
            </a:extLst>
          </p:cNvPr>
          <p:cNvSpPr txBox="1"/>
          <p:nvPr/>
        </p:nvSpPr>
        <p:spPr>
          <a:xfrm>
            <a:off x="1169044" y="2593875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900"/>
              <a:t>ocjenjivanja vaše uspješnosti koje provode treće strane (npr. klijenti)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AE66D4F-15A7-4B2D-9042-E20057C58903}"/>
              </a:ext>
            </a:extLst>
          </p:cNvPr>
          <p:cNvSpPr txBox="1"/>
          <p:nvPr/>
        </p:nvSpPr>
        <p:spPr>
          <a:xfrm>
            <a:off x="1157188" y="3073218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900"/>
              <a:t>osobnog nadzora ili praćenja vašeg rada i ponašanja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4029E58-7205-4B8D-9A2E-815842C52F7D}"/>
              </a:ext>
            </a:extLst>
          </p:cNvPr>
          <p:cNvSpPr txBox="1"/>
          <p:nvPr/>
        </p:nvSpPr>
        <p:spPr>
          <a:xfrm>
            <a:off x="1150085" y="3487816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900"/>
              <a:t>praćenja razine buke, kemikalija, prašine, plinova itd. u vašem radnom okruženju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EBE6BD5-9AD1-4EA9-9C2F-51678EF4F5F1}"/>
              </a:ext>
            </a:extLst>
          </p:cNvPr>
          <p:cNvSpPr txBox="1"/>
          <p:nvPr/>
        </p:nvSpPr>
        <p:spPr>
          <a:xfrm>
            <a:off x="1169043" y="3967159"/>
            <a:ext cx="2088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900" dirty="0"/>
              <a:t>osobnog nadzora vaših otkucaja srca, krvnog tlaka, držanja tijela itd.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CA9521B-0001-4C83-8998-08E643CE4BC4}"/>
              </a:ext>
            </a:extLst>
          </p:cNvPr>
          <p:cNvSpPr txBox="1"/>
          <p:nvPr/>
        </p:nvSpPr>
        <p:spPr>
          <a:xfrm>
            <a:off x="3718900" y="1884521"/>
            <a:ext cx="432048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r-HR" sz="900" b="1">
                <a:solidFill>
                  <a:srgbClr val="003399"/>
                </a:solidFill>
              </a:rPr>
              <a:t>Da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E6BFC62-A176-41C1-94B2-1E4FB0429DBF}"/>
              </a:ext>
            </a:extLst>
          </p:cNvPr>
          <p:cNvSpPr txBox="1"/>
          <p:nvPr/>
        </p:nvSpPr>
        <p:spPr>
          <a:xfrm>
            <a:off x="5877220" y="1884521"/>
            <a:ext cx="432048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r-HR" sz="900" b="1">
                <a:solidFill>
                  <a:srgbClr val="F6A400"/>
                </a:solidFill>
              </a:rPr>
              <a:t>Ne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B83B10D-52E8-4D55-B13A-424BBE517897}"/>
              </a:ext>
            </a:extLst>
          </p:cNvPr>
          <p:cNvSpPr txBox="1"/>
          <p:nvPr/>
        </p:nvSpPr>
        <p:spPr>
          <a:xfrm>
            <a:off x="7564364" y="1914792"/>
            <a:ext cx="891024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r-HR" sz="900" b="1">
                <a:solidFill>
                  <a:srgbClr val="B1B3B4"/>
                </a:solidFill>
              </a:rPr>
              <a:t>Ne znam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6BD75B4-515A-4047-87E5-649E67176D33}"/>
              </a:ext>
            </a:extLst>
          </p:cNvPr>
          <p:cNvSpPr txBox="1"/>
          <p:nvPr/>
        </p:nvSpPr>
        <p:spPr>
          <a:xfrm>
            <a:off x="2748002" y="4487537"/>
            <a:ext cx="390150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1200" b="0" i="0">
                <a:solidFill>
                  <a:srgbClr val="ACC700"/>
                </a:solidFill>
                <a:effectLst/>
                <a:latin typeface="Corbel" panose="020B0503020204020204" pitchFamily="34" charset="0"/>
              </a:rPr>
              <a:t>Baza: svi ispitanici, EU27 (n = 25 683)</a:t>
            </a:r>
            <a:r>
              <a:rPr lang="hr-HR" sz="1200">
                <a:solidFill>
                  <a:srgbClr val="ACC7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902121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0001" y="87768"/>
            <a:ext cx="7559873" cy="461665"/>
          </a:xfrm>
        </p:spPr>
        <p:txBody>
          <a:bodyPr>
            <a:spAutoFit/>
          </a:bodyPr>
          <a:lstStyle/>
          <a:p>
            <a:r>
              <a:rPr lang="hr-HR" sz="2400"/>
              <a:t>Činjenice i brojke – upotreba digitalnih tehnologija</a:t>
            </a:r>
          </a:p>
        </p:txBody>
      </p:sp>
      <p:pic>
        <p:nvPicPr>
          <p:cNvPr id="5" name="Content Placeholder 5">
            <a:extLst>
              <a:ext uri="{FF2B5EF4-FFF2-40B4-BE49-F238E27FC236}">
                <a16:creationId xmlns:a16="http://schemas.microsoft.com/office/drawing/2014/main" id="{4ACB324F-A4C7-4496-8C93-71BB8D7406A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/>
          <a:srcRect l="25879" t="29015" r="9286" b="9659"/>
          <a:stretch/>
        </p:blipFill>
        <p:spPr>
          <a:xfrm>
            <a:off x="3518862" y="1947738"/>
            <a:ext cx="4538382" cy="223526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7D767C6-6733-4E13-A49D-DF9046A71893}"/>
              </a:ext>
            </a:extLst>
          </p:cNvPr>
          <p:cNvSpPr txBox="1"/>
          <p:nvPr/>
        </p:nvSpPr>
        <p:spPr>
          <a:xfrm>
            <a:off x="431750" y="819008"/>
            <a:ext cx="7653766" cy="6232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257175">
              <a:spcBef>
                <a:spcPts val="338"/>
              </a:spcBef>
              <a:buClr>
                <a:srgbClr val="003399"/>
              </a:buClr>
            </a:pPr>
            <a:r>
              <a:rPr lang="hr-HR" sz="1600" b="1" dirty="0">
                <a:solidFill>
                  <a:srgbClr val="ACC700"/>
                </a:solidFill>
              </a:rPr>
              <a:t>EU-OSHA, OSH Pulse 2022.</a:t>
            </a:r>
          </a:p>
          <a:p>
            <a:pPr lvl="0" defTabSz="257175">
              <a:spcBef>
                <a:spcPts val="338"/>
              </a:spcBef>
              <a:buClr>
                <a:srgbClr val="003399"/>
              </a:buClr>
            </a:pPr>
            <a:r>
              <a:rPr lang="hr-HR" sz="1600" b="1" dirty="0">
                <a:solidFill>
                  <a:schemeClr val="tx2"/>
                </a:solidFill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Biste li rekli da upotreba digitalnih tehnologija na vašem radnom mjestu...?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D9EB1F8-4303-4227-93FB-D59885D60D4A}"/>
              </a:ext>
            </a:extLst>
          </p:cNvPr>
          <p:cNvSpPr txBox="1"/>
          <p:nvPr/>
        </p:nvSpPr>
        <p:spPr>
          <a:xfrm>
            <a:off x="3923928" y="1707246"/>
            <a:ext cx="432048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r-HR" sz="900" b="1">
                <a:solidFill>
                  <a:srgbClr val="003399"/>
                </a:solidFill>
              </a:rPr>
              <a:t>Da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E65B9FC-30DA-432C-9529-BF3325091EA4}"/>
              </a:ext>
            </a:extLst>
          </p:cNvPr>
          <p:cNvSpPr txBox="1"/>
          <p:nvPr/>
        </p:nvSpPr>
        <p:spPr>
          <a:xfrm>
            <a:off x="6084168" y="1724522"/>
            <a:ext cx="432048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r-HR" sz="900" b="1">
                <a:solidFill>
                  <a:srgbClr val="F6A400"/>
                </a:solidFill>
              </a:rPr>
              <a:t>Ne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4F2618E-2AFF-46E5-A020-180D2E9ECB54}"/>
              </a:ext>
            </a:extLst>
          </p:cNvPr>
          <p:cNvSpPr txBox="1"/>
          <p:nvPr/>
        </p:nvSpPr>
        <p:spPr>
          <a:xfrm>
            <a:off x="7220130" y="1711341"/>
            <a:ext cx="891024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r-HR" sz="900" b="1">
                <a:solidFill>
                  <a:srgbClr val="B1B3B4"/>
                </a:solidFill>
              </a:rPr>
              <a:t>Ne znam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549BCA0-5F95-46B6-A88F-2E511C689D12}"/>
              </a:ext>
            </a:extLst>
          </p:cNvPr>
          <p:cNvSpPr txBox="1"/>
          <p:nvPr/>
        </p:nvSpPr>
        <p:spPr>
          <a:xfrm>
            <a:off x="1187624" y="2079180"/>
            <a:ext cx="202958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900" dirty="0"/>
              <a:t>određuje brzinu ili tempo vašeg rada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55AD441-DF02-4333-809F-16354A81043E}"/>
              </a:ext>
            </a:extLst>
          </p:cNvPr>
          <p:cNvSpPr txBox="1"/>
          <p:nvPr/>
        </p:nvSpPr>
        <p:spPr>
          <a:xfrm>
            <a:off x="1187624" y="2561092"/>
            <a:ext cx="19442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900"/>
              <a:t>rezultira time da radite sami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C785D0A-28BD-4879-9FB2-FDBA54C688A1}"/>
              </a:ext>
            </a:extLst>
          </p:cNvPr>
          <p:cNvSpPr txBox="1"/>
          <p:nvPr/>
        </p:nvSpPr>
        <p:spPr>
          <a:xfrm>
            <a:off x="1187624" y="2942487"/>
            <a:ext cx="202958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900" dirty="0"/>
              <a:t>povećava nadzor nad vama na radu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063668C-0E0A-4F37-A30A-7D6FA4AC615E}"/>
              </a:ext>
            </a:extLst>
          </p:cNvPr>
          <p:cNvSpPr txBox="1"/>
          <p:nvPr/>
        </p:nvSpPr>
        <p:spPr>
          <a:xfrm>
            <a:off x="1187624" y="3436476"/>
            <a:ext cx="19442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900"/>
              <a:t>povećava vaše radno opterećenje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8025175-A2BD-45D1-BB47-70ECA0F801FF}"/>
              </a:ext>
            </a:extLst>
          </p:cNvPr>
          <p:cNvSpPr txBox="1"/>
          <p:nvPr/>
        </p:nvSpPr>
        <p:spPr>
          <a:xfrm>
            <a:off x="1187624" y="3824679"/>
            <a:ext cx="19442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900"/>
              <a:t>smanjuje vašu autonomiju na radu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15E490F-D5DD-407A-8B1A-2EF70735D85C}"/>
              </a:ext>
            </a:extLst>
          </p:cNvPr>
          <p:cNvSpPr txBox="1"/>
          <p:nvPr/>
        </p:nvSpPr>
        <p:spPr>
          <a:xfrm>
            <a:off x="3217208" y="4484959"/>
            <a:ext cx="270958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1200" b="0" i="0">
                <a:solidFill>
                  <a:srgbClr val="ACC700"/>
                </a:solidFill>
                <a:effectLst/>
                <a:latin typeface="Corbel" panose="020B0503020204020204" pitchFamily="34" charset="0"/>
              </a:rPr>
              <a:t>Baza: svi ispitanici, EU27 (n = 25 683)</a:t>
            </a:r>
            <a:r>
              <a:rPr lang="hr-HR" sz="1200">
                <a:solidFill>
                  <a:srgbClr val="ACC7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45966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0001" y="87768"/>
            <a:ext cx="7559873" cy="461665"/>
          </a:xfrm>
        </p:spPr>
        <p:txBody>
          <a:bodyPr>
            <a:spAutoFit/>
          </a:bodyPr>
          <a:lstStyle/>
          <a:p>
            <a:r>
              <a:rPr lang="hr-HR" sz="2400"/>
              <a:t>Činjenice i brojke – rad na daljinu od kuće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8654F7D-FE3F-4E66-ADCC-E6D31662FD2C}"/>
              </a:ext>
            </a:extLst>
          </p:cNvPr>
          <p:cNvSpPr txBox="1"/>
          <p:nvPr/>
        </p:nvSpPr>
        <p:spPr>
          <a:xfrm>
            <a:off x="432908" y="817568"/>
            <a:ext cx="7967607" cy="308546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hr-HR" sz="1600" b="1" dirty="0">
                <a:solidFill>
                  <a:srgbClr val="ACC700"/>
                </a:solidFill>
              </a:rPr>
              <a:t>EU-OSHA, OSH Pulse 2022.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1600" b="1" dirty="0">
                <a:solidFill>
                  <a:schemeClr val="accent1"/>
                </a:solidFill>
              </a:rPr>
              <a:t>Tijekom 2022. godine 17 % radnika uglavnom je radilo od kuće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1600" b="1" dirty="0">
                <a:solidFill>
                  <a:schemeClr val="accent1"/>
                </a:solidFill>
              </a:rPr>
              <a:t>90 % njih služilo se prijenosnim računalima, tabletima, pametnim telefonima </a:t>
            </a:r>
            <a:endParaRPr lang="hr-HR" sz="1600" b="1" dirty="0">
              <a:solidFill>
                <a:schemeClr val="accent1"/>
              </a:solidFill>
              <a:cs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1600" b="1" dirty="0">
                <a:solidFill>
                  <a:schemeClr val="accent1"/>
                </a:solidFill>
              </a:rPr>
              <a:t>Radnici na daljinu koji rade od kuće rjeđe će prijaviti manjak autonomije, utjecaj na brzinu rada ili radne procese (14,4 %) u usporedbi s ukupnim brojem radnika</a:t>
            </a:r>
            <a:endParaRPr lang="hr-HR" sz="1600" b="1" dirty="0">
              <a:solidFill>
                <a:schemeClr val="accent1"/>
              </a:solidFill>
              <a:cs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600" b="1" dirty="0">
              <a:solidFill>
                <a:schemeClr val="accent1"/>
              </a:solidFill>
            </a:endParaRPr>
          </a:p>
          <a:p>
            <a:pPr lvl="0" defTabSz="257175">
              <a:spcBef>
                <a:spcPts val="338"/>
              </a:spcBef>
              <a:buClr>
                <a:srgbClr val="003399"/>
              </a:buClr>
            </a:pPr>
            <a:r>
              <a:rPr lang="hr-HR" sz="1600" b="1" dirty="0">
                <a:solidFill>
                  <a:srgbClr val="ACC700"/>
                </a:solidFill>
              </a:rPr>
              <a:t>EU-OSHA, ESENER 2019.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1600" b="1" dirty="0">
                <a:solidFill>
                  <a:schemeClr val="accent1"/>
                </a:solidFill>
              </a:rPr>
              <a:t>Ukupno 12 % radnih mjesta u EU-u 2019. omogućilo je zaposlenicima da rade od kuće pomoću digitalnih tehnologija</a:t>
            </a:r>
            <a:endParaRPr lang="hr-HR" sz="1600" b="1" dirty="0">
              <a:solidFill>
                <a:schemeClr val="accent1"/>
              </a:solidFill>
              <a:cs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1600" b="1" dirty="0">
                <a:solidFill>
                  <a:schemeClr val="accent1"/>
                </a:solidFill>
              </a:rPr>
              <a:t>Na 75 % radnih mjesta u EU-u redovito se provodi procjena rizika, ali samo 31 % onih koja omogućuju rad na daljinu od kuće obuhvaćaju i domove.</a:t>
            </a:r>
            <a:endParaRPr lang="hr-HR" sz="1600" b="1" dirty="0">
              <a:solidFill>
                <a:schemeClr val="accent1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096342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0001" y="87768"/>
            <a:ext cx="7559873" cy="461665"/>
          </a:xfrm>
        </p:spPr>
        <p:txBody>
          <a:bodyPr>
            <a:spAutoFit/>
          </a:bodyPr>
          <a:lstStyle/>
          <a:p>
            <a:r>
              <a:rPr lang="hr-HR" sz="2400" dirty="0"/>
              <a:t>Činjenice i brojke – Psihosocijalni rizici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32908" y="813439"/>
            <a:ext cx="7559873" cy="17620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257175">
              <a:spcBef>
                <a:spcPts val="338"/>
              </a:spcBef>
              <a:buClr>
                <a:srgbClr val="003399"/>
              </a:buClr>
            </a:pPr>
            <a:r>
              <a:rPr lang="hr-HR" sz="1600" b="1" dirty="0">
                <a:solidFill>
                  <a:srgbClr val="ACC700"/>
                </a:solidFill>
              </a:rPr>
              <a:t>EU-OSHA, ESENER 2019.</a:t>
            </a:r>
            <a:endParaRPr lang="en-GB" sz="1600" b="1" dirty="0">
              <a:solidFill>
                <a:srgbClr val="ACC700"/>
              </a:solidFill>
            </a:endParaRPr>
          </a:p>
          <a:p>
            <a:pPr lvl="0" defTabSz="257175">
              <a:spcBef>
                <a:spcPts val="338"/>
              </a:spcBef>
              <a:buClr>
                <a:srgbClr val="003399"/>
              </a:buClr>
            </a:pPr>
            <a:r>
              <a:rPr lang="hr-HR" sz="1600" b="1" dirty="0">
                <a:solidFill>
                  <a:srgbClr val="003399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Psihosocijalni rizici koji se najčešće povezuju s digitalnim tehnologijama: </a:t>
            </a:r>
          </a:p>
          <a:p>
            <a:pPr marL="342900" lvl="0" indent="-342900" defTabSz="257175">
              <a:spcBef>
                <a:spcPts val="338"/>
              </a:spcBef>
              <a:buClr>
                <a:srgbClr val="003399"/>
              </a:buClr>
              <a:buFont typeface="Arial" panose="020B0604020202020204" pitchFamily="34" charset="0"/>
              <a:buChar char="•"/>
            </a:pPr>
            <a:r>
              <a:rPr lang="hr-HR" sz="1600" b="1" dirty="0">
                <a:solidFill>
                  <a:srgbClr val="003399"/>
                </a:solidFill>
              </a:rPr>
              <a:t>vremenski pritisak</a:t>
            </a:r>
          </a:p>
          <a:p>
            <a:pPr marL="342900" lvl="0" indent="-342900" defTabSz="257175">
              <a:spcBef>
                <a:spcPts val="338"/>
              </a:spcBef>
              <a:buClr>
                <a:srgbClr val="003399"/>
              </a:buClr>
              <a:buFont typeface="Arial" panose="020B0604020202020204" pitchFamily="34" charset="0"/>
              <a:buChar char="•"/>
            </a:pPr>
            <a:r>
              <a:rPr lang="hr-HR" sz="1600" b="1" dirty="0">
                <a:solidFill>
                  <a:srgbClr val="003399"/>
                </a:solidFill>
              </a:rPr>
              <a:t>dugo/neredovito radno vrijeme</a:t>
            </a:r>
          </a:p>
          <a:p>
            <a:pPr marL="342900" lvl="0" indent="-342900" defTabSz="257175">
              <a:spcBef>
                <a:spcPts val="338"/>
              </a:spcBef>
              <a:buClr>
                <a:srgbClr val="003399"/>
              </a:buClr>
              <a:buFont typeface="Arial" panose="020B0604020202020204" pitchFamily="34" charset="0"/>
              <a:buChar char="•"/>
            </a:pPr>
            <a:r>
              <a:rPr lang="hr-HR" sz="1600" b="1" dirty="0">
                <a:solidFill>
                  <a:srgbClr val="003399"/>
                </a:solidFill>
              </a:rPr>
              <a:t>loša komunikacija/suradnja</a:t>
            </a:r>
          </a:p>
          <a:p>
            <a:pPr marL="342900" lvl="0" indent="-342900" defTabSz="257175">
              <a:spcBef>
                <a:spcPts val="338"/>
              </a:spcBef>
              <a:buClr>
                <a:srgbClr val="003399"/>
              </a:buClr>
              <a:buFont typeface="Arial" panose="020B0604020202020204" pitchFamily="34" charset="0"/>
              <a:buChar char="•"/>
            </a:pPr>
            <a:r>
              <a:rPr lang="hr-HR" sz="1600" b="1" dirty="0">
                <a:solidFill>
                  <a:srgbClr val="003399"/>
                </a:solidFill>
              </a:rPr>
              <a:t>nesigurno radno mjesto</a:t>
            </a:r>
          </a:p>
        </p:txBody>
      </p:sp>
    </p:spTree>
    <p:extLst>
      <p:ext uri="{BB962C8B-B14F-4D97-AF65-F5344CB8AC3E}">
        <p14:creationId xmlns:p14="http://schemas.microsoft.com/office/powerpoint/2010/main" val="24692504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00000000-0008-0000-01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8492889"/>
              </p:ext>
            </p:extLst>
          </p:nvPr>
        </p:nvGraphicFramePr>
        <p:xfrm>
          <a:off x="1821518" y="1040290"/>
          <a:ext cx="6333594" cy="39797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Τίτλος 1">
            <a:extLst>
              <a:ext uri="{FF2B5EF4-FFF2-40B4-BE49-F238E27FC236}">
                <a16:creationId xmlns:a16="http://schemas.microsoft.com/office/drawing/2014/main" id="{63BC0F4A-E9EB-46D7-9E38-915E0FE9827C}"/>
              </a:ext>
            </a:extLst>
          </p:cNvPr>
          <p:cNvSpPr txBox="1">
            <a:spLocks/>
          </p:cNvSpPr>
          <p:nvPr/>
        </p:nvSpPr>
        <p:spPr>
          <a:xfrm>
            <a:off x="432907" y="812012"/>
            <a:ext cx="8145203" cy="507831"/>
          </a:xfrm>
          <a:prstGeom prst="rect">
            <a:avLst/>
          </a:prstGeom>
        </p:spPr>
        <p:txBody>
          <a:bodyPr vert="horz" lIns="91440" tIns="45720" rIns="91440" bIns="45720" rtlCol="0" anchor="b">
            <a:spAutoFit/>
          </a:bodyPr>
          <a:lstStyle>
            <a:lvl1pPr algn="l" defTabSz="257175" rtl="0" eaLnBrk="1" latinLnBrk="0" hangingPunct="1">
              <a:spcBef>
                <a:spcPct val="0"/>
              </a:spcBef>
              <a:buNone/>
              <a:defRPr sz="1350" b="1" i="0" kern="1200" baseline="0">
                <a:solidFill>
                  <a:schemeClr val="tx2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spcBef>
                <a:spcPts val="0"/>
              </a:spcBef>
            </a:pPr>
            <a:r>
              <a:rPr lang="hr-HR" sz="1600" dirty="0">
                <a:solidFill>
                  <a:srgbClr val="ACC700"/>
                </a:solidFill>
              </a:rPr>
              <a:t>EU-OSHA, ESENER 2019.</a:t>
            </a:r>
          </a:p>
          <a:p>
            <a:pPr>
              <a:spcBef>
                <a:spcPts val="0"/>
              </a:spcBef>
            </a:pPr>
            <a:r>
              <a:rPr lang="hr-HR" sz="1100" dirty="0"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Radna mjesta koja prijavljuju psihosocijalne rizike zbog prisutnosti digitalne tehnologije, EU27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87DB1018-6BE1-4906-A137-24C207EC06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3445170"/>
              </p:ext>
            </p:extLst>
          </p:nvPr>
        </p:nvGraphicFramePr>
        <p:xfrm>
          <a:off x="710263" y="1293017"/>
          <a:ext cx="2882900" cy="330041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22500">
                  <a:extLst>
                    <a:ext uri="{9D8B030D-6E8A-4147-A177-3AD203B41FA5}">
                      <a16:colId xmlns:a16="http://schemas.microsoft.com/office/drawing/2014/main" val="2964977439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1382755800"/>
                    </a:ext>
                  </a:extLst>
                </a:gridCol>
              </a:tblGrid>
              <a:tr h="338504">
                <a:tc rowSpan="2">
                  <a:txBody>
                    <a:bodyPr/>
                    <a:lstStyle/>
                    <a:p>
                      <a:pPr algn="l" fontAlgn="ctr"/>
                      <a:r>
                        <a:rPr lang="hr-HR" sz="900" b="1" u="none" strike="noStrike" dirty="0">
                          <a:effectLst/>
                        </a:rPr>
                        <a:t>Osobna računala na fiksnim radnim mjestima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900" u="none" strike="noStrike" dirty="0">
                          <a:effectLst/>
                        </a:rPr>
                        <a:t>Nisu prisutni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27382304"/>
                  </a:ext>
                </a:extLst>
              </a:tr>
              <a:tr h="21156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900" u="none" strike="noStrike" dirty="0">
                          <a:effectLst/>
                        </a:rPr>
                        <a:t>Prisutni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40623199"/>
                  </a:ext>
                </a:extLst>
              </a:tr>
              <a:tr h="338504">
                <a:tc rowSpan="2">
                  <a:txBody>
                    <a:bodyPr/>
                    <a:lstStyle/>
                    <a:p>
                      <a:pPr algn="l" fontAlgn="ctr"/>
                      <a:r>
                        <a:rPr lang="hr-HR" sz="900" b="1" u="none" strike="noStrike" dirty="0">
                          <a:effectLst/>
                        </a:rPr>
                        <a:t>Prijenosna računala, tableti, pametni telefoni ili drugi prijenosni uređaji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900" u="none" strike="noStrike" dirty="0">
                          <a:effectLst/>
                        </a:rPr>
                        <a:t>Nisu prisutni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4489450"/>
                  </a:ext>
                </a:extLst>
              </a:tr>
              <a:tr h="21156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900" u="none" strike="noStrike" dirty="0">
                          <a:effectLst/>
                        </a:rPr>
                        <a:t>Prisutni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87665122"/>
                  </a:ext>
                </a:extLst>
              </a:tr>
              <a:tr h="338504">
                <a:tc rowSpan="2">
                  <a:txBody>
                    <a:bodyPr/>
                    <a:lstStyle/>
                    <a:p>
                      <a:pPr algn="l" fontAlgn="ctr"/>
                      <a:r>
                        <a:rPr lang="hr-HR" sz="900" b="1" u="none" strike="noStrike" dirty="0">
                          <a:effectLst/>
                        </a:rPr>
                        <a:t>Roboti u interakciji s radnicima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900" u="none" strike="noStrike" dirty="0">
                          <a:effectLst/>
                        </a:rPr>
                        <a:t>Nisu prisutni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3743176"/>
                  </a:ext>
                </a:extLst>
              </a:tr>
              <a:tr h="21156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900" u="none" strike="noStrike" dirty="0">
                          <a:effectLst/>
                        </a:rPr>
                        <a:t>Prisutni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24117683"/>
                  </a:ext>
                </a:extLst>
              </a:tr>
              <a:tr h="338504">
                <a:tc rowSpan="2">
                  <a:txBody>
                    <a:bodyPr/>
                    <a:lstStyle/>
                    <a:p>
                      <a:pPr algn="l" fontAlgn="ctr"/>
                      <a:r>
                        <a:rPr lang="hr-HR" sz="900" b="1" u="none" strike="noStrike" dirty="0">
                          <a:effectLst/>
                        </a:rPr>
                        <a:t>Strojevi, sustavi ili računala koji određuju sadržaj ili tempo rada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900" u="none" strike="noStrike" dirty="0">
                          <a:effectLst/>
                        </a:rPr>
                        <a:t>Nisu prisutni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91723234"/>
                  </a:ext>
                </a:extLst>
              </a:tr>
              <a:tr h="21156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900" u="none" strike="noStrike" dirty="0">
                          <a:effectLst/>
                        </a:rPr>
                        <a:t>Prisutni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76748327"/>
                  </a:ext>
                </a:extLst>
              </a:tr>
              <a:tr h="338504">
                <a:tc rowSpan="2">
                  <a:txBody>
                    <a:bodyPr/>
                    <a:lstStyle/>
                    <a:p>
                      <a:pPr algn="l" fontAlgn="ctr"/>
                      <a:r>
                        <a:rPr lang="hr-HR" sz="900" b="1" u="none" strike="noStrike" dirty="0">
                          <a:effectLst/>
                        </a:rPr>
                        <a:t>Strojevi, sustavi ili računala za praćenje učinka radnika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900" u="none" strike="noStrike" dirty="0">
                          <a:effectLst/>
                        </a:rPr>
                        <a:t>Nisu prisutni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94843434"/>
                  </a:ext>
                </a:extLst>
              </a:tr>
              <a:tr h="21156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900" u="none" strike="noStrike" dirty="0">
                          <a:effectLst/>
                        </a:rPr>
                        <a:t>Prisutni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35333647"/>
                  </a:ext>
                </a:extLst>
              </a:tr>
              <a:tr h="338504">
                <a:tc rowSpan="2">
                  <a:txBody>
                    <a:bodyPr/>
                    <a:lstStyle/>
                    <a:p>
                      <a:pPr algn="l" fontAlgn="ctr"/>
                      <a:r>
                        <a:rPr lang="hr-HR" sz="900" b="1" u="none" strike="noStrike" dirty="0">
                          <a:effectLst/>
                        </a:rPr>
                        <a:t> Nosivi uređaji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900" u="none" strike="noStrike" dirty="0">
                          <a:effectLst/>
                        </a:rPr>
                        <a:t>Nisu prisutni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28061025"/>
                  </a:ext>
                </a:extLst>
              </a:tr>
              <a:tr h="21156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900" u="none" strike="noStrike" dirty="0">
                          <a:effectLst/>
                        </a:rPr>
                        <a:t>Prisutni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06336053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997B4653-4AF0-448F-AD61-6B326E37E926}"/>
              </a:ext>
            </a:extLst>
          </p:cNvPr>
          <p:cNvSpPr txBox="1"/>
          <p:nvPr/>
        </p:nvSpPr>
        <p:spPr>
          <a:xfrm>
            <a:off x="2349614" y="4767022"/>
            <a:ext cx="830003" cy="13849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hr-HR" sz="900"/>
              <a:t>Vremenski pritisak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9C4A418-4168-4158-B67A-B081EDF20166}"/>
              </a:ext>
            </a:extLst>
          </p:cNvPr>
          <p:cNvSpPr txBox="1"/>
          <p:nvPr/>
        </p:nvSpPr>
        <p:spPr>
          <a:xfrm>
            <a:off x="3262620" y="4767021"/>
            <a:ext cx="1852371" cy="13849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hr-HR" sz="900"/>
              <a:t>Loša komunikacija ili suradnja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E40D5DE-DAC9-4A64-8265-91B3C8231474}"/>
              </a:ext>
            </a:extLst>
          </p:cNvPr>
          <p:cNvSpPr txBox="1"/>
          <p:nvPr/>
        </p:nvSpPr>
        <p:spPr>
          <a:xfrm>
            <a:off x="6158694" y="4767020"/>
            <a:ext cx="1852371" cy="13849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hr-HR" sz="900"/>
              <a:t>Dugo ili neredovito radno vrijeme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4B0EDBD-4CC5-4E71-832D-43E474CB5CCA}"/>
              </a:ext>
            </a:extLst>
          </p:cNvPr>
          <p:cNvSpPr txBox="1"/>
          <p:nvPr/>
        </p:nvSpPr>
        <p:spPr>
          <a:xfrm>
            <a:off x="5272241" y="4768030"/>
            <a:ext cx="830003" cy="13849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hr-HR" sz="900" dirty="0"/>
              <a:t>Nesigurno radno mjesto</a:t>
            </a:r>
          </a:p>
        </p:txBody>
      </p:sp>
      <p:sp>
        <p:nvSpPr>
          <p:cNvPr id="10" name="Τίτλος 1">
            <a:extLst>
              <a:ext uri="{FF2B5EF4-FFF2-40B4-BE49-F238E27FC236}">
                <a16:creationId xmlns:a16="http://schemas.microsoft.com/office/drawing/2014/main" id="{21CC8A3B-4557-4B07-BDDF-C5669E2B39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001" y="87768"/>
            <a:ext cx="7559873" cy="461665"/>
          </a:xfrm>
        </p:spPr>
        <p:txBody>
          <a:bodyPr>
            <a:spAutoFit/>
          </a:bodyPr>
          <a:lstStyle/>
          <a:p>
            <a:r>
              <a:rPr lang="hr-HR" sz="2400" dirty="0"/>
              <a:t>Činjenice i brojke – Psihosocijalni rizici</a:t>
            </a:r>
          </a:p>
        </p:txBody>
      </p:sp>
    </p:spTree>
    <p:extLst>
      <p:ext uri="{BB962C8B-B14F-4D97-AF65-F5344CB8AC3E}">
        <p14:creationId xmlns:p14="http://schemas.microsoft.com/office/powerpoint/2010/main" val="4081777295"/>
      </p:ext>
    </p:extLst>
  </p:cSld>
  <p:clrMapOvr>
    <a:masterClrMapping/>
  </p:clrMapOvr>
</p:sld>
</file>

<file path=ppt/theme/theme1.xml><?xml version="1.0" encoding="utf-8"?>
<a:theme xmlns:a="http://schemas.openxmlformats.org/drawingml/2006/main" name="Theme1">
  <a:themeElements>
    <a:clrScheme name="EU-OSHA Healthy Workplaces Campaign">
      <a:dk1>
        <a:srgbClr val="000000"/>
      </a:dk1>
      <a:lt1>
        <a:srgbClr val="FFFFFF"/>
      </a:lt1>
      <a:dk2>
        <a:srgbClr val="003399"/>
      </a:dk2>
      <a:lt2>
        <a:srgbClr val="FFFFFF"/>
      </a:lt2>
      <a:accent1>
        <a:srgbClr val="003399"/>
      </a:accent1>
      <a:accent2>
        <a:srgbClr val="ACC700"/>
      </a:accent2>
      <a:accent3>
        <a:srgbClr val="B1B3B4"/>
      </a:accent3>
      <a:accent4>
        <a:srgbClr val="E64715"/>
      </a:accent4>
      <a:accent5>
        <a:srgbClr val="58585A"/>
      </a:accent5>
      <a:accent6>
        <a:srgbClr val="DEE999"/>
      </a:accent6>
      <a:hlink>
        <a:srgbClr val="003399"/>
      </a:hlink>
      <a:folHlink>
        <a:srgbClr val="B1B3B4"/>
      </a:folHlink>
    </a:clrScheme>
    <a:fontScheme name="EUOSHA Corporate">
      <a:majorFont>
        <a:latin typeface="Arial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EUOSHA Corpora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  <a:lumMod val="100000"/>
              </a:schemeClr>
            </a:gs>
            <a:gs pos="100000">
              <a:schemeClr val="phClr">
                <a:tint val="9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1000"/>
                <a:satMod val="130000"/>
                <a:lumMod val="10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hade val="100000"/>
                <a:hueMod val="100000"/>
                <a:satMod val="350000"/>
                <a:lumMod val="100000"/>
              </a:schemeClr>
            </a:gs>
            <a:gs pos="92000">
              <a:schemeClr val="phClr">
                <a:shade val="88000"/>
                <a:hueMod val="96000"/>
                <a:satMod val="120000"/>
                <a:lumMod val="74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hade val="100000"/>
                <a:hueMod val="100000"/>
                <a:satMod val="300000"/>
                <a:lumMod val="100000"/>
              </a:schemeClr>
            </a:gs>
            <a:gs pos="100000">
              <a:schemeClr val="phClr">
                <a:shade val="84000"/>
                <a:hueMod val="96000"/>
                <a:satMod val="120000"/>
                <a:lumMod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U-OSHA Healthy Workplaces Campaign">
        <a:dk1>
          <a:srgbClr val="000000"/>
        </a:dk1>
        <a:lt1>
          <a:srgbClr val="FFFFFF"/>
        </a:lt1>
        <a:dk2>
          <a:srgbClr val="003399"/>
        </a:dk2>
        <a:lt2>
          <a:srgbClr val="FFFFFF"/>
        </a:lt2>
        <a:accent1>
          <a:srgbClr val="003399"/>
        </a:accent1>
        <a:accent2>
          <a:srgbClr val="ACC700"/>
        </a:accent2>
        <a:accent3>
          <a:srgbClr val="B1B3B4"/>
        </a:accent3>
        <a:accent4>
          <a:srgbClr val="E64715"/>
        </a:accent4>
        <a:accent5>
          <a:srgbClr val="58585A"/>
        </a:accent5>
        <a:accent6>
          <a:srgbClr val="DEE999"/>
        </a:accent6>
        <a:hlink>
          <a:srgbClr val="003399"/>
        </a:hlink>
        <a:folHlink>
          <a:srgbClr val="B1B3B4"/>
        </a:folHlink>
      </a:clrScheme>
    </a:extraClrScheme>
  </a:extraClrSchemeLst>
  <a:extLst>
    <a:ext uri="{05A4C25C-085E-4340-85A3-A5531E510DB2}">
      <thm15:themeFamily xmlns:thm15="http://schemas.microsoft.com/office/thememl/2012/main" name="Theme1" id="{8F8230E2-4D34-4ECE-8215-EF7515102C95}" vid="{397A8749-CF1D-46BD-B85F-D3F557073F2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19DEDF6EB9C8443AA1E9BF77FC79F68" ma:contentTypeVersion="15" ma:contentTypeDescription="Create a new document." ma:contentTypeScope="" ma:versionID="14cb5ec47a78f6f21a28dc48c05142d0">
  <xsd:schema xmlns:xsd="http://www.w3.org/2001/XMLSchema" xmlns:xs="http://www.w3.org/2001/XMLSchema" xmlns:p="http://schemas.microsoft.com/office/2006/metadata/properties" xmlns:ns2="80b70bcf-9351-4e71-b19f-1201847c9328" xmlns:ns3="6976e29a-8670-4f9c-afee-c255a09d55c2" targetNamespace="http://schemas.microsoft.com/office/2006/metadata/properties" ma:root="true" ma:fieldsID="106ec0db1ee8807cfc6a1759492fe3b5" ns2:_="" ns3:_="">
    <xsd:import namespace="80b70bcf-9351-4e71-b19f-1201847c9328"/>
    <xsd:import namespace="6976e29a-8670-4f9c-afee-c255a09d55c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b70bcf-9351-4e71-b19f-1201847c932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976e29a-8670-4f9c-afee-c255a09d55c2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8" nillable="true" ma:displayName="Taxonomy Catch All Column" ma:hidden="true" ma:list="{48c66782-86c3-4f9c-b0ff-d3e6d9a322a8}" ma:internalName="TaxCatchAll" ma:showField="CatchAllData" ma:web="6976e29a-8670-4f9c-afee-c255a09d55c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976e29a-8670-4f9c-afee-c255a09d55c2" xsi:nil="true"/>
  </documentManagement>
</p:properties>
</file>

<file path=customXml/itemProps1.xml><?xml version="1.0" encoding="utf-8"?>
<ds:datastoreItem xmlns:ds="http://schemas.openxmlformats.org/officeDocument/2006/customXml" ds:itemID="{C355010B-F0C9-4980-A1FC-473A23EB822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0b70bcf-9351-4e71-b19f-1201847c9328"/>
    <ds:schemaRef ds:uri="6976e29a-8670-4f9c-afee-c255a09d55c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5AC96F0-15EC-4995-9008-A73D3A3FBC5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D9C92BF-4DCA-40D6-9BE5-5C69F825546D}">
  <ds:schemaRefs>
    <ds:schemaRef ds:uri="935b4b48-b65f-417c-bf01-ec33eb1c8308"/>
    <ds:schemaRef ds:uri="http://schemas.microsoft.com/office/2006/metadata/properties"/>
    <ds:schemaRef ds:uri="http://schemas.openxmlformats.org/package/2006/metadata/core-properties"/>
    <ds:schemaRef ds:uri="http://schemas.microsoft.com/office/2006/documentManagement/types"/>
    <ds:schemaRef ds:uri="http://purl.org/dc/terms/"/>
    <ds:schemaRef ds:uri="http://purl.org/dc/dcmitype/"/>
    <ds:schemaRef ds:uri="http://purl.org/dc/elements/1.1/"/>
    <ds:schemaRef ds:uri="http://www.w3.org/XML/1998/namespace"/>
    <ds:schemaRef ds:uri="http://schemas.microsoft.com/office/infopath/2007/PartnerControls"/>
    <ds:schemaRef ds:uri="54cc0589-0e38-4f15-967e-5a17e35db01c"/>
    <ds:schemaRef ds:uri="6976e29a-8670-4f9c-afee-c255a09d55c2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EUOSHA Campaign 2023</Template>
  <TotalTime>5227</TotalTime>
  <Words>3494</Words>
  <Application>Microsoft Office PowerPoint</Application>
  <PresentationFormat>On-screen Show (16:9)</PresentationFormat>
  <Paragraphs>377</Paragraphs>
  <Slides>26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5" baseType="lpstr">
      <vt:lpstr>Arial</vt:lpstr>
      <vt:lpstr>Arial,Sans-Serif</vt:lpstr>
      <vt:lpstr>Calibri</vt:lpstr>
      <vt:lpstr>Corbel</vt:lpstr>
      <vt:lpstr>Courier New</vt:lpstr>
      <vt:lpstr>Symbol</vt:lpstr>
      <vt:lpstr>Times New Roman</vt:lpstr>
      <vt:lpstr>Wingdings</vt:lpstr>
      <vt:lpstr>Theme1</vt:lpstr>
      <vt:lpstr>Kampanja za zdrava mjesta rada za razdoblje 2023. – 2025.  Siguran i zdrav rad u digitalno doba </vt:lpstr>
      <vt:lpstr>PowerPoint Presentation</vt:lpstr>
      <vt:lpstr>O čemu je riječ?</vt:lpstr>
      <vt:lpstr>Činjenice i brojke – upotreba digitalnih tehnologija</vt:lpstr>
      <vt:lpstr>Činjenice i brojke – upotreba digitalnih tehnologija</vt:lpstr>
      <vt:lpstr>Činjenice i brojke – upotreba digitalnih tehnologija</vt:lpstr>
      <vt:lpstr>Činjenice i brojke – rad na daljinu od kuće</vt:lpstr>
      <vt:lpstr>Činjenice i brojke – Psihosocijalni rizici</vt:lpstr>
      <vt:lpstr>Činjenice i brojke – Psihosocijalni rizici</vt:lpstr>
      <vt:lpstr>PowerPoint Presentation</vt:lpstr>
      <vt:lpstr>Prioritetna područja</vt:lpstr>
      <vt:lpstr>Prioritetno područje: rad putem digitalnih platformi</vt:lpstr>
      <vt:lpstr>Prioritetna područja – rad putem digitalnih platformi</vt:lpstr>
      <vt:lpstr>Prioritetna područja – automatizacija zadataka</vt:lpstr>
      <vt:lpstr>Prioritetno područje – automatizacija zadataka</vt:lpstr>
      <vt:lpstr>Prioritetno područje – rad na izdvojenom mjestu rada i hibridni rad</vt:lpstr>
      <vt:lpstr>Prioritetna područja – rad na izdvojenom mjestu rada i hibridni rad</vt:lpstr>
      <vt:lpstr>Prioritetna područja – upravljanje zaposlenicima putem umjetne inteligencije</vt:lpstr>
      <vt:lpstr>Prioritetna područja – upravljanje radnicima putem umjetne inteligencije</vt:lpstr>
      <vt:lpstr>Prioritetno područje – pametni digitalni sustavi</vt:lpstr>
      <vt:lpstr>Prioritetno područje – pametni digitalni sustavi</vt:lpstr>
      <vt:lpstr>Prevencija rizika</vt:lpstr>
      <vt:lpstr>EU-OSHA i partneri u kampanji</vt:lpstr>
      <vt:lpstr>Resursi kampanje</vt:lpstr>
      <vt:lpstr>Kako se uključiti</vt:lpstr>
      <vt:lpstr>Pridružite nam se izvan bitova i bajtova!</vt:lpstr>
    </vt:vector>
  </TitlesOfParts>
  <Manager/>
  <Company>CDT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CDT</dc:creator>
  <cp:keywords/>
  <dc:description/>
  <cp:lastModifiedBy>Naiara MACIAS - CPU COMMAssistant</cp:lastModifiedBy>
  <cp:revision>200</cp:revision>
  <cp:lastPrinted>2019-10-04T15:07:06Z</cp:lastPrinted>
  <dcterms:created xsi:type="dcterms:W3CDTF">2015-10-14T15:05:30Z</dcterms:created>
  <dcterms:modified xsi:type="dcterms:W3CDTF">2023-07-21T11:09:30Z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0x010100A19DEDF6EB9C8443AA1E9BF77FC79F68</vt:lpwstr>
  </property>
  <property fmtid="{D5CDD505-2E9C-101B-9397-08002B2CF9AE}" pid="3" name="MediaServiceImageTags">
    <vt:lpwstr/>
  </property>
</Properties>
</file>