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4"/>
  </p:sldMasterIdLst>
  <p:notesMasterIdLst>
    <p:notesMasterId r:id="rId31"/>
  </p:notesMasterIdLst>
  <p:handoutMasterIdLst>
    <p:handoutMasterId r:id="rId32"/>
  </p:handoutMasterIdLst>
  <p:sldIdLst>
    <p:sldId id="330" r:id="rId5"/>
    <p:sldId id="293" r:id="rId6"/>
    <p:sldId id="304" r:id="rId7"/>
    <p:sldId id="323" r:id="rId8"/>
    <p:sldId id="265" r:id="rId9"/>
    <p:sldId id="321" r:id="rId10"/>
    <p:sldId id="324" r:id="rId11"/>
    <p:sldId id="318" r:id="rId12"/>
    <p:sldId id="325" r:id="rId13"/>
    <p:sldId id="297" r:id="rId14"/>
    <p:sldId id="302" r:id="rId15"/>
    <p:sldId id="322" r:id="rId16"/>
    <p:sldId id="312" r:id="rId17"/>
    <p:sldId id="326" r:id="rId18"/>
    <p:sldId id="314" r:id="rId19"/>
    <p:sldId id="327" r:id="rId20"/>
    <p:sldId id="308" r:id="rId21"/>
    <p:sldId id="328" r:id="rId22"/>
    <p:sldId id="316" r:id="rId23"/>
    <p:sldId id="329" r:id="rId24"/>
    <p:sldId id="310" r:id="rId25"/>
    <p:sldId id="275" r:id="rId26"/>
    <p:sldId id="258" r:id="rId27"/>
    <p:sldId id="299" r:id="rId28"/>
    <p:sldId id="300" r:id="rId29"/>
    <p:sldId id="267" r:id="rId30"/>
  </p:sldIdLst>
  <p:sldSz cx="9144000" cy="5143500" type="screen16x9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4" userDrawn="1">
          <p15:clr>
            <a:srgbClr val="A4A3A4"/>
          </p15:clr>
        </p15:guide>
        <p15:guide id="2" pos="5193" userDrawn="1">
          <p15:clr>
            <a:srgbClr val="A4A3A4"/>
          </p15:clr>
        </p15:guide>
        <p15:guide id="3" pos="340" userDrawn="1">
          <p15:clr>
            <a:srgbClr val="A4A3A4"/>
          </p15:clr>
        </p15:guide>
        <p15:guide id="4" orient="horz" pos="5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A4A710-5839-6FF8-28B9-1AC30E9627CA}" name="EU-OSHA" initials="MaC" userId="EU-OSHA" providerId="None"/>
  <p188:author id="{DABE6657-BD1E-D9FC-934B-683867F03CFE}" name="Laura MRČELA" initials="LM" userId="S::mrcela@osha.europa.eu::544a201c-d8e8-40ab-a33f-4e1fff986620" providerId="AD"/>
  <p188:author id="{E3AF8B5E-6464-7A57-D579-2ADE157D5A95}" name="Heike KLEMPA" initials="HK" userId="S::klempa@osha.europa.eu::61c18091-9ed8-47f8-8b2a-a5900ab75e2c" providerId="AD"/>
  <p188:author id="{6FACAED9-E0EB-8C13-CB74-ED4007A6C8FE}" name="Andrew Smith" initials="AS" userId="Andrew Smith" providerId="None"/>
  <p188:author id="{FA41AADB-5E2C-52F3-E82B-3E9D258CC945}" name="Birgit" initials="BM" userId="Birgit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DT" initials="CDT" lastIdx="23" clrIdx="6">
    <p:extLst>
      <p:ext uri="{19B8F6BF-5375-455C-9EA6-DF929625EA0E}">
        <p15:presenceInfo xmlns:p15="http://schemas.microsoft.com/office/powerpoint/2012/main" userId="CD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ACC700"/>
    <a:srgbClr val="E64715"/>
    <a:srgbClr val="B1B3B4"/>
    <a:srgbClr val="F6A400"/>
    <a:srgbClr val="D4502A"/>
    <a:srgbClr val="89C14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167" autoAdjust="0"/>
  </p:normalViewPr>
  <p:slideViewPr>
    <p:cSldViewPr snapToGrid="0">
      <p:cViewPr varScale="1">
        <p:scale>
          <a:sx n="122" d="100"/>
          <a:sy n="122" d="100"/>
        </p:scale>
        <p:origin x="1206" y="96"/>
      </p:cViewPr>
      <p:guideLst>
        <p:guide orient="horz" pos="2754"/>
        <p:guide pos="5193"/>
        <p:guide pos="340"/>
        <p:guide orient="horz" pos="57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GENCY.dom\SHARED\COMMONPROJECTS\Operational%20activities\4.7%20Awareness%20raising%20&amp;%20Comm%202017\Publications\1329-HWC%202023-2025%20General%20Power%20Point\Manuscript\Workplaces%20by%20type%20of%20digital%20technology%20PP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03716786567767"/>
          <c:y val="6.887642218132034E-2"/>
          <c:w val="0.68226429143792156"/>
          <c:h val="0.79387808023253814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Sheet2!$C$2</c:f>
              <c:strCache>
                <c:ptCount val="1"/>
                <c:pt idx="0">
                  <c:v>Time pressure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5400000"/>
              </a:lightRig>
            </a:scene3d>
            <a:sp3d>
              <a:bevelT w="25400" h="38100"/>
            </a:sp3d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Sheet2!$A$3:$B$14</c:f>
              <c:multiLvlStrCache>
                <c:ptCount val="12"/>
                <c:lvl>
                  <c:pt idx="0">
                    <c:v>Not present</c:v>
                  </c:pt>
                  <c:pt idx="1">
                    <c:v>Present</c:v>
                  </c:pt>
                  <c:pt idx="2">
                    <c:v>Not present</c:v>
                  </c:pt>
                  <c:pt idx="3">
                    <c:v>Present</c:v>
                  </c:pt>
                  <c:pt idx="4">
                    <c:v>Not present</c:v>
                  </c:pt>
                  <c:pt idx="5">
                    <c:v>Present</c:v>
                  </c:pt>
                  <c:pt idx="6">
                    <c:v>Not present</c:v>
                  </c:pt>
                  <c:pt idx="7">
                    <c:v>Present</c:v>
                  </c:pt>
                  <c:pt idx="8">
                    <c:v>Not present</c:v>
                  </c:pt>
                  <c:pt idx="9">
                    <c:v>Present</c:v>
                  </c:pt>
                  <c:pt idx="10">
                    <c:v>Not present</c:v>
                  </c:pt>
                  <c:pt idx="11">
                    <c:v>Present</c:v>
                  </c:pt>
                </c:lvl>
                <c:lvl>
                  <c:pt idx="0">
                    <c:v>Personal computers at fixed workplaces</c:v>
                  </c:pt>
                  <c:pt idx="2">
                    <c:v>Laptops, tablets, smartphones etc.</c:v>
                  </c:pt>
                  <c:pt idx="4">
                    <c:v>Robots interacting with workers</c:v>
                  </c:pt>
                  <c:pt idx="6">
                    <c:v>Machines, systems or computers to determine the content or pace of work</c:v>
                  </c:pt>
                  <c:pt idx="8">
                    <c:v>Machines, systems or computers monitoring workers’ performance</c:v>
                  </c:pt>
                  <c:pt idx="10">
                    <c:v>Wearable devices</c:v>
                  </c:pt>
                </c:lvl>
              </c:multiLvlStrCache>
            </c:multiLvlStrRef>
          </c:cat>
          <c:val>
            <c:numRef>
              <c:f>Sheet2!$D$3:$D$14</c:f>
              <c:numCache>
                <c:formatCode>General</c:formatCode>
                <c:ptCount val="12"/>
                <c:pt idx="0">
                  <c:v>14.9</c:v>
                </c:pt>
                <c:pt idx="1">
                  <c:v>18.3</c:v>
                </c:pt>
                <c:pt idx="2">
                  <c:v>12.4</c:v>
                </c:pt>
                <c:pt idx="3">
                  <c:v>19.5</c:v>
                </c:pt>
                <c:pt idx="4">
                  <c:v>17.600000000000001</c:v>
                </c:pt>
                <c:pt idx="5">
                  <c:v>22.6</c:v>
                </c:pt>
                <c:pt idx="6" formatCode="0.0">
                  <c:v>17</c:v>
                </c:pt>
                <c:pt idx="7" formatCode="0.0">
                  <c:v>24</c:v>
                </c:pt>
                <c:pt idx="8">
                  <c:v>17.100000000000001</c:v>
                </c:pt>
                <c:pt idx="9">
                  <c:v>26.2</c:v>
                </c:pt>
                <c:pt idx="10">
                  <c:v>17.600000000000001</c:v>
                </c:pt>
                <c:pt idx="11">
                  <c:v>22.4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E2-4E08-9863-1BE44122A24C}"/>
            </c:ext>
          </c:extLst>
        </c:ser>
        <c:ser>
          <c:idx val="0"/>
          <c:order val="1"/>
          <c:tx>
            <c:strRef>
              <c:f>Sheet2!$D$2</c:f>
              <c:strCache>
                <c:ptCount val="1"/>
                <c:pt idx="0">
                  <c:v>Poor communication or cooperation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5400000"/>
              </a:lightRig>
            </a:scene3d>
            <a:sp3d>
              <a:bevelT w="25400" h="38100"/>
            </a:sp3d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Sheet2!$A$3:$B$14</c:f>
              <c:multiLvlStrCache>
                <c:ptCount val="12"/>
                <c:lvl>
                  <c:pt idx="0">
                    <c:v>Not present</c:v>
                  </c:pt>
                  <c:pt idx="1">
                    <c:v>Present</c:v>
                  </c:pt>
                  <c:pt idx="2">
                    <c:v>Not present</c:v>
                  </c:pt>
                  <c:pt idx="3">
                    <c:v>Present</c:v>
                  </c:pt>
                  <c:pt idx="4">
                    <c:v>Not present</c:v>
                  </c:pt>
                  <c:pt idx="5">
                    <c:v>Present</c:v>
                  </c:pt>
                  <c:pt idx="6">
                    <c:v>Not present</c:v>
                  </c:pt>
                  <c:pt idx="7">
                    <c:v>Present</c:v>
                  </c:pt>
                  <c:pt idx="8">
                    <c:v>Not present</c:v>
                  </c:pt>
                  <c:pt idx="9">
                    <c:v>Present</c:v>
                  </c:pt>
                  <c:pt idx="10">
                    <c:v>Not present</c:v>
                  </c:pt>
                  <c:pt idx="11">
                    <c:v>Present</c:v>
                  </c:pt>
                </c:lvl>
                <c:lvl>
                  <c:pt idx="0">
                    <c:v>Personal computers at fixed workplaces</c:v>
                  </c:pt>
                  <c:pt idx="2">
                    <c:v>Laptops, tablets, smartphones etc.</c:v>
                  </c:pt>
                  <c:pt idx="4">
                    <c:v>Robots interacting with workers</c:v>
                  </c:pt>
                  <c:pt idx="6">
                    <c:v>Machines, systems or computers to determine the content or pace of work</c:v>
                  </c:pt>
                  <c:pt idx="8">
                    <c:v>Machines, systems or computers monitoring workers’ performance</c:v>
                  </c:pt>
                  <c:pt idx="10">
                    <c:v>Wearable devices</c:v>
                  </c:pt>
                </c:lvl>
              </c:multiLvlStrCache>
            </c:multiLvlStrRef>
          </c:cat>
          <c:val>
            <c:numRef>
              <c:f>Sheet2!$C$3:$C$14</c:f>
              <c:numCache>
                <c:formatCode>General</c:formatCode>
                <c:ptCount val="12"/>
                <c:pt idx="0">
                  <c:v>38.200000000000003</c:v>
                </c:pt>
                <c:pt idx="1">
                  <c:v>45.9</c:v>
                </c:pt>
                <c:pt idx="2">
                  <c:v>33.1</c:v>
                </c:pt>
                <c:pt idx="3">
                  <c:v>48.5</c:v>
                </c:pt>
                <c:pt idx="4">
                  <c:v>44.7</c:v>
                </c:pt>
                <c:pt idx="5">
                  <c:v>50.8</c:v>
                </c:pt>
                <c:pt idx="6">
                  <c:v>43.6</c:v>
                </c:pt>
                <c:pt idx="7">
                  <c:v>54.5</c:v>
                </c:pt>
                <c:pt idx="8">
                  <c:v>43.8</c:v>
                </c:pt>
                <c:pt idx="9">
                  <c:v>57.1</c:v>
                </c:pt>
                <c:pt idx="10">
                  <c:v>44.2</c:v>
                </c:pt>
                <c:pt idx="11">
                  <c:v>57.8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E2-4E08-9863-1BE44122A24C}"/>
            </c:ext>
          </c:extLst>
        </c:ser>
        <c:ser>
          <c:idx val="2"/>
          <c:order val="2"/>
          <c:tx>
            <c:strRef>
              <c:f>Sheet2!$E$2</c:f>
              <c:strCache>
                <c:ptCount val="1"/>
                <c:pt idx="0">
                  <c:v>Job insecurity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5400000"/>
              </a:lightRig>
            </a:scene3d>
            <a:sp3d>
              <a:bevelT w="25400" h="38100"/>
            </a:sp3d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Sheet2!$A$3:$B$14</c:f>
              <c:multiLvlStrCache>
                <c:ptCount val="12"/>
                <c:lvl>
                  <c:pt idx="0">
                    <c:v>Not present</c:v>
                  </c:pt>
                  <c:pt idx="1">
                    <c:v>Present</c:v>
                  </c:pt>
                  <c:pt idx="2">
                    <c:v>Not present</c:v>
                  </c:pt>
                  <c:pt idx="3">
                    <c:v>Present</c:v>
                  </c:pt>
                  <c:pt idx="4">
                    <c:v>Not present</c:v>
                  </c:pt>
                  <c:pt idx="5">
                    <c:v>Present</c:v>
                  </c:pt>
                  <c:pt idx="6">
                    <c:v>Not present</c:v>
                  </c:pt>
                  <c:pt idx="7">
                    <c:v>Present</c:v>
                  </c:pt>
                  <c:pt idx="8">
                    <c:v>Not present</c:v>
                  </c:pt>
                  <c:pt idx="9">
                    <c:v>Present</c:v>
                  </c:pt>
                  <c:pt idx="10">
                    <c:v>Not present</c:v>
                  </c:pt>
                  <c:pt idx="11">
                    <c:v>Present</c:v>
                  </c:pt>
                </c:lvl>
                <c:lvl>
                  <c:pt idx="0">
                    <c:v>Personal computers at fixed workplaces</c:v>
                  </c:pt>
                  <c:pt idx="2">
                    <c:v>Laptops, tablets, smartphones etc.</c:v>
                  </c:pt>
                  <c:pt idx="4">
                    <c:v>Robots interacting with workers</c:v>
                  </c:pt>
                  <c:pt idx="6">
                    <c:v>Machines, systems or computers to determine the content or pace of work</c:v>
                  </c:pt>
                  <c:pt idx="8">
                    <c:v>Machines, systems or computers monitoring workers’ performance</c:v>
                  </c:pt>
                  <c:pt idx="10">
                    <c:v>Wearable devices</c:v>
                  </c:pt>
                </c:lvl>
              </c:multiLvlStrCache>
            </c:multiLvlStrRef>
          </c:cat>
          <c:val>
            <c:numRef>
              <c:f>Sheet2!$E$3:$E$14</c:f>
              <c:numCache>
                <c:formatCode>General</c:formatCode>
                <c:ptCount val="12"/>
                <c:pt idx="0">
                  <c:v>9.9</c:v>
                </c:pt>
                <c:pt idx="1">
                  <c:v>11.2</c:v>
                </c:pt>
                <c:pt idx="2">
                  <c:v>8.1</c:v>
                </c:pt>
                <c:pt idx="3">
                  <c:v>11.9</c:v>
                </c:pt>
                <c:pt idx="4">
                  <c:v>10.8</c:v>
                </c:pt>
                <c:pt idx="5" formatCode="0.0">
                  <c:v>16</c:v>
                </c:pt>
                <c:pt idx="6">
                  <c:v>10.4</c:v>
                </c:pt>
                <c:pt idx="7">
                  <c:v>15.4</c:v>
                </c:pt>
                <c:pt idx="8">
                  <c:v>10.3</c:v>
                </c:pt>
                <c:pt idx="9">
                  <c:v>18.899999999999999</c:v>
                </c:pt>
                <c:pt idx="10">
                  <c:v>10.9</c:v>
                </c:pt>
                <c:pt idx="11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E2-4E08-9863-1BE44122A24C}"/>
            </c:ext>
          </c:extLst>
        </c:ser>
        <c:ser>
          <c:idx val="3"/>
          <c:order val="3"/>
          <c:tx>
            <c:strRef>
              <c:f>Sheet2!$F$2</c:f>
              <c:strCache>
                <c:ptCount val="1"/>
                <c:pt idx="0">
                  <c:v>Long or irregular working hours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5400000"/>
              </a:lightRig>
            </a:scene3d>
            <a:sp3d>
              <a:bevelT w="25400" h="38100"/>
            </a:sp3d>
          </c:spPr>
          <c:invertIfNegative val="0"/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Sheet2!$A$3:$B$14</c:f>
              <c:multiLvlStrCache>
                <c:ptCount val="12"/>
                <c:lvl>
                  <c:pt idx="0">
                    <c:v>Not present</c:v>
                  </c:pt>
                  <c:pt idx="1">
                    <c:v>Present</c:v>
                  </c:pt>
                  <c:pt idx="2">
                    <c:v>Not present</c:v>
                  </c:pt>
                  <c:pt idx="3">
                    <c:v>Present</c:v>
                  </c:pt>
                  <c:pt idx="4">
                    <c:v>Not present</c:v>
                  </c:pt>
                  <c:pt idx="5">
                    <c:v>Present</c:v>
                  </c:pt>
                  <c:pt idx="6">
                    <c:v>Not present</c:v>
                  </c:pt>
                  <c:pt idx="7">
                    <c:v>Present</c:v>
                  </c:pt>
                  <c:pt idx="8">
                    <c:v>Not present</c:v>
                  </c:pt>
                  <c:pt idx="9">
                    <c:v>Present</c:v>
                  </c:pt>
                  <c:pt idx="10">
                    <c:v>Not present</c:v>
                  </c:pt>
                  <c:pt idx="11">
                    <c:v>Present</c:v>
                  </c:pt>
                </c:lvl>
                <c:lvl>
                  <c:pt idx="0">
                    <c:v>Personal computers at fixed workplaces</c:v>
                  </c:pt>
                  <c:pt idx="2">
                    <c:v>Laptops, tablets, smartphones etc.</c:v>
                  </c:pt>
                  <c:pt idx="4">
                    <c:v>Robots interacting with workers</c:v>
                  </c:pt>
                  <c:pt idx="6">
                    <c:v>Machines, systems or computers to determine the content or pace of work</c:v>
                  </c:pt>
                  <c:pt idx="8">
                    <c:v>Machines, systems or computers monitoring workers’ performance</c:v>
                  </c:pt>
                  <c:pt idx="10">
                    <c:v>Wearable devices</c:v>
                  </c:pt>
                </c:lvl>
              </c:multiLvlStrCache>
            </c:multiLvlStrRef>
          </c:cat>
          <c:val>
            <c:numRef>
              <c:f>Sheet2!$F$3:$F$14</c:f>
              <c:numCache>
                <c:formatCode>0.0</c:formatCode>
                <c:ptCount val="12"/>
                <c:pt idx="0" formatCode="General">
                  <c:v>24.2</c:v>
                </c:pt>
                <c:pt idx="1">
                  <c:v>21</c:v>
                </c:pt>
                <c:pt idx="2" formatCode="General">
                  <c:v>16.600000000000001</c:v>
                </c:pt>
                <c:pt idx="3">
                  <c:v>23</c:v>
                </c:pt>
                <c:pt idx="4" formatCode="General">
                  <c:v>21.2</c:v>
                </c:pt>
                <c:pt idx="5" formatCode="General">
                  <c:v>27.9</c:v>
                </c:pt>
                <c:pt idx="6" formatCode="General">
                  <c:v>20.8</c:v>
                </c:pt>
                <c:pt idx="7" formatCode="General">
                  <c:v>26.1</c:v>
                </c:pt>
                <c:pt idx="8" formatCode="General">
                  <c:v>20.9</c:v>
                </c:pt>
                <c:pt idx="9" formatCode="General">
                  <c:v>28.2</c:v>
                </c:pt>
                <c:pt idx="10">
                  <c:v>21</c:v>
                </c:pt>
                <c:pt idx="11" formatCode="General">
                  <c:v>31.2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E2-4E08-9863-1BE44122A24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13260304"/>
        <c:axId val="513257024"/>
      </c:barChart>
      <c:catAx>
        <c:axId val="5132603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13257024"/>
        <c:crosses val="autoZero"/>
        <c:auto val="1"/>
        <c:lblAlgn val="ctr"/>
        <c:lblOffset val="100"/>
        <c:noMultiLvlLbl val="0"/>
      </c:catAx>
      <c:valAx>
        <c:axId val="51325702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13260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7994866737590069E-2"/>
          <c:y val="0.90123480676588286"/>
          <c:w val="0.89999990526705687"/>
          <c:h val="5.08976483843635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45E80-C07C-45A0-B320-188AF677015B}" type="datetimeFigureOut">
              <a:rPr lang="en-GB" smtClean="0"/>
              <a:t>21/07/2023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233E9-CC45-49D0-A6FA-2D4838922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378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E1595-5C27-4CAE-B4E0-C80305C5E6E4}" type="datetimeFigureOut">
              <a:rPr lang="en-GB" smtClean="0"/>
              <a:t>21/07/2023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DD4C7-C698-4A80-B76C-A9FD890196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081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osha.europa.eu/bg/safety-and-health-legislation" TargetMode="External"/><Relationship Id="rId3" Type="http://schemas.openxmlformats.org/officeDocument/2006/relationships/hyperlink" Target="https://osha.europa.eu/bg/legislation/directives/the-osh-framework-directive/1" TargetMode="External"/><Relationship Id="rId7" Type="http://schemas.openxmlformats.org/officeDocument/2006/relationships/hyperlink" Target="https://osha.europa.eu/bg/legislation/directives/19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osha.europa.eu/bg/legislation/directives/6" TargetMode="External"/><Relationship Id="rId5" Type="http://schemas.openxmlformats.org/officeDocument/2006/relationships/hyperlink" Target="https://osha.europa.eu/bg/legislation/directives/3" TargetMode="External"/><Relationship Id="rId4" Type="http://schemas.openxmlformats.org/officeDocument/2006/relationships/hyperlink" Target="https://osha.europa.eu/bg/legislation/directives/5" TargetMode="Externa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bg/facts-and-figures/osh-pulse-occupational-safety-and-health-post-pandemic-workplace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osha.europa.eu/bg/publications/home-based-teleworking-and-preventive-occupational-safety-and-health-measures-european-workplaces-evidence-esener-3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bg/facts-and-figures/osh-pulse-occupational-safety-and-health-post-pandemic-workplace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bg/facts-and-figures/osh-pulse-occupational-safety-and-health-post-pandemic-workplace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bg/facts-and-figures/osh-pulse-occupational-safety-and-health-post-pandemic-workplace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osha.europa.eu/bg/publications/home-based-teleworking-and-preventive-occupational-safety-and-health-measures-european-workplaces-evidence-esener-3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bg/publications/third-european-survey-enterprises-new-and-emerging-risks-esener-3/view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68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i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Кампанията „Безопасни и здравословни условия на труд в цифровата ера“ е организирана в пет приоритетни области, които се популяризират чрез специални комуникационни и промоционални пакети, обхващащи цялата продължителност на кампанията. Във всяка област се разглежда конкретна тема, свързана с БЗР и цифровизацията. За да се поддържа динамиката на кампанията, на всеки три до четири месеца </a:t>
            </a:r>
            <a:r>
              <a:rPr lang="bg-BG" sz="1200" i="1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се</a:t>
            </a:r>
            <a:r>
              <a:rPr lang="bg-BG" sz="1200" i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издават разнообразни материали, включително доклади, информационни листове, инфографики и примери от практиката.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i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 приоритет на кампанията за периода 2023—2025 г. е да се разгледа въздействието на цифровизацията върху многообразието на работната сила и върху групите уязвими работници, както и измерението, свързано с равенството между половете. Кампанията ще се съсредоточи също така върху персонала, нает по гъвкави схеми на работа, работещ извън помещения на работодателя, в контакт с клиенти или посещаващ клиенти, или работещ в децентрализирани помещения (напр. дистанционни работници, работници през платформи).</a:t>
            </a:r>
          </a:p>
          <a:p>
            <a:endParaRPr lang="es-ES" sz="1400" b="0" i="1" noProof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400" b="1" baseline="0"/>
              <a:t> Работа през цифрови платформи: </a:t>
            </a:r>
            <a:r>
              <a:rPr lang="bg-BG" sz="14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платена работа, извършвана чрез, на или с посредничеството на онлайн платформа</a:t>
            </a:r>
          </a:p>
          <a:p>
            <a:endParaRPr lang="en-US" sz="1400" b="1"/>
          </a:p>
          <a:p>
            <a:r>
              <a:rPr lang="bg-BG" sz="1400" b="1" baseline="0"/>
              <a:t>Автоматизация на задачите: </a:t>
            </a:r>
            <a:r>
              <a:rPr lang="bg-BG" sz="14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Базирани на ИИ системи, вградени (роботика) или невградени (интелигентни приложения), които са с възможност да изпълняват — с известна степен на автономност — физически или когнитивни задачи и за постигане на конкретни цели</a:t>
            </a:r>
          </a:p>
          <a:p>
            <a:endParaRPr lang="en-US" sz="1400" b="1"/>
          </a:p>
          <a:p>
            <a:r>
              <a:rPr lang="bg-BG" sz="1400" b="1"/>
              <a:t>Дистанционната и хибридна работа: </a:t>
            </a:r>
            <a:r>
              <a:rPr lang="bg-BG" sz="14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всеки вид режим на работа, включващ използването на цифрови технологии (напр. персонални компютри, смартфони, лаптопи, софтуерни пакети и интернет) за работа от дома или — по-общо — извън помещения на работодателя или на определено местоположение. </a:t>
            </a:r>
          </a:p>
          <a:p>
            <a:endParaRPr lang="en-US" sz="1400"/>
          </a:p>
          <a:p>
            <a:r>
              <a:rPr lang="bg-BG" sz="1400" b="1" baseline="0"/>
              <a:t>Управление на работниците чрез ИИ: </a:t>
            </a:r>
            <a:r>
              <a:rPr lang="bg-BG" sz="14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системи и инструменти за управление, които събират данни в реално време за поведението на работниците от различни източници с цел информиране на ръководството и подпомагане на автоматизирани или полуавтоматизирани решения въз основа на алгоритми или по-усъвършенствани форми на ИИ</a:t>
            </a:r>
          </a:p>
          <a:p>
            <a:endParaRPr lang="en-GB" sz="1400" b="1" noProof="0"/>
          </a:p>
          <a:p>
            <a:r>
              <a:rPr lang="bg-BG" sz="1400" b="1"/>
              <a:t>Интелигентни цифрови системи: </a:t>
            </a:r>
            <a:r>
              <a:rPr lang="bg-BG" sz="14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интелигентни приложения, използващи ИИ, преносимо оборудване, високоскоростни безжични мрежи, в комбинация със сензорни технологии (напр.,</a:t>
            </a:r>
            <a:r>
              <a:rPr lang="bg-BG" sz="14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преносими устройства)</a:t>
            </a:r>
          </a:p>
          <a:p>
            <a:endParaRPr lang="en-US" sz="1400"/>
          </a:p>
          <a:p>
            <a:endParaRPr lang="en-US" sz="1400"/>
          </a:p>
          <a:p>
            <a:endParaRPr lang="en-GB" sz="1400" noProof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500" b="1" noProof="0">
              <a:solidFill>
                <a:schemeClr val="accent1"/>
              </a:solidFill>
            </a:endParaRPr>
          </a:p>
          <a:p>
            <a:endParaRPr lang="en-GB" sz="1500" b="1" noProof="0">
              <a:solidFill>
                <a:schemeClr val="accent1"/>
              </a:solidFill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139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390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156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874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047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398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1267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440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2861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400" dirty="0">
                <a:solidFill>
                  <a:schemeClr val="accent1"/>
                </a:solidFill>
              </a:rPr>
              <a:t>Кампанията се ръководи от EU-OSHA с помощта на мрежа от партньори в повече от 30 държави, сред които: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1400" dirty="0"/>
              <a:t>национални фокусни точки;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1400" dirty="0"/>
              <a:t>европейски социални партньори;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1400" dirty="0"/>
              <a:t>официалните партньори на кампанията;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1400" dirty="0"/>
              <a:t>партньори в OSHVET;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1400" dirty="0"/>
              <a:t>медийни партньори;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1400" dirty="0"/>
              <a:t>Европейска мрежа на предприятията;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1400" dirty="0"/>
              <a:t>институциите на ЕС;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1400" dirty="0"/>
              <a:t>други агенции на ЕС.</a:t>
            </a:r>
          </a:p>
          <a:p>
            <a:r>
              <a:rPr lang="bg-BG" sz="1200" dirty="0">
                <a:solidFill>
                  <a:schemeClr val="accent1"/>
                </a:solidFill>
              </a:rPr>
              <a:t>Партньорите действат като посредници между EU-OSHA и работниците и служителите от Европа, като разпространяват материали и ресурси на кампанията на национално равнище. Движещият фактор на кампанията са ангажиментът и активното участие на партньорите на EU-OSHA, което гарантира успешното популяризиране на нейното послание в цяла Европа и достигането му до предприятия от всякакъв мащаб.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843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7601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b="1" dirty="0"/>
              <a:t>Публикации</a:t>
            </a:r>
          </a:p>
          <a:p>
            <a:r>
              <a:rPr lang="bg-BG" b="0" dirty="0"/>
              <a:t>Налични са безплатни за изтегляне доклади от изследвания, резюмета и информационни листове относно БЗР и цифровизацията. Тези публикации могат да се използват за обосноваване на превантивни мерки на работното място.</a:t>
            </a:r>
          </a:p>
          <a:p>
            <a:endParaRPr lang="en-GB" b="1" dirty="0"/>
          </a:p>
          <a:p>
            <a:r>
              <a:rPr lang="bg-BG" b="1" dirty="0"/>
              <a:t>Материали за кампанията</a:t>
            </a:r>
          </a:p>
          <a:p>
            <a:r>
              <a:rPr lang="bg-BG" b="0" dirty="0"/>
              <a:t>В материалите на кампанията „Безопасни и здравословни условия на труд в цифровата ера“ , например в ръководството за кампанията и рекламната листовка, се обяснява как функционира тя и как да се включите в нея. Разяснява се също как предоставените насоки могат да бъдат осъществени на работното място.</a:t>
            </a:r>
          </a:p>
          <a:p>
            <a:endParaRPr lang="en-GB" b="1" dirty="0"/>
          </a:p>
          <a:p>
            <a:r>
              <a:rPr lang="bg-BG" b="1" dirty="0"/>
              <a:t>Набор от инструменти на кампанията</a:t>
            </a:r>
          </a:p>
          <a:p>
            <a:r>
              <a:rPr lang="bg-BG" b="0" dirty="0"/>
              <a:t>Наборът от инструменти на кампанията включва практически съвети, обяснения стъпка по стъпка как да планирате и провеждате успешни кампании. Посочени са примери за различни средства за комуникация и се предлагат съвети по какъв начин най-добре да ги използвате.</a:t>
            </a:r>
            <a:r>
              <a:rPr lang="bg-BG" dirty="0"/>
              <a:t> </a:t>
            </a:r>
          </a:p>
          <a:p>
            <a:endParaRPr lang="en-GB" b="1" dirty="0">
              <a:ea typeface="Calibri" panose="020F0502020204030204"/>
              <a:cs typeface="Calibri" panose="020F0502020204030204"/>
            </a:endParaRPr>
          </a:p>
          <a:p>
            <a:r>
              <a:rPr lang="bg-BG" b="1" dirty="0"/>
              <a:t>Набор за социалните медии </a:t>
            </a:r>
          </a:p>
          <a:p>
            <a:r>
              <a:rPr lang="bg-BG" b="0" dirty="0"/>
              <a:t>Специално беше</a:t>
            </a:r>
            <a:r>
              <a:rPr lang="bg-BG" b="0" baseline="0" dirty="0"/>
              <a:t> </a:t>
            </a:r>
            <a:r>
              <a:rPr lang="bg-BG" b="0" dirty="0"/>
              <a:t>създадена колекция от материали, свързани с кампанията, за публикуване и споделяне чрез профили в социалните медии. Ресурсите включват подбор от готови съобщения с придружаващи визуални материали и видеоматериали.</a:t>
            </a:r>
          </a:p>
          <a:p>
            <a:endParaRPr lang="en-GB" b="1" dirty="0"/>
          </a:p>
          <a:p>
            <a:r>
              <a:rPr lang="bg-BG" b="1" dirty="0"/>
              <a:t>Филми за </a:t>
            </a:r>
            <a:r>
              <a:rPr lang="bg-BG" b="1" dirty="0" err="1"/>
              <a:t>Напо</a:t>
            </a:r>
            <a:endParaRPr lang="bg-BG" b="1" dirty="0"/>
          </a:p>
          <a:p>
            <a:r>
              <a:rPr lang="bg-BG" b="0" dirty="0"/>
              <a:t>По темата за цифровизацията на работното място са създадени няколко кратки филма за повишаване на осведомеността </a:t>
            </a:r>
            <a:r>
              <a:rPr lang="bg-BG" sz="1200" dirty="0">
                <a:solidFill>
                  <a:schemeClr val="accent1"/>
                </a:solidFill>
              </a:rPr>
              <a:t>—</a:t>
            </a:r>
            <a:r>
              <a:rPr lang="bg-BG" dirty="0"/>
              <a:t> </a:t>
            </a:r>
            <a:r>
              <a:rPr lang="bg-BG" b="0" dirty="0"/>
              <a:t>с участието на анимационния герой </a:t>
            </a:r>
            <a:r>
              <a:rPr lang="bg-BG" b="0" dirty="0" err="1"/>
              <a:t>Напо</a:t>
            </a:r>
            <a:r>
              <a:rPr lang="bg-BG" b="0" dirty="0"/>
              <a:t>. Те представляват чудесен начин за привличане на вниманието на предприятията и информирането им за посланията на кампанията.</a:t>
            </a:r>
          </a:p>
          <a:p>
            <a:endParaRPr lang="en-GB" b="1" dirty="0"/>
          </a:p>
          <a:p>
            <a:r>
              <a:rPr lang="bg-BG" b="1" dirty="0" err="1"/>
              <a:t>OSHwiki</a:t>
            </a:r>
            <a:endParaRPr lang="bg-BG" b="1" dirty="0"/>
          </a:p>
          <a:p>
            <a:r>
              <a:rPr lang="bg-BG" b="0" dirty="0"/>
              <a:t>Раздел от платформата </a:t>
            </a:r>
            <a:r>
              <a:rPr lang="bg-BG" b="0" dirty="0" err="1"/>
              <a:t>OSHwiki</a:t>
            </a:r>
            <a:r>
              <a:rPr lang="bg-BG" b="0" dirty="0"/>
              <a:t> е посветен на БЗР и цифровизацията. В него има статии и линкове към повече информация по темата.</a:t>
            </a:r>
          </a:p>
          <a:p>
            <a:endParaRPr lang="en-GB" b="1" dirty="0"/>
          </a:p>
          <a:p>
            <a:r>
              <a:rPr lang="bg-BG" b="1" dirty="0"/>
              <a:t>Примери от практиката</a:t>
            </a:r>
          </a:p>
          <a:p>
            <a:r>
              <a:rPr lang="bg-BG" b="0" dirty="0"/>
              <a:t>В допълнение към примерите от практиката в базата данни са предоставени също примери от областта на политиките на държавите от ЕС и извън него. В тях се описват факторите за успех и възможностите за прехвърляне на националните инициативи в областта на политиката.</a:t>
            </a:r>
            <a:r>
              <a:rPr lang="bg-BG" dirty="0"/>
              <a:t> </a:t>
            </a:r>
          </a:p>
          <a:p>
            <a:endParaRPr lang="en-GB" b="1" dirty="0"/>
          </a:p>
          <a:p>
            <a:r>
              <a:rPr lang="bg-BG" b="1" dirty="0"/>
              <a:t>Законодателство</a:t>
            </a:r>
          </a:p>
          <a:p>
            <a:r>
              <a:rPr lang="bg-BG" dirty="0"/>
              <a:t>Работодателят носи правна отговорност за гарантиране на безопасността и здравето на работното място. Рисковете, произтичащи от цифровизацията на работното място, попадат в обхвата на Рамковата директива за БЗР (</a:t>
            </a:r>
            <a:r>
              <a:rPr lang="bg-BG" dirty="0">
                <a:hlinkClick r:id="rId3"/>
              </a:rPr>
              <a:t>Директива 89/391/ЕИО — Рамковата директива за БЗР</a:t>
            </a:r>
            <a:r>
              <a:rPr lang="bg-BG" dirty="0"/>
              <a:t>), а някои от рисковете, произтичащи от използването на цифрови технологии на работното място, са разгледани в специални директиви:</a:t>
            </a:r>
          </a:p>
          <a:p>
            <a:endParaRPr lang="en-GB" b="1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1400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Директива 90/270/ЕИО — Директива за екранното оборудване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1400" dirty="0">
                <a:solidFill>
                  <a:schemeClr val="tx2"/>
                </a:solidFill>
                <a:hlinkClick r:id="rId5"/>
              </a:rPr>
              <a:t>Директива 2009/104/ЕО— Директива за използването на работно оборудване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1400" dirty="0">
                <a:solidFill>
                  <a:schemeClr val="tx2"/>
                </a:solidFill>
                <a:hlinkClick r:id="rId6"/>
              </a:rPr>
              <a:t>Директива 2006/42/ЕО (новата Директива за машините)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1400" dirty="0">
                <a:solidFill>
                  <a:schemeClr val="tx2"/>
                </a:solidFill>
                <a:hlinkClick r:id="rId7"/>
              </a:rPr>
              <a:t>Директива 89/654/ЕИО относно изискванията на работното място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1400" dirty="0">
                <a:solidFill>
                  <a:schemeClr val="tx2"/>
                </a:solidFill>
                <a:hlinkClick r:id="rId6"/>
              </a:rPr>
              <a:t>Директива 2003/88/ЕО — работно време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1400" dirty="0">
                <a:solidFill>
                  <a:schemeClr val="tx2"/>
                </a:solidFill>
                <a:hlinkClick r:id="rId7"/>
              </a:rPr>
              <a:t>Директива 2002/14/ЕО — Информиране и консултиране на</a:t>
            </a:r>
            <a:r>
              <a:rPr lang="bg-BG" sz="1400" baseline="0" dirty="0">
                <a:solidFill>
                  <a:schemeClr val="tx2"/>
                </a:solidFill>
                <a:hlinkClick r:id="rId7"/>
              </a:rPr>
              <a:t> служителите</a:t>
            </a:r>
          </a:p>
          <a:p>
            <a:pPr marL="457200" lvl="1" indent="0">
              <a:buNone/>
            </a:pPr>
            <a:endParaRPr lang="en-GB" sz="1400" dirty="0">
              <a:solidFill>
                <a:schemeClr val="tx2"/>
              </a:solidFill>
            </a:endParaRPr>
          </a:p>
          <a:p>
            <a:r>
              <a:rPr lang="bg-BG" dirty="0"/>
              <a:t>Пълен преглед на приложимото законодателство за БЗР може да се намери на уебсайта EU-OSHA (</a:t>
            </a:r>
            <a:r>
              <a:rPr lang="bg-BG" dirty="0">
                <a:hlinkClick r:id="rId8"/>
              </a:rPr>
              <a:t>https://osha.europa.eu/bg/safety-and-health-legislation</a:t>
            </a:r>
            <a:r>
              <a:rPr lang="bg-BG" dirty="0"/>
              <a:t>).</a:t>
            </a:r>
          </a:p>
          <a:p>
            <a:endParaRPr lang="en-US" dirty="0"/>
          </a:p>
          <a:p>
            <a:pPr marL="0" indent="0">
              <a:buNone/>
            </a:pPr>
            <a:r>
              <a:rPr lang="bg-BG" b="1" dirty="0" err="1"/>
              <a:t>Инфографики</a:t>
            </a:r>
            <a:endParaRPr lang="bg-BG" b="1" dirty="0"/>
          </a:p>
          <a:p>
            <a:pPr algn="just"/>
            <a:r>
              <a:rPr lang="bg-BG" dirty="0"/>
              <a:t>В ерата на цифровите технологии </a:t>
            </a:r>
            <a:r>
              <a:rPr lang="bg-BG" dirty="0" err="1"/>
              <a:t>инфографиката</a:t>
            </a:r>
            <a:r>
              <a:rPr lang="bg-BG" dirty="0"/>
              <a:t> е много мощен инструмент. Тя спомага за ясното представяне дори на сложна информация по сбит и запомнящ се начин и може да се споделя онлайн. </a:t>
            </a:r>
          </a:p>
          <a:p>
            <a:endParaRPr lang="en-US" sz="1400" dirty="0">
              <a:solidFill>
                <a:srgbClr val="5B9BD5"/>
              </a:solidFill>
              <a:ea typeface="Calibri" panose="020F0502020204030204"/>
              <a:cs typeface="Calibri" panose="020F0502020204030204"/>
            </a:endParaRPr>
          </a:p>
          <a:p>
            <a:endParaRPr lang="en-GB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4209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b="1" dirty="0"/>
              <a:t>Европейска седмица</a:t>
            </a:r>
          </a:p>
          <a:p>
            <a:r>
              <a:rPr lang="bg-BG" dirty="0"/>
              <a:t>Нашата общоизвестна Европейска седмица за безопасност и здраве при работа се провежда всяка година през октомври и представлява най-важното събитие в календара на кампанията. Можете да се включите в много прояви за повишаване на осведомеността, които се организират в ЕС и извън него, например състезания, специални филмови прожекции, събития в социалните медии и конференции.</a:t>
            </a:r>
          </a:p>
          <a:p>
            <a:endParaRPr lang="en-GB" dirty="0"/>
          </a:p>
          <a:p>
            <a:r>
              <a:rPr lang="bg-BG" b="1" dirty="0"/>
              <a:t>Партньорство на кампанията</a:t>
            </a:r>
          </a:p>
          <a:p>
            <a:r>
              <a:rPr lang="bg-BG" dirty="0"/>
              <a:t>Успехът на кампанията зависи от силните партньорства между EU-OSHA и ключовите заинтересовани страни. Общоевропейските и международните организации, ангажирани с БЗР, могат да станат </a:t>
            </a:r>
            <a:r>
              <a:rPr lang="bg-BG" u="sng" dirty="0"/>
              <a:t>официални партньори на кампанията</a:t>
            </a:r>
            <a:r>
              <a:rPr lang="bg-BG" dirty="0"/>
              <a:t>, което им позволява да се възползват от:</a:t>
            </a:r>
          </a:p>
          <a:p>
            <a:pPr marL="742950" lvl="1" indent="-285750">
              <a:buFont typeface="Arial,Sans-Serif"/>
              <a:buChar char="•"/>
            </a:pPr>
            <a:r>
              <a:rPr lang="bg-BG" dirty="0"/>
              <a:t>популяризиране на равнище ЕС и в медиите;</a:t>
            </a:r>
          </a:p>
          <a:p>
            <a:pPr marL="742950" lvl="1" indent="-285750">
              <a:buFont typeface="Arial,Sans-Serif"/>
              <a:buChar char="•"/>
            </a:pPr>
            <a:r>
              <a:rPr lang="bg-BG" dirty="0"/>
              <a:t>възможности за включване в мрежи и обмен;</a:t>
            </a:r>
          </a:p>
          <a:p>
            <a:pPr marL="742950" lvl="1" indent="-285750">
              <a:buFont typeface="Arial,Sans-Serif"/>
              <a:buChar char="•"/>
            </a:pPr>
            <a:r>
              <a:rPr lang="bg-BG" dirty="0"/>
              <a:t>обмен на добри практики с други партньори на кампанията;</a:t>
            </a:r>
          </a:p>
          <a:p>
            <a:pPr marL="742950" lvl="1" indent="-285750">
              <a:buFont typeface="Arial,Sans-Serif"/>
              <a:buChar char="•"/>
            </a:pPr>
            <a:r>
              <a:rPr lang="bg-BG" dirty="0"/>
              <a:t>покана за събитията на EU-OSHA;</a:t>
            </a:r>
          </a:p>
          <a:p>
            <a:pPr marL="742950" lvl="1" indent="-285750">
              <a:buFont typeface="Arial,Sans-Serif"/>
              <a:buChar char="•"/>
            </a:pPr>
            <a:r>
              <a:rPr lang="bg-BG" dirty="0"/>
              <a:t>информационен пакет;</a:t>
            </a:r>
          </a:p>
          <a:p>
            <a:pPr marL="742950" lvl="1" indent="-285750">
              <a:buFont typeface="Arial,Sans-Serif"/>
              <a:buChar char="•"/>
            </a:pPr>
            <a:r>
              <a:rPr lang="bg-BG" dirty="0"/>
              <a:t>сертификат за партньор.</a:t>
            </a:r>
          </a:p>
          <a:p>
            <a:pPr lvl="1"/>
            <a:endParaRPr lang="en-GB" dirty="0"/>
          </a:p>
          <a:p>
            <a:r>
              <a:rPr lang="bg-BG" b="1" dirty="0"/>
              <a:t>Награди за добри практики</a:t>
            </a:r>
          </a:p>
          <a:p>
            <a:r>
              <a:rPr lang="bg-BG" dirty="0"/>
              <a:t>Като част от кампанията наградите за добри практики отличават иновативни подходи към управлението на БЗР и отбелязват с признание успешните и устойчиви мерки за управление на свързаните с БЗР и цифровизацията. Организациите в държавите — членки на ЕС, държавите кандидатки, потенциалните държави кандидатки и държавите от Европейската асоциация за свободна търговия (ЕАСТ) се приканват да подадат кандидатурите си по темата за управление на БЗР и дигитализацията на работното място. Победителите ще бъдат обявени на церемония по награждаване.</a:t>
            </a:r>
          </a:p>
          <a:p>
            <a:endParaRPr lang="en-GB" dirty="0"/>
          </a:p>
          <a:p>
            <a:r>
              <a:rPr lang="bg-BG" b="1" dirty="0"/>
              <a:t>Набор от инструменти на кампанията </a:t>
            </a:r>
          </a:p>
          <a:p>
            <a:r>
              <a:rPr lang="bg-BG" dirty="0"/>
              <a:t>Предлагаме ви достъп до нашия набор от инструменти на кампанията, за да ви помогнем да започнете собствена кампания за повишаване на осведомеността относно въздействието на цифровизацията върху БЗР. В него се съдържат насоки, обясняващи процеса на подготовка и провеждане на кампанията стъпка по стъпка и представящи съвети как най-добре оползотворите ресурсите си.</a:t>
            </a:r>
          </a:p>
          <a:p>
            <a:endParaRPr lang="en-GB" dirty="0"/>
          </a:p>
          <a:p>
            <a:r>
              <a:rPr lang="bg-BG" b="1" dirty="0"/>
              <a:t>Материали за кампанията</a:t>
            </a:r>
          </a:p>
          <a:p>
            <a:r>
              <a:rPr lang="bg-BG" dirty="0"/>
              <a:t>Всичко, от което се нуждаете, за да популяризирате и да допринесете за кампанията „Безопасни и здравословни условия на труд в цифровата ера“ , може да се намери в материалите на кампанията. Пълен набор от ресурси, включително ръководството за кампанията, рекламна листовка и плакат, а също листовката относно наградите за добри практики, могат да се изтеглят безплатно.</a:t>
            </a:r>
          </a:p>
          <a:p>
            <a:endParaRPr lang="en-GB" dirty="0"/>
          </a:p>
          <a:p>
            <a:r>
              <a:rPr lang="bg-BG" b="1" dirty="0"/>
              <a:t>Набор за социалните медии</a:t>
            </a:r>
          </a:p>
          <a:p>
            <a:r>
              <a:rPr lang="bg-BG" dirty="0"/>
              <a:t>Използвайте набора за социални медии — колекция от материали за вашите профили в социалните медии Започнете, като изберете от готовите послания и придружаващите ги визуални и видео материали.</a:t>
            </a:r>
          </a:p>
          <a:p>
            <a:endParaRPr lang="en-GB" dirty="0"/>
          </a:p>
          <a:p>
            <a:r>
              <a:rPr lang="bg-BG" b="1" dirty="0"/>
              <a:t>Събития</a:t>
            </a:r>
          </a:p>
          <a:p>
            <a:r>
              <a:rPr lang="bg-BG" dirty="0"/>
              <a:t>Можете да видите предстоящите събития в рамките на кампанията „Безопасни и здравословни условия на труд в цифровата ера“. Търсенето на събития може да се осъществява по държави и по дати и всяко събитие може да бъде добавено към собствения ви календар, за да сте сигурни, че няма да го пропуснете.</a:t>
            </a:r>
          </a:p>
          <a:p>
            <a:endParaRPr lang="en-GB" dirty="0"/>
          </a:p>
          <a:p>
            <a:r>
              <a:rPr lang="bg-BG" b="1" dirty="0"/>
              <a:t>Сертификат за участие </a:t>
            </a:r>
          </a:p>
          <a:p>
            <a:r>
              <a:rPr lang="bg-BG" dirty="0"/>
              <a:t>При организирането на събития и дейности или провеждането на собствена кампания в подкрепа на кампанията за здравословни работни места ще получите сертификат за участие с признание за вашите усилия и принос.</a:t>
            </a:r>
          </a:p>
          <a:p>
            <a:pPr lvl="1"/>
            <a:endParaRPr lang="en-GB" sz="1400" dirty="0">
              <a:solidFill>
                <a:schemeClr val="tx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2673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© Европейска агенция за безопасност и здраве при работа, 2023 г.</a:t>
            </a:r>
          </a:p>
          <a:p>
            <a:r>
              <a:rPr lang="bg-BG" dirty="0"/>
              <a:t>Възпроизвеждането е разрешено при посочване на източника.</a:t>
            </a:r>
          </a:p>
          <a:p>
            <a:r>
              <a:rPr lang="bg-BG" dirty="0"/>
              <a:t>За всяко използване или възпроизвеждане на снимки или други материали, които не са обхванати от авторското право на EU-OSHA, трябва да се иска разрешение пряко от притежателите на авторските права.</a:t>
            </a:r>
            <a:endParaRPr lang="es-ES" dirty="0"/>
          </a:p>
          <a:p>
            <a:r>
              <a:rPr lang="ru-RU" dirty="0"/>
              <a:t>Преводът е предоставен от Центъра за преводи (Люксембург), въз основа на английският оригинал на текста</a:t>
            </a:r>
            <a:endParaRPr lang="bg-BG" dirty="0"/>
          </a:p>
          <a:p>
            <a:pPr marL="0" indent="0">
              <a:buNone/>
            </a:pPr>
            <a:endParaRPr lang="fr-FR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103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bg-BG" dirty="0"/>
              <a:t>Източник: EU-OSHA, „OSH </a:t>
            </a:r>
            <a:r>
              <a:rPr lang="bg-BG" dirty="0" err="1"/>
              <a:t>Pulse</a:t>
            </a:r>
            <a:r>
              <a:rPr lang="bg-BG" dirty="0"/>
              <a:t> — Здравословни и безопасни условия на труд на работните места след пандемията“, 2022 г. (</a:t>
            </a:r>
            <a:r>
              <a:rPr lang="bg-BG" dirty="0">
                <a:hlinkClick r:id="rId3"/>
              </a:rPr>
              <a:t>https://osha.europa.eu/bg/facts-and-figures/osh-pulse-occupational-safety-and-health-post-pandemic-workplaces</a:t>
            </a:r>
            <a:r>
              <a:rPr lang="bg-BG" dirty="0"/>
              <a:t>).</a:t>
            </a:r>
          </a:p>
          <a:p>
            <a:pPr>
              <a:defRPr/>
            </a:pPr>
            <a:endParaRPr lang="it-IT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dirty="0"/>
              <a:t>Източник: </a:t>
            </a:r>
            <a:r>
              <a:rPr lang="bg-BG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EU-OSHA, Трето европейско проучване за новите и нововъзникващите рискове в предприятията (ESENER 3), 2019 г. Достъпно на: </a:t>
            </a:r>
            <a:r>
              <a:rPr lang="bg-BG" sz="1200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https://osha.europa.eu/bg/publications/home-based-teleworking-and-preventive-occupational-safety-and-health-measures-european-workplaces-evidence-esener-3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621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Източник: EU-OSHA, „OSH </a:t>
            </a:r>
            <a:r>
              <a:rPr lang="bg-BG" dirty="0" err="1"/>
              <a:t>Pulse</a:t>
            </a:r>
            <a:r>
              <a:rPr lang="bg-BG" dirty="0"/>
              <a:t> – Здравословни и безопасни условия на труд на работните места след пандемията“, 2022 г. (</a:t>
            </a:r>
            <a:r>
              <a:rPr lang="bg-BG" dirty="0">
                <a:hlinkClick r:id="rId3"/>
              </a:rPr>
              <a:t>https://osha.europa.eu/bg/facts-and-figures/osh-pulse-occupational-safety-and-health-post-pandemic-workplaces</a:t>
            </a:r>
            <a:r>
              <a:rPr lang="bg-BG" dirty="0"/>
              <a:t>).</a:t>
            </a:r>
          </a:p>
          <a:p>
            <a:endParaRPr lang="en-GB" dirty="0"/>
          </a:p>
          <a:p>
            <a:r>
              <a:rPr lang="bg-BG" dirty="0"/>
              <a:t>EU-OSHA възложи експресното проучване на </a:t>
            </a:r>
            <a:r>
              <a:rPr lang="bg-BG" dirty="0" err="1"/>
              <a:t>Евробарометър</a:t>
            </a:r>
            <a:r>
              <a:rPr lang="bg-BG" dirty="0"/>
              <a:t> — OSH </a:t>
            </a:r>
            <a:r>
              <a:rPr lang="bg-BG" dirty="0" err="1"/>
              <a:t>Pulse</a:t>
            </a:r>
            <a:r>
              <a:rPr lang="bg-BG" dirty="0"/>
              <a:t>, за да се добие представа за състоянието на безопасността и здравето при работа (БЗР) на работните места след пандемията.</a:t>
            </a:r>
          </a:p>
          <a:p>
            <a:r>
              <a:rPr lang="bg-BG" dirty="0"/>
              <a:t>През април и май 2022 г. интервюирахме извадка от над 27 000 заети лица във всички страни от ЕС, Исландия и Норвегия. Включени са въпроси за натоварването върху менталното и физическото здраве и важността на управлението на БЗР на работното място.</a:t>
            </a:r>
          </a:p>
          <a:p>
            <a:r>
              <a:rPr lang="bg-BG" dirty="0"/>
              <a:t>Засегната е и употребата на дигиталните технологии за професионални цели и как това се отразява на благосъстоянието на работещите.</a:t>
            </a:r>
          </a:p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925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bg-BG" dirty="0"/>
              <a:t>Източник: EU-OSHA, „OSH </a:t>
            </a:r>
            <a:r>
              <a:rPr lang="bg-BG" dirty="0" err="1"/>
              <a:t>Pulse</a:t>
            </a:r>
            <a:r>
              <a:rPr lang="bg-BG" dirty="0"/>
              <a:t> – Здравословни и безопасни условия на труд на работните места след пандемията“, 2022 г. (</a:t>
            </a:r>
            <a:r>
              <a:rPr lang="bg-BG" dirty="0">
                <a:hlinkClick r:id="rId3"/>
              </a:rPr>
              <a:t>https://osha.europa.eu/bg/facts-and-figures/osh-pulse-occupational-safety-and-health-post-pandemic-workplaces</a:t>
            </a:r>
            <a:r>
              <a:rPr lang="bg-BG" dirty="0"/>
              <a:t>).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bg-BG" dirty="0"/>
              <a:t>В настоящия доклад за страната са представени резултатите от експресно проучване на </a:t>
            </a:r>
            <a:r>
              <a:rPr lang="bg-BG" dirty="0" err="1"/>
              <a:t>Евробарометър</a:t>
            </a:r>
            <a:r>
              <a:rPr lang="bg-BG" dirty="0"/>
              <a:t> — OSH </a:t>
            </a:r>
            <a:r>
              <a:rPr lang="bg-BG" dirty="0" err="1"/>
              <a:t>Pulse</a:t>
            </a:r>
            <a:r>
              <a:rPr lang="bg-BG" dirty="0"/>
              <a:t>, възложено от EU-OSHA, за да се добие представа за състоянието на безопасността и здравето при работа (БЗР) на работните места след пандемията.</a:t>
            </a:r>
          </a:p>
          <a:p>
            <a:pPr>
              <a:defRPr/>
            </a:pPr>
            <a:r>
              <a:rPr lang="bg-BG" dirty="0"/>
              <a:t>През април и май 2022 г. интервюирахме извадка от над 27 000 заети лица във всички страни от ЕС, Исландия и Норвегия. Включени са въпроси за натоварването върху менталното и физическото здраве и важността на управлението на БЗР на работното място.</a:t>
            </a:r>
          </a:p>
          <a:p>
            <a:pPr>
              <a:defRPr/>
            </a:pPr>
            <a:r>
              <a:rPr lang="bg-BG" dirty="0"/>
              <a:t>Засегната е и употребата на дигиталните технологии за професионални цели и как това се отразява на благосъстоянието на работещите.</a:t>
            </a:r>
          </a:p>
          <a:p>
            <a:pPr>
              <a:defRPr/>
            </a:pPr>
            <a:endParaRPr lang="en-GB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ea typeface="Calibri"/>
              <a:cs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164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bg-BG"/>
              <a:t>Източник: EU-OSHA, „OSH Pulse – Здравословни и безопасни условия на труд на работните места след пандемията“, 2022 г. (</a:t>
            </a:r>
            <a:r>
              <a:rPr lang="bg-BG">
                <a:hlinkClick r:id="rId3"/>
              </a:rPr>
              <a:t>https://osha.europa.eu/bg/facts-and-figures/osh-pulse-occupational-safety-and-health-post-pandemic-workplaces</a:t>
            </a:r>
            <a:r>
              <a:rPr lang="bg-BG"/>
              <a:t>).</a:t>
            </a:r>
          </a:p>
          <a:p>
            <a:pPr>
              <a:defRPr/>
            </a:pPr>
            <a:endParaRPr lang="it-IT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/>
              <a:t>Източник: </a:t>
            </a:r>
            <a:r>
              <a:rPr lang="bg-BG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EU-OSHA, Трето европейско проучване за новите и нововъзникващите рискове в предприятията (ESENER 3), 2019 г. Достъпно на: </a:t>
            </a:r>
            <a:r>
              <a:rPr lang="bg-BG" sz="1200" u="sng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https://osha.europa.eu/bg/publications/home-based-teleworking-and-preventive-occupational-safety-and-health-measures-european-workplaces-evidence-esener-3</a:t>
            </a:r>
          </a:p>
          <a:p>
            <a:endParaRPr lang="en-US" dirty="0"/>
          </a:p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422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/>
              <a:t>Източник: </a:t>
            </a:r>
            <a:r>
              <a:rPr lang="bg-BG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EU-OSHA, Трето европейско проучване за новите и възникващите рискове в предприятията (ESENER 3), 2019 г. Достъпно на: </a:t>
            </a:r>
            <a:r>
              <a:rPr lang="bg-BG" sz="1200" u="sng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https://osha.europa.eu/bg/publications/third-european-survey-enterprises-new-and-emerging-risks-esener-3/view</a:t>
            </a:r>
          </a:p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698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>
                <a:effectLst/>
              </a:rPr>
              <a:t>Източник:</a:t>
            </a:r>
            <a:r>
              <a:rPr lang="bg-BG" dirty="0"/>
              <a:t> EU-OSHA, Трето европейско проучване за новите и нововъзникващите рискове в предприятията (ESENER 3), 2019 г. Достъпно на: </a:t>
            </a:r>
            <a:r>
              <a:rPr lang="bg-BG" u="sng" dirty="0"/>
              <a:t>https://osha.europa.eu/en/publications/home-based-teleworking-and-preventive-occupational-safety-and-health-measures-european-workplaces-evidence-esener-3</a:t>
            </a:r>
          </a:p>
          <a:p>
            <a:endParaRPr lang="en-US" dirty="0"/>
          </a:p>
          <a:p>
            <a:r>
              <a:rPr lang="bg-BG" dirty="0">
                <a:latin typeface="Arial"/>
                <a:ea typeface="SimSun"/>
                <a:cs typeface="Arial"/>
              </a:rPr>
              <a:t>Претеглени</a:t>
            </a:r>
            <a:r>
              <a:rPr lang="bg-BG" sz="1200" dirty="0">
                <a:effectLst/>
                <a:latin typeface="Arial"/>
                <a:ea typeface="SimSun"/>
                <a:cs typeface="Arial"/>
              </a:rPr>
              <a:t> данни (претегляне: </a:t>
            </a:r>
            <a:r>
              <a:rPr lang="bg-BG" sz="1200" dirty="0" err="1">
                <a:effectLst/>
                <a:latin typeface="Arial"/>
                <a:ea typeface="SimSun"/>
                <a:cs typeface="Arial"/>
              </a:rPr>
              <a:t>estex</a:t>
            </a:r>
            <a:r>
              <a:rPr lang="bg-BG" sz="1200" dirty="0">
                <a:effectLst/>
                <a:latin typeface="Arial"/>
                <a:ea typeface="SimSun"/>
                <a:cs typeface="Arial"/>
              </a:rPr>
              <a:t>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767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978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Relationship Id="rId9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file://localhost/Volumes/XRAID/Equipo%20Rojo/EU-OSHA/18-0115%20PPT%20templates%20update/PNG/FONDO-PORTADA-PATRON-EUOSHA-2011-16-9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FONDO-PORTADA-PATRON-EUOSHA-2011-16-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51389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2673000"/>
            <a:ext cx="7646400" cy="696600"/>
          </a:xfrm>
        </p:spPr>
        <p:txBody>
          <a:bodyPr lIns="0" tIns="0" rIns="0" bIns="0" anchor="t" anchorCtr="0"/>
          <a:lstStyle>
            <a:lvl1pPr algn="l">
              <a:defRPr sz="2400" b="1" i="0" cap="none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 dirty="0"/>
          </a:p>
        </p:txBody>
      </p:sp>
      <p:sp>
        <p:nvSpPr>
          <p:cNvPr id="10" name="Textplatzhalter 2"/>
          <p:cNvSpPr txBox="1">
            <a:spLocks/>
          </p:cNvSpPr>
          <p:nvPr/>
        </p:nvSpPr>
        <p:spPr>
          <a:xfrm>
            <a:off x="450851" y="4816800"/>
            <a:ext cx="7439025" cy="24526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675" dirty="0"/>
              <a:t>Безопасността и здравето при работа са грижа на всеки. Добре е за теб. Добре е за бизнеса.</a:t>
            </a:r>
            <a:endParaRPr lang="bg-BG" sz="675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3469500"/>
            <a:ext cx="7646400" cy="506406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17" name="Bild 4" descr="111004_EU-OSHA_PPT_EU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5138" y="4431506"/>
            <a:ext cx="36887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n-portada-EUOSHA-2013-16-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7" y="4393"/>
            <a:ext cx="9125745" cy="24953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-31208"/>
            <a:ext cx="694508" cy="52027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BFDD9A-7BA7-43A0-B572-C100341D1C4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-34497"/>
            <a:ext cx="694508" cy="52092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6681CD-C0A2-47B7-9555-F2A5EA5E023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0"/>
            <a:ext cx="694508" cy="52092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233B285-9AAD-4B95-9473-949E39C349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"/>
            <a:ext cx="9144000" cy="25003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09CA904-B0B5-4061-90B9-0FC29CEB70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99" r="7864"/>
          <a:stretch/>
        </p:blipFill>
        <p:spPr>
          <a:xfrm>
            <a:off x="8244408" y="0"/>
            <a:ext cx="936104" cy="5143500"/>
          </a:xfrm>
          <a:prstGeom prst="rect">
            <a:avLst/>
          </a:prstGeom>
        </p:spPr>
      </p:pic>
      <p:pic>
        <p:nvPicPr>
          <p:cNvPr id="23" name="Picture 22" descr="A blue star with a person in the middle&#10;&#10;Description automatically generated">
            <a:extLst>
              <a:ext uri="{FF2B5EF4-FFF2-40B4-BE49-F238E27FC236}">
                <a16:creationId xmlns:a16="http://schemas.microsoft.com/office/drawing/2014/main" id="{4530EFDF-4FAF-42F1-9EC8-9CE314522F0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839" y="4193051"/>
            <a:ext cx="378517" cy="535840"/>
          </a:xfrm>
          <a:prstGeom prst="rect">
            <a:avLst/>
          </a:prstGeom>
        </p:spPr>
      </p:pic>
      <p:pic>
        <p:nvPicPr>
          <p:cNvPr id="11" name="Picture 10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82CA5ABD-D475-4D75-92B5-4657279AF97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4287342"/>
            <a:ext cx="1615282" cy="41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47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837000"/>
            <a:ext cx="4049992" cy="675000"/>
          </a:xfrm>
        </p:spPr>
        <p:txBody>
          <a:bodyPr anchor="b">
            <a:normAutofit/>
          </a:bodyPr>
          <a:lstStyle>
            <a:lvl1pPr algn="l">
              <a:defRPr sz="1800" b="1" i="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1512000"/>
            <a:ext cx="4050000" cy="2970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200150"/>
            <a:ext cx="3429000" cy="257175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6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7560000" cy="36450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67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837000"/>
            <a:ext cx="489600" cy="36450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6642280" cy="36450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62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56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53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FONDO-PORTADA-PATRON-EUOSHA-2011-16-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51389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020600"/>
            <a:ext cx="7646400" cy="1096200"/>
          </a:xfrm>
        </p:spPr>
        <p:txBody>
          <a:bodyPr lIns="0" tIns="0" rIns="0" bIns="0" anchor="t" anchorCtr="0"/>
          <a:lstStyle>
            <a:lvl1pPr>
              <a:defRPr sz="24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2430000"/>
            <a:ext cx="7214400" cy="95184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 dirty="0"/>
          </a:p>
        </p:txBody>
      </p:sp>
      <p:sp>
        <p:nvSpPr>
          <p:cNvPr id="9" name="Textplatzhalter 2"/>
          <p:cNvSpPr txBox="1">
            <a:spLocks/>
          </p:cNvSpPr>
          <p:nvPr/>
        </p:nvSpPr>
        <p:spPr>
          <a:xfrm>
            <a:off x="450851" y="4816800"/>
            <a:ext cx="7439025" cy="24526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g-BG" sz="675"/>
              <a:t>Безопасността и здравето при работа касаят всички Добре е за теб. Добре е за бизнеса.</a:t>
            </a:r>
          </a:p>
        </p:txBody>
      </p:sp>
      <p:pic>
        <p:nvPicPr>
          <p:cNvPr id="11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8901" y="4429594"/>
            <a:ext cx="863242" cy="2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Bild 4" descr="111004_EU-OSHA_PPT_EU 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5138" y="4431506"/>
            <a:ext cx="36887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Bild 5" descr="111004_EU-OSHA_PPT_HW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6336" y="4212432"/>
            <a:ext cx="507853" cy="47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FONDO-PORTADA-PATRON-EUOSHA-2011-16-9.png" descr="/Volumes/XRAID/Equipo Rojo/EU-OSHA/18-0115 PPT templates update/PNG/FONDO-PORTADA-PATRON-EUOSHA-2011-16-9.png">
            <a:extLst>
              <a:ext uri="{FF2B5EF4-FFF2-40B4-BE49-F238E27FC236}">
                <a16:creationId xmlns:a16="http://schemas.microsoft.com/office/drawing/2014/main" id="{F7E6838B-6674-4D21-9F21-07AD390E11FE}"/>
              </a:ext>
            </a:extLst>
          </p:cNvPr>
          <p:cNvPicPr>
            <a:picLocks noChangeAspect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94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1DE3D-2A65-415B-A074-32CDC9FE78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3" y="0"/>
            <a:ext cx="9141293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343BC8-A9D9-40D5-BE52-E3972AEEEE22}"/>
              </a:ext>
            </a:extLst>
          </p:cNvPr>
          <p:cNvSpPr txBox="1"/>
          <p:nvPr/>
        </p:nvSpPr>
        <p:spPr>
          <a:xfrm>
            <a:off x="1788820" y="117224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>
                <a:solidFill>
                  <a:schemeClr val="tx2"/>
                </a:solidFill>
                <a:ea typeface="+mj-ea"/>
                <a:cs typeface="Trebuchet MS"/>
              </a:rPr>
              <a:t>@EU_OSHA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EE7BA3-4942-449E-A769-C5E46CB57CAC}"/>
              </a:ext>
            </a:extLst>
          </p:cNvPr>
          <p:cNvSpPr txBox="1"/>
          <p:nvPr/>
        </p:nvSpPr>
        <p:spPr>
          <a:xfrm>
            <a:off x="1788820" y="177966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>
                <a:solidFill>
                  <a:schemeClr val="tx2"/>
                </a:solidFill>
                <a:ea typeface="+mj-ea"/>
                <a:cs typeface="Trebuchet MS"/>
              </a:rPr>
              <a:t>@EuropeanAgencyforSafetyandHealthatWork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6C2E16-3193-429C-97E6-9287EAAEC892}"/>
              </a:ext>
            </a:extLst>
          </p:cNvPr>
          <p:cNvSpPr txBox="1"/>
          <p:nvPr/>
        </p:nvSpPr>
        <p:spPr>
          <a:xfrm>
            <a:off x="1787638" y="238708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>
                <a:solidFill>
                  <a:schemeClr val="tx2"/>
                </a:solidFill>
                <a:ea typeface="+mj-ea"/>
                <a:cs typeface="Trebuchet MS"/>
              </a:rPr>
              <a:t>@EU_OSHA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C074C-8E17-42BC-9A7F-290AB4ED31D1}"/>
              </a:ext>
            </a:extLst>
          </p:cNvPr>
          <p:cNvSpPr txBox="1"/>
          <p:nvPr/>
        </p:nvSpPr>
        <p:spPr>
          <a:xfrm>
            <a:off x="1787638" y="2973204"/>
            <a:ext cx="6456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>
                <a:solidFill>
                  <a:schemeClr val="tx2"/>
                </a:solidFill>
                <a:ea typeface="+mj-ea"/>
                <a:cs typeface="Trebuchet MS"/>
              </a:rPr>
              <a:t>Европейска агенция за безопасност и здраве при работа (EU-OSHA)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3D01AA-BE98-440A-BCBA-0FAA32F7ABB8}"/>
              </a:ext>
            </a:extLst>
          </p:cNvPr>
          <p:cNvSpPr txBox="1"/>
          <p:nvPr/>
        </p:nvSpPr>
        <p:spPr>
          <a:xfrm>
            <a:off x="1787638" y="360192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>
                <a:solidFill>
                  <a:schemeClr val="tx2"/>
                </a:solidFill>
                <a:ea typeface="+mj-ea"/>
                <a:cs typeface="Trebuchet MS"/>
              </a:rPr>
              <a:t>EU_OSHA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737896-FBC1-4C16-A372-EE1A905603DB}"/>
              </a:ext>
            </a:extLst>
          </p:cNvPr>
          <p:cNvSpPr txBox="1"/>
          <p:nvPr/>
        </p:nvSpPr>
        <p:spPr>
          <a:xfrm>
            <a:off x="450001" y="85378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>
                <a:solidFill>
                  <a:schemeClr val="tx2"/>
                </a:solidFill>
                <a:ea typeface="+mj-ea"/>
              </a:rPr>
              <a:t>БЛАГОДАРИМ ВИ!</a:t>
            </a:r>
          </a:p>
        </p:txBody>
      </p:sp>
    </p:spTree>
    <p:extLst>
      <p:ext uri="{BB962C8B-B14F-4D97-AF65-F5344CB8AC3E}">
        <p14:creationId xmlns:p14="http://schemas.microsoft.com/office/powerpoint/2010/main" val="3456642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3672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836999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837000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007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241999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242000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3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9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384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405000"/>
          </a:xfrm>
        </p:spPr>
        <p:txBody>
          <a:bodyPr anchor="b"/>
          <a:lstStyle>
            <a:lvl1pPr algn="l">
              <a:defRPr sz="1800" b="1" i="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1" y="837000"/>
            <a:ext cx="4279869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837000"/>
            <a:ext cx="2880000" cy="3645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8895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ONDO-PATRON-EUOSHA-2011-16-9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1291" cy="513740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7559873" cy="36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7560000" cy="3645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>
          <a:xfrm>
            <a:off x="8532440" y="4877961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750" baseline="0" smtClean="0"/>
              <a:pPr/>
              <a:t>‹#›</a:t>
            </a:fld>
            <a:endParaRPr lang="en-GB" sz="750" baseline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392239" y="4857751"/>
            <a:ext cx="6040437" cy="7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bg-BG" sz="675" b="1">
                <a:solidFill>
                  <a:schemeClr val="tx2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https://healthy-workplaces.eu</a:t>
            </a:r>
          </a:p>
        </p:txBody>
      </p:sp>
      <p:pic>
        <p:nvPicPr>
          <p:cNvPr id="16" name="Picture 15" descr="A blue star with a person in the middle&#10;&#10;Description automatically generated">
            <a:extLst>
              <a:ext uri="{FF2B5EF4-FFF2-40B4-BE49-F238E27FC236}">
                <a16:creationId xmlns:a16="http://schemas.microsoft.com/office/drawing/2014/main" id="{1005FCB6-D2A7-427C-AFE0-4D2D235BD2C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357" y="4504092"/>
            <a:ext cx="378517" cy="535840"/>
          </a:xfrm>
          <a:prstGeom prst="rect">
            <a:avLst/>
          </a:prstGeom>
        </p:spPr>
      </p:pic>
      <p:pic>
        <p:nvPicPr>
          <p:cNvPr id="17" name="Picture 16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A824DE93-7AE2-4460-91D9-58FFAD81A31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4626902"/>
            <a:ext cx="1615282" cy="41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7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xStyles>
    <p:titleStyle>
      <a:lvl1pPr algn="l" defTabSz="342900" rtl="0" eaLnBrk="1" latinLnBrk="0" hangingPunct="1">
        <a:spcBef>
          <a:spcPct val="0"/>
        </a:spcBef>
        <a:buNone/>
        <a:defRPr sz="18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89000" indent="-189000" algn="l" defTabSz="342900" rtl="0" eaLnBrk="1" latinLnBrk="0" hangingPunct="1">
        <a:spcBef>
          <a:spcPts val="45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35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24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59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275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94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729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125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943313" indent="-214313" algn="l" defTabSz="342900" rtl="0" eaLnBrk="1" latinLnBrk="0" hangingPunct="1">
        <a:spcBef>
          <a:spcPts val="0"/>
        </a:spcBef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99000" indent="-135000" algn="l" defTabSz="342900" rtl="0" eaLnBrk="1" latinLnBrk="0" hangingPunct="1">
        <a:spcBef>
          <a:spcPts val="0"/>
        </a:spcBef>
        <a:buFont typeface="Arial" pitchFamily="34" charset="0"/>
        <a:buChar char="−"/>
        <a:defRPr sz="975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hyperlink" Target="https://healthy-workplaces.osha.europa.eu/bg/about-topic/priority-area/remote-and-hybrid-work" TargetMode="External"/><Relationship Id="rId3" Type="http://schemas.openxmlformats.org/officeDocument/2006/relationships/hyperlink" Target="https://healthy-workplaces.osha.europa.eu/bg/about-topic/priority-area/smart-digital-systems" TargetMode="Externa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althy-workplaces.osha.europa.eu/bg/about-topic/priority-area/automation-tasks" TargetMode="External"/><Relationship Id="rId11" Type="http://schemas.openxmlformats.org/officeDocument/2006/relationships/image" Target="../media/image22.png"/><Relationship Id="rId5" Type="http://schemas.openxmlformats.org/officeDocument/2006/relationships/hyperlink" Target="https://healthy-workplaces.osha.europa.eu/bg/about-topic/priority-area/digital-platform-work" TargetMode="External"/><Relationship Id="rId10" Type="http://schemas.openxmlformats.org/officeDocument/2006/relationships/image" Target="../media/image21.png"/><Relationship Id="rId4" Type="http://schemas.openxmlformats.org/officeDocument/2006/relationships/hyperlink" Target="https://healthy-workplaces.osha.europa.eu/bg/about-topic/priority-area/worker-management-through-ai" TargetMode="External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a.eu/european-union/about-eu/institutions-bodies_bg" TargetMode="External"/><Relationship Id="rId3" Type="http://schemas.openxmlformats.org/officeDocument/2006/relationships/image" Target="../media/image30.png"/><Relationship Id="rId7" Type="http://schemas.openxmlformats.org/officeDocument/2006/relationships/hyperlink" Target="https://healthy-workplaces.osha.europa.eu/bg/campaign-partners/campaign-media-partners" TargetMode="External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althy-workplaces.osha.europa.eu/bg/campaign-partners/enterprise-europe-network" TargetMode="External"/><Relationship Id="rId11" Type="http://schemas.openxmlformats.org/officeDocument/2006/relationships/hyperlink" Target="https://osha.europa.eu/bg/themes/mainstreaming-osh-education/oshvet-project-osh-vocational-education-and-training" TargetMode="External"/><Relationship Id="rId5" Type="http://schemas.openxmlformats.org/officeDocument/2006/relationships/hyperlink" Target="https://eur-lex.europa.eu/legal-content/BG/TXT/?uri=LEGISSUM%3Asocial_partners" TargetMode="External"/><Relationship Id="rId10" Type="http://schemas.openxmlformats.org/officeDocument/2006/relationships/hyperlink" Target="https://europa.eu/european-union/about-eu/agencies/decentralised-agencies_bg" TargetMode="External"/><Relationship Id="rId4" Type="http://schemas.openxmlformats.org/officeDocument/2006/relationships/hyperlink" Target="https://healthy-workplaces.osha.europa.eu/bg/campaign-partners/official-campaign-partners" TargetMode="External"/><Relationship Id="rId9" Type="http://schemas.openxmlformats.org/officeDocument/2006/relationships/hyperlink" Target="https://healthy-workplaces.osha.europa.eu/bg/campaign-partners/national-focal-points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healthy-workplaces.osha.europa.eu/bg/tools-and-publications/oshwiki" TargetMode="External"/><Relationship Id="rId13" Type="http://schemas.openxmlformats.org/officeDocument/2006/relationships/hyperlink" Target="https://healthy-workplaces.osha.europa.eu/bg/tools-and-publications/legislation" TargetMode="External"/><Relationship Id="rId18" Type="http://schemas.openxmlformats.org/officeDocument/2006/relationships/image" Target="../media/image34.png"/><Relationship Id="rId26" Type="http://schemas.openxmlformats.org/officeDocument/2006/relationships/image" Target="../media/image41.png"/><Relationship Id="rId3" Type="http://schemas.openxmlformats.org/officeDocument/2006/relationships/hyperlink" Target="https://healthy-workplaces.osha.europa.eu/bg/tools-and-publications/publications" TargetMode="External"/><Relationship Id="rId21" Type="http://schemas.openxmlformats.org/officeDocument/2006/relationships/image" Target="../media/image37.png"/><Relationship Id="rId7" Type="http://schemas.openxmlformats.org/officeDocument/2006/relationships/hyperlink" Target="https://healthy-workplaces.osha.europa.eu/bg/tools-and-publications/napo-films" TargetMode="External"/><Relationship Id="rId12" Type="http://schemas.openxmlformats.org/officeDocument/2006/relationships/hyperlink" Target="https://healthy-workplaces.osha.europa.eu/bg/tools-and-publications/case-studies" TargetMode="External"/><Relationship Id="rId17" Type="http://schemas.openxmlformats.org/officeDocument/2006/relationships/image" Target="../media/image28.png"/><Relationship Id="rId25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33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althy-workplaces.osha.europa.eu/en/tools-and-publications/campaign-toolkit" TargetMode="External"/><Relationship Id="rId11" Type="http://schemas.openxmlformats.org/officeDocument/2006/relationships/hyperlink" Target="https://healthy-workplaces.osha.europa.eu/bg/tools-and-publications/social-media-kit" TargetMode="External"/><Relationship Id="rId24" Type="http://schemas.openxmlformats.org/officeDocument/2006/relationships/image" Target="../media/image39.png"/><Relationship Id="rId5" Type="http://schemas.openxmlformats.org/officeDocument/2006/relationships/hyperlink" Target="https://healthy-workplaces.osha.europa.eu/bg/tools-and-publications/campaign-toolkit" TargetMode="External"/><Relationship Id="rId15" Type="http://schemas.openxmlformats.org/officeDocument/2006/relationships/image" Target="../media/image32.png"/><Relationship Id="rId23" Type="http://schemas.openxmlformats.org/officeDocument/2006/relationships/image" Target="../media/image38.emf"/><Relationship Id="rId10" Type="http://schemas.openxmlformats.org/officeDocument/2006/relationships/image" Target="../media/image31.png"/><Relationship Id="rId19" Type="http://schemas.openxmlformats.org/officeDocument/2006/relationships/image" Target="../media/image35.png"/><Relationship Id="rId4" Type="http://schemas.openxmlformats.org/officeDocument/2006/relationships/hyperlink" Target="https://healthy-workplaces.osha.europa.eu/bg/tools-and-publications/campaign-materials" TargetMode="External"/><Relationship Id="rId9" Type="http://schemas.openxmlformats.org/officeDocument/2006/relationships/hyperlink" Target="https://healthy-workplaces.eu/bg/tools-and-publications/oshwiki" TargetMode="External"/><Relationship Id="rId14" Type="http://schemas.openxmlformats.org/officeDocument/2006/relationships/hyperlink" Target="https://healthy-workplaces.eu/bg/tools-and-publications/legislation" TargetMode="External"/><Relationship Id="rId22" Type="http://schemas.openxmlformats.org/officeDocument/2006/relationships/hyperlink" Target="https://healthy-workplaces.osha.europa.eu/bg/tools-and-publications/infographics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healthy-workplaces.osha.europa.eu/bg/media-centre/events" TargetMode="External"/><Relationship Id="rId13" Type="http://schemas.openxmlformats.org/officeDocument/2006/relationships/image" Target="../media/image33.png"/><Relationship Id="rId18" Type="http://schemas.openxmlformats.org/officeDocument/2006/relationships/image" Target="../media/image45.png"/><Relationship Id="rId3" Type="http://schemas.openxmlformats.org/officeDocument/2006/relationships/hyperlink" Target="https://healthy-workplaces.osha.europa.eu/bg/get-involved/european-week" TargetMode="External"/><Relationship Id="rId21" Type="http://schemas.openxmlformats.org/officeDocument/2006/relationships/hyperlink" Target="https://healthy-workplaces.eu/en/get-involved/european-week" TargetMode="External"/><Relationship Id="rId7" Type="http://schemas.openxmlformats.org/officeDocument/2006/relationships/hyperlink" Target="https://healthy-workplaces.osha.europa.eu/bg/tools-and-publications/campaign-materials" TargetMode="External"/><Relationship Id="rId12" Type="http://schemas.openxmlformats.org/officeDocument/2006/relationships/image" Target="../media/image35.png"/><Relationship Id="rId17" Type="http://schemas.openxmlformats.org/officeDocument/2006/relationships/image" Target="../media/image44.emf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43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althy-workplaces.osha.europa.eu/bg/tools-and-publications/campaign-toolkit" TargetMode="External"/><Relationship Id="rId11" Type="http://schemas.openxmlformats.org/officeDocument/2006/relationships/image" Target="../media/image34.png"/><Relationship Id="rId5" Type="http://schemas.openxmlformats.org/officeDocument/2006/relationships/hyperlink" Target="https://healthy-workplaces.osha.europa.eu/bg/get-involved/good-practice-awards" TargetMode="External"/><Relationship Id="rId15" Type="http://schemas.openxmlformats.org/officeDocument/2006/relationships/image" Target="../media/image42.png"/><Relationship Id="rId10" Type="http://schemas.openxmlformats.org/officeDocument/2006/relationships/hyperlink" Target="https://healthy-workplaces.osha.europa.eu/bg/tools-and-publications/social-media-kit" TargetMode="External"/><Relationship Id="rId19" Type="http://schemas.openxmlformats.org/officeDocument/2006/relationships/image" Target="../media/image46.png"/><Relationship Id="rId4" Type="http://schemas.openxmlformats.org/officeDocument/2006/relationships/hyperlink" Target="https://healthy-workplaces.osha.europa.eu/bg/get-involved/become-campaign-partner" TargetMode="External"/><Relationship Id="rId9" Type="http://schemas.openxmlformats.org/officeDocument/2006/relationships/hyperlink" Target="https://healthy-workplaces.osha.europa.eu/bg/get-involved/get-your-certificate" TargetMode="External"/><Relationship Id="rId1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twitter.com/eu_osha" TargetMode="External"/><Relationship Id="rId13" Type="http://schemas.openxmlformats.org/officeDocument/2006/relationships/image" Target="../media/image51.png"/><Relationship Id="rId3" Type="http://schemas.openxmlformats.org/officeDocument/2006/relationships/image" Target="../media/image47.jpeg"/><Relationship Id="rId7" Type="http://schemas.openxmlformats.org/officeDocument/2006/relationships/image" Target="../media/image48.png"/><Relationship Id="rId12" Type="http://schemas.openxmlformats.org/officeDocument/2006/relationships/hyperlink" Target="http://www.youtube.com/user/EUOSHA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althy-workplaces.osha.europa.eu/bg/campaign-partners/national-focal-points" TargetMode="External"/><Relationship Id="rId11" Type="http://schemas.openxmlformats.org/officeDocument/2006/relationships/image" Target="../media/image50.png"/><Relationship Id="rId5" Type="http://schemas.openxmlformats.org/officeDocument/2006/relationships/hyperlink" Target="https://healthy-workplaces.osha.europa.eu/bg/media-centre/newsletter" TargetMode="External"/><Relationship Id="rId15" Type="http://schemas.openxmlformats.org/officeDocument/2006/relationships/image" Target="../media/image52.png"/><Relationship Id="rId10" Type="http://schemas.openxmlformats.org/officeDocument/2006/relationships/hyperlink" Target="https://www.facebook.com/EuropeanAgencyforSafetyandHealthatWork" TargetMode="External"/><Relationship Id="rId4" Type="http://schemas.openxmlformats.org/officeDocument/2006/relationships/hyperlink" Target="https://healthy-workplaces.osha.europa.eu/" TargetMode="External"/><Relationship Id="rId9" Type="http://schemas.openxmlformats.org/officeDocument/2006/relationships/image" Target="../media/image49.png"/><Relationship Id="rId14" Type="http://schemas.openxmlformats.org/officeDocument/2006/relationships/hyperlink" Target="https://www.linkedin.com/company/europeanagency-for-safety-and-health-at-work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9671F-F764-4C4C-AA2D-B9A7A945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99" y="2673000"/>
            <a:ext cx="8027251" cy="1015663"/>
          </a:xfrm>
        </p:spPr>
        <p:txBody>
          <a:bodyPr wrap="square">
            <a:spAutoFit/>
          </a:bodyPr>
          <a:lstStyle/>
          <a:p>
            <a:r>
              <a:rPr lang="ru-RU" sz="2200" dirty="0"/>
              <a:t>Кампания „Здравословни работни места“ за 2023-2025 г.</a:t>
            </a:r>
            <a:r>
              <a:rPr lang="bg-BG" sz="2200" dirty="0"/>
              <a:t> </a:t>
            </a:r>
            <a:r>
              <a:rPr lang="ru-RU" sz="2200" dirty="0"/>
              <a:t>Здраве и безопасност при</a:t>
            </a:r>
            <a:r>
              <a:rPr lang="es-ES" sz="2200" dirty="0"/>
              <a:t> </a:t>
            </a:r>
            <a:r>
              <a:rPr lang="ru-RU" sz="2200" dirty="0"/>
              <a:t>работа в цифровата ера</a:t>
            </a:r>
            <a:br>
              <a:rPr lang="bg-BG" sz="2200" dirty="0"/>
            </a:br>
            <a:endParaRPr lang="bg-BG" sz="2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D5F76E-135C-46BB-8390-A1E50B2BC57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49999" y="3480914"/>
            <a:ext cx="7646400" cy="207749"/>
          </a:xfrm>
        </p:spPr>
        <p:txBody>
          <a:bodyPr>
            <a:spAutoFit/>
          </a:bodyPr>
          <a:lstStyle/>
          <a:p>
            <a:r>
              <a:rPr lang="bg-BG" dirty="0"/>
              <a:t>Гарантиране на ефикасна превенция в цифровия свят на труда</a:t>
            </a:r>
          </a:p>
        </p:txBody>
      </p:sp>
    </p:spTree>
    <p:extLst>
      <p:ext uri="{BB962C8B-B14F-4D97-AF65-F5344CB8AC3E}">
        <p14:creationId xmlns:p14="http://schemas.microsoft.com/office/powerpoint/2010/main" val="298122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9750" y="949262"/>
            <a:ext cx="7560643" cy="2652521"/>
          </a:xfrm>
        </p:spPr>
        <p:txBody>
          <a:bodyPr lIns="0" tIns="0" rIns="0" bIns="0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tabLst>
                <a:tab pos="457200" algn="l"/>
              </a:tabLst>
            </a:pPr>
            <a:r>
              <a:rPr lang="bg-BG" sz="1600" dirty="0">
                <a:solidFill>
                  <a:srgbClr val="003399"/>
                </a:solidFill>
              </a:rPr>
              <a:t>Кампанията има за цел: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g-BG" sz="1600" dirty="0">
                <a:solidFill>
                  <a:schemeClr val="accent1"/>
                </a:solidFill>
                <a:ea typeface="Arial" panose="020B0604020202020204" pitchFamily="34" charset="0"/>
                <a:cs typeface="Arial" panose="020B0604020202020204" pitchFamily="34" charset="0"/>
              </a:rPr>
              <a:t>повишаване на знанията за безопасното и продуктивно използване на цифровите технологии във всички сектори;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g-BG" sz="1600" dirty="0">
                <a:solidFill>
                  <a:schemeClr val="accent1"/>
                </a:solidFill>
                <a:ea typeface="Arial" panose="020B0604020202020204" pitchFamily="34" charset="0"/>
                <a:cs typeface="Arial" panose="020B0604020202020204" pitchFamily="34" charset="0"/>
              </a:rPr>
              <a:t>повишаване на осведомеността относно цифровизацията и нейните последици за БЗР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g-BG" sz="1600" dirty="0">
                <a:solidFill>
                  <a:schemeClr val="accent1"/>
                </a:solidFill>
                <a:ea typeface="Arial" panose="020B0604020202020204" pitchFamily="34" charset="0"/>
                <a:cs typeface="Arial" panose="020B0604020202020204" pitchFamily="34" charset="0"/>
              </a:rPr>
              <a:t>информиране за нововъзникващи рискове и възможности;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g-BG" sz="1600" dirty="0">
                <a:solidFill>
                  <a:schemeClr val="accent1"/>
                </a:solidFill>
                <a:ea typeface="Arial" panose="020B0604020202020204" pitchFamily="34" charset="0"/>
                <a:cs typeface="Arial" panose="020B0604020202020204" pitchFamily="34" charset="0"/>
              </a:rPr>
              <a:t>насърчаване на оценката на риска и доброто и безопасно управление на цифровата трансформация на труда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g-BG" sz="1600" dirty="0">
                <a:solidFill>
                  <a:schemeClr val="accent1"/>
                </a:solidFill>
                <a:ea typeface="Arial" panose="020B0604020202020204" pitchFamily="34" charset="0"/>
                <a:cs typeface="Arial" panose="020B0604020202020204" pitchFamily="34" charset="0"/>
              </a:rPr>
              <a:t>насърчаване на обмена на информация и добри практики.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4ED40CB-1A01-2E43-805B-2F295DF76ADB}"/>
              </a:ext>
            </a:extLst>
          </p:cNvPr>
          <p:cNvSpPr txBox="1">
            <a:spLocks/>
          </p:cNvSpPr>
          <p:nvPr/>
        </p:nvSpPr>
        <p:spPr>
          <a:xfrm>
            <a:off x="539750" y="165105"/>
            <a:ext cx="7470122" cy="369332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135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2400"/>
              <a:t>Цели на кампанията</a:t>
            </a:r>
          </a:p>
        </p:txBody>
      </p:sp>
    </p:spTree>
    <p:extLst>
      <p:ext uri="{BB962C8B-B14F-4D97-AF65-F5344CB8AC3E}">
        <p14:creationId xmlns:p14="http://schemas.microsoft.com/office/powerpoint/2010/main" val="4050621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48334"/>
            <a:ext cx="7416000" cy="369332"/>
          </a:xfrm>
        </p:spPr>
        <p:txBody>
          <a:bodyPr lIns="0" tIns="0" rIns="0" bIns="0">
            <a:spAutoFit/>
          </a:bodyPr>
          <a:lstStyle/>
          <a:p>
            <a:r>
              <a:rPr lang="bg-BG" sz="2400"/>
              <a:t>Приоритетни области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91744" y="4326261"/>
            <a:ext cx="199089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bg-BG" sz="1200" b="1">
                <a:solidFill>
                  <a:schemeClr val="accent1"/>
                </a:solidFill>
                <a:latin typeface="+mj-lt"/>
                <a:ea typeface="+mj-ea"/>
                <a:cs typeface="Trebuchet MS"/>
                <a:hlinkClick r:id="rId3"/>
              </a:rPr>
              <a:t>Умни цифрови системи</a:t>
            </a: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7112F58D-1582-0B48-BE64-71C3B9526F27}"/>
              </a:ext>
            </a:extLst>
          </p:cNvPr>
          <p:cNvSpPr txBox="1"/>
          <p:nvPr/>
        </p:nvSpPr>
        <p:spPr>
          <a:xfrm>
            <a:off x="1989605" y="4063159"/>
            <a:ext cx="1990896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endParaRPr lang="en-GB" sz="1200" b="1" dirty="0">
              <a:solidFill>
                <a:schemeClr val="accent1"/>
              </a:solidFill>
              <a:cs typeface="Trebuchet MS"/>
            </a:endParaRPr>
          </a:p>
          <a:p>
            <a:pPr algn="ctr"/>
            <a:r>
              <a:rPr lang="bg-BG" sz="1200" b="1" dirty="0">
                <a:solidFill>
                  <a:schemeClr val="accent1"/>
                </a:solidFill>
                <a:cs typeface="Trebuchet MS"/>
                <a:hlinkClick r:id="rId4"/>
              </a:rPr>
              <a:t>Управление на работещите чрез ИИ</a:t>
            </a: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2F0BCF37-1A7A-3D42-AC64-F62D331489E1}"/>
              </a:ext>
            </a:extLst>
          </p:cNvPr>
          <p:cNvSpPr txBox="1"/>
          <p:nvPr/>
        </p:nvSpPr>
        <p:spPr>
          <a:xfrm>
            <a:off x="677020" y="2375265"/>
            <a:ext cx="199089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bg-BG" sz="1200" b="1">
                <a:solidFill>
                  <a:schemeClr val="accent1"/>
                </a:solidFill>
                <a:cs typeface="Trebuchet MS"/>
                <a:hlinkClick r:id="rId5"/>
              </a:rPr>
              <a:t>Работа през цифрови платформи</a:t>
            </a:r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EE127283-3F1D-DF4A-AE3C-4F3D446A08AF}"/>
              </a:ext>
            </a:extLst>
          </p:cNvPr>
          <p:cNvSpPr txBox="1"/>
          <p:nvPr/>
        </p:nvSpPr>
        <p:spPr>
          <a:xfrm>
            <a:off x="3278913" y="2382255"/>
            <a:ext cx="199089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bg-BG" sz="1200" b="1">
                <a:solidFill>
                  <a:schemeClr val="accent1"/>
                </a:solidFill>
                <a:latin typeface="+mj-lt"/>
                <a:ea typeface="+mj-ea"/>
                <a:cs typeface="Trebuchet MS"/>
                <a:hlinkClick r:id="rId6"/>
              </a:rPr>
              <a:t>Автоматизация на задачите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23" y="2909259"/>
            <a:ext cx="1866666" cy="126000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35" y="966412"/>
            <a:ext cx="1866667" cy="126000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921" y="975089"/>
            <a:ext cx="1866667" cy="126000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28" y="975089"/>
            <a:ext cx="1866667" cy="126000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908411"/>
            <a:ext cx="1866667" cy="126000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5908220" y="2382769"/>
            <a:ext cx="199089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bg-BG" sz="1200" b="1">
                <a:solidFill>
                  <a:schemeClr val="accent1"/>
                </a:solidFill>
                <a:latin typeface="+mj-lt"/>
                <a:ea typeface="+mj-ea"/>
                <a:cs typeface="Trebuchet MS"/>
                <a:hlinkClick r:id="rId13"/>
              </a:rPr>
              <a:t>Дистанционна и хибридна работа</a:t>
            </a:r>
          </a:p>
        </p:txBody>
      </p:sp>
    </p:spTree>
    <p:extLst>
      <p:ext uri="{BB962C8B-B14F-4D97-AF65-F5344CB8AC3E}">
        <p14:creationId xmlns:p14="http://schemas.microsoft.com/office/powerpoint/2010/main" val="4081686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0001" y="87768"/>
            <a:ext cx="8610872" cy="461665"/>
          </a:xfrm>
        </p:spPr>
        <p:txBody>
          <a:bodyPr wrap="square">
            <a:spAutoFit/>
          </a:bodyPr>
          <a:lstStyle/>
          <a:p>
            <a:r>
              <a:rPr lang="bg-BG" sz="2400" spc="-50" dirty="0">
                <a:solidFill>
                  <a:srgbClr val="003399"/>
                </a:solidFill>
              </a:rPr>
              <a:t>Приоритетни области — цифрова трудова платформа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17386" y="888493"/>
            <a:ext cx="43924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000" b="1" dirty="0">
              <a:solidFill>
                <a:srgbClr val="003399"/>
              </a:solidFill>
            </a:endParaRPr>
          </a:p>
          <a:p>
            <a:pPr lvl="0"/>
            <a:endParaRPr lang="en-US" sz="1400" b="1" dirty="0">
              <a:solidFill>
                <a:srgbClr val="003399"/>
              </a:solidFill>
            </a:endParaRPr>
          </a:p>
          <a:p>
            <a:r>
              <a:rPr lang="bg-BG" sz="1400" b="1" i="1" dirty="0">
                <a:solidFill>
                  <a:srgbClr val="E64715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„Работата през цифрови платформи често касае работни места в професии и отрасли, които са високорискови и са свързани с влошени условия на труд.“</a:t>
            </a:r>
            <a:r>
              <a:rPr lang="bg-BG" sz="1400" b="1" i="1" dirty="0">
                <a:solidFill>
                  <a:srgbClr val="E64715"/>
                </a:solidFill>
              </a:rPr>
              <a:t> </a:t>
            </a:r>
            <a:r>
              <a:rPr lang="bg-BG" sz="1400" b="1" dirty="0">
                <a:solidFill>
                  <a:srgbClr val="E6471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88493"/>
            <a:ext cx="2666667" cy="180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AF539D-CAF8-41D3-8FB6-3D01F5F13DEB}"/>
              </a:ext>
            </a:extLst>
          </p:cNvPr>
          <p:cNvSpPr txBox="1"/>
          <p:nvPr/>
        </p:nvSpPr>
        <p:spPr>
          <a:xfrm>
            <a:off x="1043608" y="3038927"/>
            <a:ext cx="7530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g-BG" sz="1600" b="1" dirty="0">
                <a:solidFill>
                  <a:srgbClr val="003399"/>
                </a:solidFill>
              </a:rPr>
              <a:t>Онлайн услуга или пазар, работещи на базата на цифрови технологии (включително използването на мобилни приложения), които са собственост и/или се управляват от предприятие, улесняващи намирането на съответствие между търсенето и предлагането на труд, предоставено от служител на платформата.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34786C-8EE7-4472-9B73-BD12BEFE35B8}"/>
              </a:ext>
            </a:extLst>
          </p:cNvPr>
          <p:cNvSpPr txBox="1"/>
          <p:nvPr/>
        </p:nvSpPr>
        <p:spPr>
          <a:xfrm rot="16200000">
            <a:off x="-160493" y="3446589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g-BG" sz="1600" b="1" u="sng" dirty="0">
                <a:solidFill>
                  <a:srgbClr val="ACC700"/>
                </a:solidFill>
              </a:rPr>
              <a:t>ОПРЕДЕЛЕНИЕ</a:t>
            </a:r>
          </a:p>
        </p:txBody>
      </p:sp>
    </p:spTree>
    <p:extLst>
      <p:ext uri="{BB962C8B-B14F-4D97-AF65-F5344CB8AC3E}">
        <p14:creationId xmlns:p14="http://schemas.microsoft.com/office/powerpoint/2010/main" val="1744807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0001" y="22823"/>
            <a:ext cx="8852697" cy="682238"/>
          </a:xfr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bg-BG" sz="2400" dirty="0">
                <a:solidFill>
                  <a:srgbClr val="003399"/>
                </a:solidFill>
              </a:rPr>
              <a:t>Приоритетни области — работа през цифрови платформи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7824" y="915988"/>
            <a:ext cx="7086504" cy="3234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g-BG" b="1" dirty="0">
                <a:solidFill>
                  <a:srgbClr val="ACC700"/>
                </a:solidFill>
              </a:rPr>
              <a:t>ВЪЗМОЖНОСТИ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rgbClr val="003399"/>
                </a:solidFill>
              </a:rPr>
              <a:t>Самостоятелност на работниците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rgbClr val="003399"/>
                </a:solidFill>
              </a:rPr>
              <a:t>Гъвкаво работно време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rgbClr val="003399"/>
                </a:solidFill>
              </a:rPr>
              <a:t>Подобрен достъп до пазара на труда за работниците в неравностойно положение </a:t>
            </a:r>
          </a:p>
          <a:p>
            <a:pPr lvl="0"/>
            <a:endParaRPr lang="en-US" sz="2000" b="1" dirty="0">
              <a:solidFill>
                <a:srgbClr val="003399"/>
              </a:solidFill>
            </a:endParaRPr>
          </a:p>
          <a:p>
            <a:pPr lvl="0" defTabSz="342900">
              <a:spcBef>
                <a:spcPts val="450"/>
              </a:spcBef>
              <a:buClr>
                <a:srgbClr val="003399"/>
              </a:buClr>
            </a:pPr>
            <a:r>
              <a:rPr lang="bg-BG" b="1" dirty="0">
                <a:solidFill>
                  <a:srgbClr val="ACC700"/>
                </a:solidFill>
              </a:rPr>
              <a:t>РИСКОВЕ И ПРЕДИЗВИКАТЕЛСТВА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rgbClr val="003399"/>
                </a:solidFill>
              </a:rPr>
              <a:t>Професионална изолация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rgbClr val="003399"/>
                </a:solidFill>
              </a:rPr>
              <a:t>Дълго или нередовно работно време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rgbClr val="003399"/>
                </a:solidFill>
              </a:rPr>
              <a:t>Алгоритмично управление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rgbClr val="003399"/>
                </a:solidFill>
              </a:rPr>
              <a:t>Цифров мониторинг/наблюдение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rgbClr val="003399"/>
                </a:solidFill>
              </a:rPr>
              <a:t>Ограничени разпоредби в областта на БЗР</a:t>
            </a:r>
          </a:p>
        </p:txBody>
      </p:sp>
    </p:spTree>
    <p:extLst>
      <p:ext uri="{BB962C8B-B14F-4D97-AF65-F5344CB8AC3E}">
        <p14:creationId xmlns:p14="http://schemas.microsoft.com/office/powerpoint/2010/main" val="4184328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0001" y="87768"/>
            <a:ext cx="8557973" cy="461665"/>
          </a:xfrm>
        </p:spPr>
        <p:txBody>
          <a:bodyPr wrap="square">
            <a:spAutoFit/>
          </a:bodyPr>
          <a:lstStyle/>
          <a:p>
            <a:r>
              <a:rPr lang="bg-BG" sz="2400" dirty="0">
                <a:solidFill>
                  <a:srgbClr val="003399"/>
                </a:solidFill>
              </a:rPr>
              <a:t>Приоритетни области — автоматизация на задачите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9607" y="511648"/>
            <a:ext cx="45137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000" b="1" dirty="0">
              <a:solidFill>
                <a:srgbClr val="003399"/>
              </a:solidFill>
            </a:endParaRPr>
          </a:p>
          <a:p>
            <a:pPr lvl="0"/>
            <a:endParaRPr lang="en-US" sz="1400" b="1" dirty="0">
              <a:solidFill>
                <a:srgbClr val="003399"/>
              </a:solidFill>
            </a:endParaRPr>
          </a:p>
          <a:p>
            <a:r>
              <a:rPr lang="bg-BG" sz="1400" b="1" i="1" dirty="0">
                <a:solidFill>
                  <a:srgbClr val="E64715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„Използването на цифрови технологии за автоматизирани процеси предоставя редица възможности, но също така и потенциални рискове и предизвикателства, например загуба на информираност за ситуацията при хората, прекалена зависимост или възможна загуба на конкретни умения на работниците.“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AF539D-CAF8-41D3-8FB6-3D01F5F13DEB}"/>
              </a:ext>
            </a:extLst>
          </p:cNvPr>
          <p:cNvSpPr txBox="1"/>
          <p:nvPr/>
        </p:nvSpPr>
        <p:spPr>
          <a:xfrm>
            <a:off x="1043608" y="3155438"/>
            <a:ext cx="73975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g-BG" sz="1600" b="1" dirty="0">
                <a:solidFill>
                  <a:srgbClr val="003399"/>
                </a:solidFill>
              </a:rPr>
              <a:t>Използване на системи или технически процедури, позволяващи на дадено устройство или система да изпълнява (частично или изцяло) функция, която преди това е била, или е възможно да бъде, изпълнявана (частично или изцяло) от човек.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34786C-8EE7-4472-9B73-BD12BEFE35B8}"/>
              </a:ext>
            </a:extLst>
          </p:cNvPr>
          <p:cNvSpPr txBox="1"/>
          <p:nvPr/>
        </p:nvSpPr>
        <p:spPr>
          <a:xfrm rot="16200000">
            <a:off x="-160493" y="3446589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g-BG" sz="1600" b="1" u="sng" dirty="0">
                <a:solidFill>
                  <a:srgbClr val="ACC700"/>
                </a:solidFill>
              </a:rPr>
              <a:t>ОПРЕДЕЛЕНИЕ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F6AB56-B7EA-4CFD-9613-1A76A92962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40" y="931991"/>
            <a:ext cx="2666667" cy="180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</p:spTree>
    <p:extLst>
      <p:ext uri="{BB962C8B-B14F-4D97-AF65-F5344CB8AC3E}">
        <p14:creationId xmlns:p14="http://schemas.microsoft.com/office/powerpoint/2010/main" val="497591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0001" y="87768"/>
            <a:ext cx="8693999" cy="461665"/>
          </a:xfrm>
        </p:spPr>
        <p:txBody>
          <a:bodyPr wrap="square">
            <a:spAutoFit/>
          </a:bodyPr>
          <a:lstStyle/>
          <a:p>
            <a:r>
              <a:rPr lang="bg-BG" sz="2400" dirty="0">
                <a:solidFill>
                  <a:srgbClr val="003399"/>
                </a:solidFill>
              </a:rPr>
              <a:t>Приоритетни области — автоматизация на задачите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0001" y="902828"/>
            <a:ext cx="6354247" cy="2495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g-BG" b="1" dirty="0">
                <a:solidFill>
                  <a:srgbClr val="ACC700"/>
                </a:solidFill>
              </a:rPr>
              <a:t>ВЪЗМОЖНОСТИ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rgbClr val="003399"/>
                </a:solidFill>
              </a:rPr>
              <a:t>Автоматизиране на високорискови или повтарящи се работни задачи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rgbClr val="003399"/>
                </a:solidFill>
              </a:rPr>
              <a:t>Увеличено време за учене/творчество на работниците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rgbClr val="003399"/>
                </a:solidFill>
              </a:rPr>
              <a:t>Намалена експозиция на опасна среда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3399"/>
              </a:solidFill>
            </a:endParaRPr>
          </a:p>
          <a:p>
            <a:pPr lvl="0" defTabSz="342900">
              <a:spcBef>
                <a:spcPts val="450"/>
              </a:spcBef>
              <a:buClr>
                <a:srgbClr val="003399"/>
              </a:buClr>
            </a:pPr>
            <a:r>
              <a:rPr lang="bg-BG" b="1" dirty="0">
                <a:solidFill>
                  <a:srgbClr val="ACC700"/>
                </a:solidFill>
              </a:rPr>
              <a:t>РИСКОВЕ И ПРЕДИЗВИКАТЕЛСТВА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rgbClr val="003399"/>
                </a:solidFill>
              </a:rPr>
              <a:t>Загуба на осведоменост за положението на човека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rgbClr val="003399"/>
                </a:solidFill>
              </a:rPr>
              <a:t>Прекомерна зависимост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rgbClr val="003399"/>
                </a:solidFill>
              </a:rPr>
              <a:t>Възможна загуба на специфични умения на работниците </a:t>
            </a:r>
          </a:p>
        </p:txBody>
      </p:sp>
    </p:spTree>
    <p:extLst>
      <p:ext uri="{BB962C8B-B14F-4D97-AF65-F5344CB8AC3E}">
        <p14:creationId xmlns:p14="http://schemas.microsoft.com/office/powerpoint/2010/main" val="593446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0002" y="15266"/>
            <a:ext cx="7522660" cy="682238"/>
          </a:xfr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bg-BG" sz="2400" dirty="0"/>
              <a:t>Приоритетни области — дистанционна и хибридна работа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1880" y="1000712"/>
            <a:ext cx="4231399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1400" b="1" dirty="0">
              <a:solidFill>
                <a:srgbClr val="003399"/>
              </a:solidFill>
            </a:endParaRPr>
          </a:p>
          <a:p>
            <a:pPr lvl="0"/>
            <a:endParaRPr lang="en-US" sz="1400" b="1" dirty="0">
              <a:solidFill>
                <a:srgbClr val="003399"/>
              </a:solidFill>
            </a:endParaRPr>
          </a:p>
          <a:p>
            <a:r>
              <a:rPr lang="bg-BG" sz="1400" b="1" i="1" dirty="0">
                <a:solidFill>
                  <a:srgbClr val="E64715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„Дистанционната работа трябва да бъде включена в задължителната оценка на риска на работодателя.“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AF539D-CAF8-41D3-8FB6-3D01F5F13DEB}"/>
              </a:ext>
            </a:extLst>
          </p:cNvPr>
          <p:cNvSpPr txBox="1"/>
          <p:nvPr/>
        </p:nvSpPr>
        <p:spPr>
          <a:xfrm>
            <a:off x="1029892" y="2887707"/>
            <a:ext cx="78488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g-BG" sz="1400" b="1" i="1" dirty="0">
                <a:solidFill>
                  <a:srgbClr val="003399"/>
                </a:solidFill>
              </a:rPr>
              <a:t>Дистанционна работа</a:t>
            </a:r>
            <a:r>
              <a:rPr lang="bg-BG" sz="1400" b="1" dirty="0">
                <a:solidFill>
                  <a:srgbClr val="003399"/>
                </a:solidFill>
              </a:rPr>
              <a:t> е всеки вид режим на работа, осъществявана чрез цифрови технологии (напр. персонални компютри, смартфони, лаптопи, софтуерни пакети и интернет) за работа от дома или — по-общо — извън помещения на работодателя през по-голямата част или част от работното време. Съчетаването на дистанционна работа с работа в помещения на работодателя се нарича също </a:t>
            </a:r>
            <a:r>
              <a:rPr lang="bg-BG" sz="1400" b="1" i="1" dirty="0">
                <a:solidFill>
                  <a:srgbClr val="003399"/>
                </a:solidFill>
              </a:rPr>
              <a:t>хибридна работа</a:t>
            </a:r>
            <a:r>
              <a:rPr lang="bg-BG" sz="1400" b="1" dirty="0">
                <a:solidFill>
                  <a:srgbClr val="003399"/>
                </a:solidFill>
              </a:rPr>
              <a:t>. </a:t>
            </a:r>
            <a:r>
              <a:rPr lang="bg-BG" sz="1400" b="1" i="1" dirty="0">
                <a:solidFill>
                  <a:srgbClr val="003399"/>
                </a:solidFill>
              </a:rPr>
              <a:t>Работа от разстояние</a:t>
            </a:r>
            <a:r>
              <a:rPr lang="bg-BG" sz="1400" b="1" dirty="0">
                <a:solidFill>
                  <a:srgbClr val="003399"/>
                </a:solidFill>
              </a:rPr>
              <a:t> е общият начин, по който се определя дистанционната работа от дома.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34786C-8EE7-4472-9B73-BD12BEFE35B8}"/>
              </a:ext>
            </a:extLst>
          </p:cNvPr>
          <p:cNvSpPr txBox="1"/>
          <p:nvPr/>
        </p:nvSpPr>
        <p:spPr>
          <a:xfrm rot="16200000">
            <a:off x="-160493" y="3476817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g-BG" sz="1600" b="1" u="sng" dirty="0">
                <a:solidFill>
                  <a:srgbClr val="ACC700"/>
                </a:solidFill>
              </a:rPr>
              <a:t>ОПРЕДЕЛЕНИЕ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15445A-9235-4930-A9B1-8C41C9203D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60356"/>
            <a:ext cx="2666667" cy="180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</p:spTree>
    <p:extLst>
      <p:ext uri="{BB962C8B-B14F-4D97-AF65-F5344CB8AC3E}">
        <p14:creationId xmlns:p14="http://schemas.microsoft.com/office/powerpoint/2010/main" val="3369520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0001" y="7710"/>
            <a:ext cx="7559873" cy="682238"/>
          </a:xfrm>
        </p:spPr>
        <p:txBody>
          <a:bodyPr>
            <a:spAutoFit/>
          </a:bodyPr>
          <a:lstStyle/>
          <a:p>
            <a:pPr>
              <a:lnSpc>
                <a:spcPts val="2300"/>
              </a:lnSpc>
            </a:pPr>
            <a:r>
              <a:rPr lang="bg-BG" sz="2400" dirty="0"/>
              <a:t>Приоритетни области — дистанционна и хибридна работа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0001" y="915988"/>
            <a:ext cx="7684349" cy="3480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ACC700"/>
                </a:solidFill>
              </a:rPr>
              <a:t>ВЪЗМОЖНОСТИ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chemeClr val="accent1"/>
                </a:solidFill>
              </a:rPr>
              <a:t>По-голяма автономност и гъвкавост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chemeClr val="accent1"/>
                </a:solidFill>
              </a:rPr>
              <a:t>По-добро равновесие между професионалния и личния живот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chemeClr val="accent1"/>
                </a:solidFill>
              </a:rPr>
              <a:t>Подобрена мотивация и производителност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chemeClr val="accent1"/>
                </a:solidFill>
              </a:rPr>
              <a:t>Намалено време за пътуване до работното място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chemeClr val="accent1"/>
                </a:solidFill>
              </a:rPr>
              <a:t>Безопасност във високорискова среда</a:t>
            </a:r>
          </a:p>
          <a:p>
            <a:endParaRPr lang="en-US" sz="2000" b="1" dirty="0">
              <a:solidFill>
                <a:schemeClr val="accent1"/>
              </a:solidFill>
            </a:endParaRPr>
          </a:p>
          <a:p>
            <a:pPr lvl="0" defTabSz="342900">
              <a:spcBef>
                <a:spcPts val="450"/>
              </a:spcBef>
              <a:buClr>
                <a:srgbClr val="003399"/>
              </a:buClr>
            </a:pPr>
            <a:r>
              <a:rPr lang="bg-BG" b="1" dirty="0">
                <a:solidFill>
                  <a:srgbClr val="ACC700"/>
                </a:solidFill>
              </a:rPr>
              <a:t>РИСКОВЕ И ПРЕДИЗВИКАТЕЛСТВА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rgbClr val="003399"/>
                </a:solidFill>
              </a:rPr>
              <a:t>Липса на контакти с други хора и работа в изолация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rgbClr val="003399"/>
                </a:solidFill>
              </a:rPr>
              <a:t>Повишаване на интензивността на труда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rgbClr val="003399"/>
                </a:solidFill>
              </a:rPr>
              <a:t>Дълго или нередовно работно време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rgbClr val="003399"/>
                </a:solidFill>
              </a:rPr>
              <a:t>Конфликт между личния и професионалния живот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rgbClr val="003399"/>
                </a:solidFill>
              </a:rPr>
              <a:t>Неподходящо оборудване</a:t>
            </a:r>
          </a:p>
        </p:txBody>
      </p:sp>
    </p:spTree>
    <p:extLst>
      <p:ext uri="{BB962C8B-B14F-4D97-AF65-F5344CB8AC3E}">
        <p14:creationId xmlns:p14="http://schemas.microsoft.com/office/powerpoint/2010/main" val="2663294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0001" y="7710"/>
            <a:ext cx="7559873" cy="682238"/>
          </a:xfrm>
        </p:spPr>
        <p:txBody>
          <a:bodyPr>
            <a:spAutoFit/>
          </a:bodyPr>
          <a:lstStyle/>
          <a:p>
            <a:pPr>
              <a:lnSpc>
                <a:spcPts val="2300"/>
              </a:lnSpc>
            </a:pPr>
            <a:r>
              <a:rPr lang="bg-BG" sz="2400" dirty="0">
                <a:solidFill>
                  <a:srgbClr val="003399"/>
                </a:solidFill>
              </a:rPr>
              <a:t>Приоритетни области — управление на работниците чрез 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1880" y="751331"/>
            <a:ext cx="42918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000" b="1" dirty="0">
              <a:solidFill>
                <a:srgbClr val="003399"/>
              </a:solidFill>
            </a:endParaRPr>
          </a:p>
          <a:p>
            <a:pPr lvl="0"/>
            <a:endParaRPr lang="en-US" sz="1400" b="1" dirty="0">
              <a:solidFill>
                <a:srgbClr val="003399"/>
              </a:solidFill>
            </a:endParaRPr>
          </a:p>
          <a:p>
            <a:r>
              <a:rPr lang="bg-BG" sz="1400" b="1" i="1" dirty="0">
                <a:solidFill>
                  <a:srgbClr val="E64715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„От съществено значение е да се изгради доверие в тези системи чрез информиране, консултиране и предоставяне на възможност на работниците да участват в тяхното проектиране и прилагане.“ 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AF539D-CAF8-41D3-8FB6-3D01F5F13DEB}"/>
              </a:ext>
            </a:extLst>
          </p:cNvPr>
          <p:cNvSpPr txBox="1"/>
          <p:nvPr/>
        </p:nvSpPr>
        <p:spPr>
          <a:xfrm>
            <a:off x="969890" y="2917529"/>
            <a:ext cx="78340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g-BG" sz="1500" b="1" dirty="0">
                <a:solidFill>
                  <a:srgbClr val="003399"/>
                </a:solidFill>
              </a:rPr>
              <a:t>Отнася се до система за управление на работниците, чрез която се събират данни, често в реално време, за работното място, работниците и извършваната от тях работа, които след това се подават на базиран на изкуствения интелект модел, който взема автоматизирани или </a:t>
            </a:r>
            <a:r>
              <a:rPr lang="bg-BG" sz="1500" b="1" dirty="0" err="1">
                <a:solidFill>
                  <a:srgbClr val="003399"/>
                </a:solidFill>
              </a:rPr>
              <a:t>полуавтоматизирани</a:t>
            </a:r>
            <a:r>
              <a:rPr lang="bg-BG" sz="1500" b="1" dirty="0">
                <a:solidFill>
                  <a:srgbClr val="003399"/>
                </a:solidFill>
              </a:rPr>
              <a:t> решения или предоставя информация на оправомощените лица по въпроси, свързани с управлението на работниците.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34786C-8EE7-4472-9B73-BD12BEFE35B8}"/>
              </a:ext>
            </a:extLst>
          </p:cNvPr>
          <p:cNvSpPr txBox="1"/>
          <p:nvPr/>
        </p:nvSpPr>
        <p:spPr>
          <a:xfrm rot="16200000">
            <a:off x="-160493" y="3461703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g-BG" sz="1600" b="1" u="sng" dirty="0">
                <a:solidFill>
                  <a:srgbClr val="ACC700"/>
                </a:solidFill>
              </a:rPr>
              <a:t>ОПРЕДЕЛЕНИЕ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356AF0-FBDB-4E8B-BCFC-661E42F039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46071"/>
            <a:ext cx="2666667" cy="180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</p:spTree>
    <p:extLst>
      <p:ext uri="{BB962C8B-B14F-4D97-AF65-F5344CB8AC3E}">
        <p14:creationId xmlns:p14="http://schemas.microsoft.com/office/powerpoint/2010/main" val="560711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0001" y="153"/>
            <a:ext cx="7559873" cy="682238"/>
          </a:xfrm>
        </p:spPr>
        <p:txBody>
          <a:bodyPr>
            <a:spAutoFit/>
          </a:bodyPr>
          <a:lstStyle/>
          <a:p>
            <a:pPr>
              <a:lnSpc>
                <a:spcPts val="2300"/>
              </a:lnSpc>
            </a:pPr>
            <a:r>
              <a:rPr lang="bg-BG" sz="2400" dirty="0">
                <a:solidFill>
                  <a:srgbClr val="003399"/>
                </a:solidFill>
              </a:rPr>
              <a:t>Приоритетни области — управление на работниците чрез 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0000" y="918031"/>
            <a:ext cx="7559874" cy="2495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g-BG" b="1" dirty="0">
                <a:solidFill>
                  <a:srgbClr val="ACC700"/>
                </a:solidFill>
              </a:rPr>
              <a:t>ВЪЗМОЖНОСТИ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rgbClr val="003399"/>
                </a:solidFill>
              </a:rPr>
              <a:t>Подобрено планиране и разпределяне на задачите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rgbClr val="003399"/>
                </a:solidFill>
              </a:rPr>
              <a:t>Оптимизирана организация на труда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rgbClr val="003399"/>
                </a:solidFill>
              </a:rPr>
              <a:t>Данни, чрез които се установяват проблеми, свързани с БЗР</a:t>
            </a:r>
          </a:p>
          <a:p>
            <a:pPr lvl="0"/>
            <a:endParaRPr lang="es-ES" sz="2000" b="1" dirty="0">
              <a:solidFill>
                <a:srgbClr val="003399"/>
              </a:solidFill>
            </a:endParaRPr>
          </a:p>
          <a:p>
            <a:pPr lvl="0" defTabSz="342900">
              <a:spcBef>
                <a:spcPts val="450"/>
              </a:spcBef>
              <a:buClr>
                <a:srgbClr val="003399"/>
              </a:buClr>
            </a:pPr>
            <a:r>
              <a:rPr lang="bg-BG" b="1" dirty="0">
                <a:solidFill>
                  <a:srgbClr val="ACC700"/>
                </a:solidFill>
              </a:rPr>
              <a:t>РИСКОВЕ И ПРЕДИЗВИКАТЕЛСТВА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rgbClr val="003399"/>
                </a:solidFill>
              </a:rPr>
              <a:t>Намалена самостоятелност и контрол на работниците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rgbClr val="003399"/>
                </a:solidFill>
              </a:rPr>
              <a:t>Повишен натиск за по-бърза работа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rgbClr val="003399"/>
                </a:solidFill>
              </a:rPr>
              <a:t>Нарушаване на неприкосновеността на личния живот</a:t>
            </a:r>
          </a:p>
        </p:txBody>
      </p:sp>
    </p:spTree>
    <p:extLst>
      <p:ext uri="{BB962C8B-B14F-4D97-AF65-F5344CB8AC3E}">
        <p14:creationId xmlns:p14="http://schemas.microsoft.com/office/powerpoint/2010/main" val="3919486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915988"/>
            <a:ext cx="5706173" cy="2418611"/>
          </a:xfrm>
        </p:spPr>
        <p:txBody>
          <a:bodyPr lIns="0" tIns="0" rIns="0" bIns="0">
            <a:spAutoFit/>
          </a:bodyPr>
          <a:lstStyle/>
          <a:p>
            <a:r>
              <a:rPr lang="bg-BG" sz="1600" dirty="0"/>
              <a:t>За какво се отнася?</a:t>
            </a:r>
          </a:p>
          <a:p>
            <a:r>
              <a:rPr lang="bg-BG" sz="1600" dirty="0"/>
              <a:t>Факти и цифри</a:t>
            </a:r>
          </a:p>
          <a:p>
            <a:r>
              <a:rPr lang="bg-BG" sz="1600" dirty="0"/>
              <a:t>Цели на кампанията</a:t>
            </a:r>
          </a:p>
          <a:p>
            <a:r>
              <a:rPr lang="bg-BG" sz="1600" dirty="0"/>
              <a:t>Приоритетни области</a:t>
            </a:r>
          </a:p>
          <a:p>
            <a:r>
              <a:rPr lang="bg-BG" sz="1600" dirty="0"/>
              <a:t>Предотвратяване на риска</a:t>
            </a:r>
          </a:p>
          <a:p>
            <a:r>
              <a:rPr lang="bg-BG" sz="1600" dirty="0"/>
              <a:t>EU-OSHA и партньорите на кампанията</a:t>
            </a:r>
          </a:p>
          <a:p>
            <a:r>
              <a:rPr lang="bg-BG" sz="1600" dirty="0"/>
              <a:t>Инструменти и ресурси на кампанията </a:t>
            </a:r>
          </a:p>
          <a:p>
            <a:r>
              <a:rPr lang="bg-BG" sz="1600" dirty="0"/>
              <a:t>Как да се включите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E67E1C7-DA33-3742-8620-2EC6C9701E0F}"/>
              </a:ext>
            </a:extLst>
          </p:cNvPr>
          <p:cNvSpPr txBox="1">
            <a:spLocks/>
          </p:cNvSpPr>
          <p:nvPr/>
        </p:nvSpPr>
        <p:spPr>
          <a:xfrm>
            <a:off x="539750" y="165105"/>
            <a:ext cx="7470122" cy="369332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135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2400"/>
              <a:t>Обзор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3875">
            <a:off x="5377503" y="2415962"/>
            <a:ext cx="2666667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29296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0001" y="87768"/>
            <a:ext cx="7559873" cy="461665"/>
          </a:xfrm>
        </p:spPr>
        <p:txBody>
          <a:bodyPr>
            <a:spAutoFit/>
          </a:bodyPr>
          <a:lstStyle/>
          <a:p>
            <a:r>
              <a:rPr lang="bg-BG" sz="2400">
                <a:solidFill>
                  <a:srgbClr val="003399"/>
                </a:solidFill>
              </a:rPr>
              <a:t>Приоритетни области — умни цифрови системи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1880" y="986766"/>
            <a:ext cx="451799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1400" b="1" dirty="0">
              <a:solidFill>
                <a:srgbClr val="003399"/>
              </a:solidFill>
            </a:endParaRPr>
          </a:p>
          <a:p>
            <a:r>
              <a:rPr lang="bg-BG" sz="1400" b="1" i="1" dirty="0">
                <a:solidFill>
                  <a:srgbClr val="E64715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„Тези нови системи използват цифрови технологии за събиране и анализ на данни или сигнали с цел установяване и оценка на рисковете за БЗР, като по този начин предотвратяват или свеждат до минимум вредите и насърчават БЗР.“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AF539D-CAF8-41D3-8FB6-3D01F5F13DEB}"/>
              </a:ext>
            </a:extLst>
          </p:cNvPr>
          <p:cNvSpPr txBox="1"/>
          <p:nvPr/>
        </p:nvSpPr>
        <p:spPr>
          <a:xfrm>
            <a:off x="1026260" y="2859957"/>
            <a:ext cx="7848872" cy="17081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bg-BG" sz="1300" b="1" dirty="0">
                <a:solidFill>
                  <a:srgbClr val="003399"/>
                </a:solidFill>
              </a:rPr>
              <a:t>Цифрови системи за наблюдение и подобряване на безопасността и здравето на работниците, включително интелигентни лични предпазни средства (ЛПС), които могат да идентифицират нива на газове, токсини, нива на шум и високорискови температури; преносими устройства, способни да взаимодействат с работниците, със сензори, които могат да бъдат вградени в каски или предпазни очила; мобилни или статични системи, които използват камери и сензори, напр. </a:t>
            </a:r>
            <a:r>
              <a:rPr lang="bg-BG" sz="1300" b="1" dirty="0" err="1">
                <a:solidFill>
                  <a:srgbClr val="003399"/>
                </a:solidFill>
              </a:rPr>
              <a:t>дронове</a:t>
            </a:r>
            <a:r>
              <a:rPr lang="bg-BG" sz="1300" b="1" dirty="0">
                <a:solidFill>
                  <a:srgbClr val="003399"/>
                </a:solidFill>
              </a:rPr>
              <a:t>, които ефективно достигат и наблюдават опасни зони на работни площадки, като се избягва излагането на хората на опасност в строителната и минната промишленост.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34786C-8EE7-4472-9B73-BD12BEFE35B8}"/>
              </a:ext>
            </a:extLst>
          </p:cNvPr>
          <p:cNvSpPr txBox="1"/>
          <p:nvPr/>
        </p:nvSpPr>
        <p:spPr>
          <a:xfrm rot="16200000">
            <a:off x="-160493" y="3491931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g-BG" sz="1600" b="1" u="sng" dirty="0">
                <a:solidFill>
                  <a:srgbClr val="ACC700"/>
                </a:solidFill>
              </a:rPr>
              <a:t>ОПРЕДЕЛЕНИЕ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2C750B-A009-4564-B11E-D6FA542B4D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5858"/>
            <a:ext cx="2666666" cy="180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</p:spTree>
    <p:extLst>
      <p:ext uri="{BB962C8B-B14F-4D97-AF65-F5344CB8AC3E}">
        <p14:creationId xmlns:p14="http://schemas.microsoft.com/office/powerpoint/2010/main" val="4116623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0001" y="87768"/>
            <a:ext cx="7559873" cy="461665"/>
          </a:xfrm>
        </p:spPr>
        <p:txBody>
          <a:bodyPr>
            <a:spAutoFit/>
          </a:bodyPr>
          <a:lstStyle/>
          <a:p>
            <a:r>
              <a:rPr lang="bg-BG" sz="2400">
                <a:solidFill>
                  <a:srgbClr val="003399"/>
                </a:solidFill>
              </a:rPr>
              <a:t>Приоритетни области — умни цифрови системи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0000" y="927577"/>
            <a:ext cx="7793887" cy="2987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g-BG" b="1" dirty="0">
                <a:solidFill>
                  <a:srgbClr val="ACC700"/>
                </a:solidFill>
              </a:rPr>
              <a:t>ВЪЗМОЖНОСТИ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rgbClr val="003399"/>
                </a:solidFill>
              </a:rPr>
              <a:t>Предотвратяване и свеждане до минимум на вредите за работниците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rgbClr val="003399"/>
                </a:solidFill>
              </a:rPr>
              <a:t>Подобрено съответствие с БЗР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rgbClr val="003399"/>
                </a:solidFill>
              </a:rPr>
              <a:t>Информирано вземане на решения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rgbClr val="003399"/>
                </a:solidFill>
              </a:rPr>
              <a:t>Ефективно прилагане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rgbClr val="003399"/>
                </a:solidFill>
              </a:rPr>
              <a:t>Повече възможности за обучение в среда с виртуална реалност</a:t>
            </a:r>
          </a:p>
          <a:p>
            <a:pPr lvl="0"/>
            <a:endParaRPr lang="en-US" sz="2000" b="1" dirty="0">
              <a:solidFill>
                <a:srgbClr val="003399"/>
              </a:solidFill>
            </a:endParaRPr>
          </a:p>
          <a:p>
            <a:pPr lvl="0" defTabSz="342900">
              <a:spcBef>
                <a:spcPts val="450"/>
              </a:spcBef>
              <a:buClr>
                <a:srgbClr val="003399"/>
              </a:buClr>
            </a:pPr>
            <a:r>
              <a:rPr lang="bg-BG" b="1" dirty="0">
                <a:solidFill>
                  <a:srgbClr val="ACC700"/>
                </a:solidFill>
              </a:rPr>
              <a:t>РИСКОВЕ И ПРЕДИЗВИКАТЕЛСТВА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rgbClr val="003399"/>
                </a:solidFill>
              </a:rPr>
              <a:t>Неточности или неправилно тълкуване на данни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rgbClr val="003399"/>
                </a:solidFill>
              </a:rPr>
              <a:t>Прекомерно разчитане на технологиите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rgbClr val="003399"/>
                </a:solidFill>
              </a:rPr>
              <a:t>Загуба на контрол върху работните задачи</a:t>
            </a:r>
          </a:p>
        </p:txBody>
      </p:sp>
    </p:spTree>
    <p:extLst>
      <p:ext uri="{BB962C8B-B14F-4D97-AF65-F5344CB8AC3E}">
        <p14:creationId xmlns:p14="http://schemas.microsoft.com/office/powerpoint/2010/main" val="3058561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35927FE-E68F-B143-A6DD-76F09837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48384"/>
            <a:ext cx="7632700" cy="369332"/>
          </a:xfrm>
        </p:spPr>
        <p:txBody>
          <a:bodyPr lIns="0" tIns="0" rIns="0" bIns="0">
            <a:spAutoFit/>
          </a:bodyPr>
          <a:lstStyle/>
          <a:p>
            <a:r>
              <a:rPr lang="bg-BG" sz="2400">
                <a:solidFill>
                  <a:schemeClr val="accent1"/>
                </a:solidFill>
              </a:rPr>
              <a:t>Предотвратяване на риска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3" y="915988"/>
            <a:ext cx="78668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chemeClr val="accent1"/>
                </a:solidFill>
              </a:rPr>
              <a:t>Ориентиран към човека подход </a:t>
            </a:r>
          </a:p>
          <a:p>
            <a:pPr lvl="0"/>
            <a:endParaRPr lang="el-GR" sz="1600" b="1" dirty="0">
              <a:solidFill>
                <a:schemeClr val="accent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chemeClr val="accent1"/>
                </a:solidFill>
              </a:rPr>
              <a:t>Равен достъп до информация на всички заинтересовани страни</a:t>
            </a:r>
          </a:p>
          <a:p>
            <a:pPr lvl="0"/>
            <a:endParaRPr lang="el-GR" sz="1600" b="1" dirty="0">
              <a:solidFill>
                <a:schemeClr val="accent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chemeClr val="accent1"/>
                </a:solidFill>
              </a:rPr>
              <a:t>Консултация/участие на работниците в разработването, внедряването и използването на цифрови технологии и системи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l-GR" sz="1600" b="1" dirty="0">
              <a:solidFill>
                <a:schemeClr val="accent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chemeClr val="accent1"/>
                </a:solidFill>
              </a:rPr>
              <a:t>Прозрачност относно начина, по който работи един цифров инструмент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l-GR" sz="1600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chemeClr val="accent1"/>
                </a:solidFill>
              </a:rPr>
              <a:t>Цялостен подход за оценка на цифровите технологии и системи</a:t>
            </a:r>
          </a:p>
        </p:txBody>
      </p:sp>
    </p:spTree>
    <p:extLst>
      <p:ext uri="{BB962C8B-B14F-4D97-AF65-F5344CB8AC3E}">
        <p14:creationId xmlns:p14="http://schemas.microsoft.com/office/powerpoint/2010/main" val="1749694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901DF98-FA09-AD45-BC85-F22873B9E4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01" y="771550"/>
            <a:ext cx="7272610" cy="3863506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29101"/>
            <a:ext cx="7415532" cy="369332"/>
          </a:xfrm>
        </p:spPr>
        <p:txBody>
          <a:bodyPr lIns="0" tIns="0" rIns="0" bIns="0">
            <a:spAutoFit/>
          </a:bodyPr>
          <a:lstStyle/>
          <a:p>
            <a:r>
              <a:rPr lang="bg-BG" sz="2400"/>
              <a:t>EU-OSHA и партньорите на кампанията</a:t>
            </a:r>
          </a:p>
        </p:txBody>
      </p:sp>
      <p:grpSp>
        <p:nvGrpSpPr>
          <p:cNvPr id="93" name="Gruppo 92">
            <a:extLst>
              <a:ext uri="{FF2B5EF4-FFF2-40B4-BE49-F238E27FC236}">
                <a16:creationId xmlns:a16="http://schemas.microsoft.com/office/drawing/2014/main" id="{BDB5431B-DE21-A34A-BA10-6C5F251528CF}"/>
              </a:ext>
            </a:extLst>
          </p:cNvPr>
          <p:cNvGrpSpPr/>
          <p:nvPr/>
        </p:nvGrpSpPr>
        <p:grpSpPr>
          <a:xfrm>
            <a:off x="44395" y="1127815"/>
            <a:ext cx="8532014" cy="3069360"/>
            <a:chOff x="83260" y="1121555"/>
            <a:chExt cx="8532014" cy="3069360"/>
          </a:xfrm>
        </p:grpSpPr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FD39340F-D71A-974A-B178-5BB413CC67B1}"/>
                </a:ext>
              </a:extLst>
            </p:cNvPr>
            <p:cNvSpPr txBox="1"/>
            <p:nvPr/>
          </p:nvSpPr>
          <p:spPr>
            <a:xfrm>
              <a:off x="83260" y="3203737"/>
              <a:ext cx="3472327" cy="340270"/>
            </a:xfrm>
            <a:prstGeom prst="roundRect">
              <a:avLst>
                <a:gd name="adj" fmla="val 50000"/>
              </a:avLst>
            </a:prstGeom>
            <a:solidFill>
              <a:srgbClr val="ACC700">
                <a:alpha val="40000"/>
              </a:srgbClr>
            </a:solidFill>
          </p:spPr>
          <p:txBody>
            <a:bodyPr wrap="none" lIns="108000" tIns="36000" rIns="108000" bIns="36000" rtlCol="0" anchor="ctr" anchorCtr="0">
              <a:spAutoFit/>
            </a:bodyPr>
            <a:lstStyle/>
            <a:p>
              <a:pPr marL="0" lvl="1" algn="ctr"/>
              <a:r>
                <a:rPr lang="bg-BG" sz="1100" b="1">
                  <a:solidFill>
                    <a:schemeClr val="tx2"/>
                  </a:solidFill>
                  <a:hlinkClick r:id="rId4"/>
                </a:rPr>
                <a:t>ОФИЦИАЛНИ ПАРТНЬОРИ НА КАМПАНИЯТА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EEB6659C-0922-C54F-A68C-B285E024FA1B}"/>
                </a:ext>
              </a:extLst>
            </p:cNvPr>
            <p:cNvSpPr txBox="1"/>
            <p:nvPr/>
          </p:nvSpPr>
          <p:spPr>
            <a:xfrm>
              <a:off x="5071697" y="1121555"/>
              <a:ext cx="3083042" cy="340270"/>
            </a:xfrm>
            <a:prstGeom prst="roundRect">
              <a:avLst>
                <a:gd name="adj" fmla="val 50000"/>
              </a:avLst>
            </a:prstGeom>
            <a:solidFill>
              <a:srgbClr val="ACC700">
                <a:alpha val="40000"/>
              </a:srgbClr>
            </a:solidFill>
          </p:spPr>
          <p:txBody>
            <a:bodyPr wrap="none" lIns="108000" tIns="36000" rIns="108000" bIns="36000" rtlCol="0" anchor="ctr" anchorCtr="0">
              <a:spAutoFit/>
            </a:bodyPr>
            <a:lstStyle/>
            <a:p>
              <a:pPr marL="0" lvl="1" algn="ctr"/>
              <a:r>
                <a:rPr lang="bg-BG" sz="1100" b="1" dirty="0">
                  <a:solidFill>
                    <a:schemeClr val="tx2"/>
                  </a:solidFill>
                  <a:hlinkClick r:id="rId5"/>
                </a:rPr>
                <a:t>ЕВРОПЕЙСКИ СОЦИАЛНИ ПАРТНЬОРИ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6E8482F4-3554-0E45-A1DC-3A439C8BD480}"/>
                </a:ext>
              </a:extLst>
            </p:cNvPr>
            <p:cNvSpPr txBox="1"/>
            <p:nvPr/>
          </p:nvSpPr>
          <p:spPr>
            <a:xfrm>
              <a:off x="1089591" y="1188731"/>
              <a:ext cx="3427790" cy="340270"/>
            </a:xfrm>
            <a:prstGeom prst="roundRect">
              <a:avLst>
                <a:gd name="adj" fmla="val 50000"/>
              </a:avLst>
            </a:prstGeom>
            <a:solidFill>
              <a:srgbClr val="ACC700">
                <a:alpha val="40000"/>
              </a:srgbClr>
            </a:solidFill>
          </p:spPr>
          <p:txBody>
            <a:bodyPr wrap="none" lIns="108000" tIns="36000" rIns="108000" bIns="36000" rtlCol="0" anchor="ctr" anchorCtr="0">
              <a:spAutoFit/>
            </a:bodyPr>
            <a:lstStyle/>
            <a:p>
              <a:pPr marL="0" lvl="1" algn="ctr"/>
              <a:r>
                <a:rPr lang="bg-BG" sz="1100" b="1" dirty="0">
                  <a:solidFill>
                    <a:schemeClr val="tx2"/>
                  </a:solidFill>
                  <a:hlinkClick r:id="rId6"/>
                </a:rPr>
                <a:t>ЕВРОПЕЙСКА МРЕЖА НА ПРЕДПРИЯТИЯТА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44A8D296-5F3C-DB47-A5D0-BB3F64285963}"/>
                </a:ext>
              </a:extLst>
            </p:cNvPr>
            <p:cNvSpPr txBox="1"/>
            <p:nvPr/>
          </p:nvSpPr>
          <p:spPr>
            <a:xfrm>
              <a:off x="6657365" y="3812760"/>
              <a:ext cx="1957909" cy="340270"/>
            </a:xfrm>
            <a:prstGeom prst="roundRect">
              <a:avLst>
                <a:gd name="adj" fmla="val 50000"/>
              </a:avLst>
            </a:prstGeom>
            <a:solidFill>
              <a:srgbClr val="ACC700">
                <a:alpha val="40000"/>
              </a:srgbClr>
            </a:solidFill>
          </p:spPr>
          <p:txBody>
            <a:bodyPr wrap="none" lIns="108000" tIns="36000" rIns="108000" bIns="36000" rtlCol="0" anchor="ctr" anchorCtr="0">
              <a:spAutoFit/>
            </a:bodyPr>
            <a:lstStyle/>
            <a:p>
              <a:pPr marL="0" lvl="1" algn="ctr"/>
              <a:r>
                <a:rPr lang="bg-BG" sz="1100" b="1">
                  <a:solidFill>
                    <a:schemeClr val="tx2"/>
                  </a:solidFill>
                  <a:hlinkClick r:id="rId7"/>
                </a:rPr>
                <a:t>МЕДИЙНИ ПАРТНЬОРИ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AEB49CE0-8E5B-5740-9760-F7DDF391014A}"/>
                </a:ext>
              </a:extLst>
            </p:cNvPr>
            <p:cNvSpPr txBox="1"/>
            <p:nvPr/>
          </p:nvSpPr>
          <p:spPr>
            <a:xfrm>
              <a:off x="6356026" y="3033229"/>
              <a:ext cx="1767360" cy="340270"/>
            </a:xfrm>
            <a:prstGeom prst="roundRect">
              <a:avLst>
                <a:gd name="adj" fmla="val 50000"/>
              </a:avLst>
            </a:prstGeom>
            <a:solidFill>
              <a:srgbClr val="ACC700">
                <a:alpha val="40000"/>
              </a:srgbClr>
            </a:solidFill>
          </p:spPr>
          <p:txBody>
            <a:bodyPr wrap="none" lIns="108000" tIns="36000" rIns="108000" bIns="36000" rtlCol="0" anchor="ctr" anchorCtr="0">
              <a:spAutoFit/>
            </a:bodyPr>
            <a:lstStyle/>
            <a:p>
              <a:pPr marL="0" lvl="1" algn="ctr"/>
              <a:r>
                <a:rPr lang="bg-BG" sz="1100" b="1" dirty="0">
                  <a:solidFill>
                    <a:schemeClr val="tx2"/>
                  </a:solidFill>
                  <a:hlinkClick r:id="rId8"/>
                </a:rPr>
                <a:t>ИНСТИТУЦИИ НА ЕС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D6367E99-029F-9341-890E-FF4C19640AD9}"/>
                </a:ext>
              </a:extLst>
            </p:cNvPr>
            <p:cNvSpPr txBox="1"/>
            <p:nvPr/>
          </p:nvSpPr>
          <p:spPr>
            <a:xfrm>
              <a:off x="2690202" y="3850645"/>
              <a:ext cx="3514856" cy="340270"/>
            </a:xfrm>
            <a:prstGeom prst="roundRect">
              <a:avLst>
                <a:gd name="adj" fmla="val 50000"/>
              </a:avLst>
            </a:prstGeom>
            <a:solidFill>
              <a:srgbClr val="E64715">
                <a:alpha val="40000"/>
              </a:srgbClr>
            </a:solidFill>
          </p:spPr>
          <p:txBody>
            <a:bodyPr wrap="none" lIns="108000" tIns="36000" rIns="108000" bIns="36000" rtlCol="0" anchor="ctr" anchorCtr="0">
              <a:spAutoFit/>
            </a:bodyPr>
            <a:lstStyle/>
            <a:p>
              <a:pPr algn="ctr"/>
              <a:r>
                <a:rPr lang="bg-BG" sz="1100" b="1" dirty="0">
                  <a:solidFill>
                    <a:schemeClr val="tx2"/>
                  </a:solidFill>
                  <a:latin typeface="+mj-lt"/>
                  <a:ea typeface="+mj-ea"/>
                  <a:hlinkClick r:id="rId9"/>
                </a:rPr>
                <a:t>НАЦИОНАЛНИ ФОКУСНИ ТОЧКИ НА EU-OSHA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B247956C-04DA-0F41-9857-E431205F6850}"/>
                </a:ext>
              </a:extLst>
            </p:cNvPr>
            <p:cNvSpPr txBox="1"/>
            <p:nvPr/>
          </p:nvSpPr>
          <p:spPr>
            <a:xfrm>
              <a:off x="748413" y="1968900"/>
              <a:ext cx="1475441" cy="340270"/>
            </a:xfrm>
            <a:prstGeom prst="roundRect">
              <a:avLst>
                <a:gd name="adj" fmla="val 50000"/>
              </a:avLst>
            </a:prstGeom>
            <a:solidFill>
              <a:srgbClr val="ACC700">
                <a:alpha val="40000"/>
              </a:srgbClr>
            </a:solidFill>
          </p:spPr>
          <p:txBody>
            <a:bodyPr wrap="none" lIns="108000" tIns="36000" rIns="108000" bIns="36000" rtlCol="0" anchor="ctr" anchorCtr="0">
              <a:spAutoFit/>
            </a:bodyPr>
            <a:lstStyle/>
            <a:p>
              <a:pPr marL="0" lvl="1" algn="ctr"/>
              <a:r>
                <a:rPr lang="bg-BG" sz="1100" b="1" dirty="0">
                  <a:solidFill>
                    <a:schemeClr val="tx2"/>
                  </a:solidFill>
                  <a:hlinkClick r:id="rId10"/>
                </a:rPr>
                <a:t>АГЕНЦИИ НА ЕС</a:t>
              </a:r>
            </a:p>
          </p:txBody>
        </p:sp>
        <p:cxnSp>
          <p:nvCxnSpPr>
            <p:cNvPr id="23" name="Connettore 1 22">
              <a:extLst>
                <a:ext uri="{FF2B5EF4-FFF2-40B4-BE49-F238E27FC236}">
                  <a16:creationId xmlns:a16="http://schemas.microsoft.com/office/drawing/2014/main" id="{AC8FD8DA-257C-2148-BD25-C643C79C9ECD}"/>
                </a:ext>
              </a:extLst>
            </p:cNvPr>
            <p:cNvCxnSpPr>
              <a:cxnSpLocks/>
              <a:stCxn id="14" idx="3"/>
              <a:endCxn id="15" idx="1"/>
            </p:cNvCxnSpPr>
            <p:nvPr/>
          </p:nvCxnSpPr>
          <p:spPr>
            <a:xfrm flipH="1" flipV="1">
              <a:off x="1089591" y="1358866"/>
              <a:ext cx="7525683" cy="2624029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>
              <a:extLst>
                <a:ext uri="{FF2B5EF4-FFF2-40B4-BE49-F238E27FC236}">
                  <a16:creationId xmlns:a16="http://schemas.microsoft.com/office/drawing/2014/main" id="{A3172512-8AFE-8842-926B-C0CA9FCC6343}"/>
                </a:ext>
              </a:extLst>
            </p:cNvPr>
            <p:cNvCxnSpPr>
              <a:cxnSpLocks/>
              <a:stCxn id="14" idx="2"/>
              <a:endCxn id="18" idx="0"/>
            </p:cNvCxnSpPr>
            <p:nvPr/>
          </p:nvCxnSpPr>
          <p:spPr>
            <a:xfrm flipH="1" flipV="1">
              <a:off x="1486134" y="1968900"/>
              <a:ext cx="6150186" cy="2184130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6">
              <a:extLst>
                <a:ext uri="{FF2B5EF4-FFF2-40B4-BE49-F238E27FC236}">
                  <a16:creationId xmlns:a16="http://schemas.microsoft.com/office/drawing/2014/main" id="{566F63BB-99E1-8B4D-9812-E8B9C80FCC6C}"/>
                </a:ext>
              </a:extLst>
            </p:cNvPr>
            <p:cNvCxnSpPr>
              <a:cxnSpLocks/>
              <a:stCxn id="14" idx="2"/>
              <a:endCxn id="9" idx="3"/>
            </p:cNvCxnSpPr>
            <p:nvPr/>
          </p:nvCxnSpPr>
          <p:spPr>
            <a:xfrm flipH="1" flipV="1">
              <a:off x="6205058" y="4020780"/>
              <a:ext cx="1431262" cy="132250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>
              <a:extLst>
                <a:ext uri="{FF2B5EF4-FFF2-40B4-BE49-F238E27FC236}">
                  <a16:creationId xmlns:a16="http://schemas.microsoft.com/office/drawing/2014/main" id="{560FC124-6F04-1747-A0FB-80B2B4C898B0}"/>
                </a:ext>
              </a:extLst>
            </p:cNvPr>
            <p:cNvCxnSpPr>
              <a:cxnSpLocks/>
              <a:stCxn id="14" idx="2"/>
              <a:endCxn id="13" idx="0"/>
            </p:cNvCxnSpPr>
            <p:nvPr/>
          </p:nvCxnSpPr>
          <p:spPr>
            <a:xfrm flipH="1" flipV="1">
              <a:off x="1819424" y="3203737"/>
              <a:ext cx="5816896" cy="949293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>
              <a:extLst>
                <a:ext uri="{FF2B5EF4-FFF2-40B4-BE49-F238E27FC236}">
                  <a16:creationId xmlns:a16="http://schemas.microsoft.com/office/drawing/2014/main" id="{DCB0C9FC-8AB2-7D43-9071-924EE8BE2990}"/>
                </a:ext>
              </a:extLst>
            </p:cNvPr>
            <p:cNvCxnSpPr>
              <a:cxnSpLocks/>
              <a:stCxn id="12" idx="2"/>
              <a:endCxn id="13" idx="0"/>
            </p:cNvCxnSpPr>
            <p:nvPr/>
          </p:nvCxnSpPr>
          <p:spPr>
            <a:xfrm flipH="1">
              <a:off x="1819424" y="1461825"/>
              <a:ext cx="4793794" cy="1741912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>
              <a:extLst>
                <a:ext uri="{FF2B5EF4-FFF2-40B4-BE49-F238E27FC236}">
                  <a16:creationId xmlns:a16="http://schemas.microsoft.com/office/drawing/2014/main" id="{6113E36D-D350-1A4C-A58F-802871DA16EE}"/>
                </a:ext>
              </a:extLst>
            </p:cNvPr>
            <p:cNvCxnSpPr>
              <a:cxnSpLocks/>
              <a:stCxn id="17" idx="1"/>
              <a:endCxn id="13" idx="0"/>
            </p:cNvCxnSpPr>
            <p:nvPr/>
          </p:nvCxnSpPr>
          <p:spPr>
            <a:xfrm flipH="1">
              <a:off x="1819424" y="3203364"/>
              <a:ext cx="4536602" cy="373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>
              <a:extLst>
                <a:ext uri="{FF2B5EF4-FFF2-40B4-BE49-F238E27FC236}">
                  <a16:creationId xmlns:a16="http://schemas.microsoft.com/office/drawing/2014/main" id="{8EEEBDB2-2583-7342-B54E-B88BB61451E2}"/>
                </a:ext>
              </a:extLst>
            </p:cNvPr>
            <p:cNvCxnSpPr>
              <a:cxnSpLocks/>
              <a:stCxn id="15" idx="1"/>
              <a:endCxn id="13" idx="0"/>
            </p:cNvCxnSpPr>
            <p:nvPr/>
          </p:nvCxnSpPr>
          <p:spPr>
            <a:xfrm>
              <a:off x="1089591" y="1358866"/>
              <a:ext cx="729833" cy="1844871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>
              <a:extLst>
                <a:ext uri="{FF2B5EF4-FFF2-40B4-BE49-F238E27FC236}">
                  <a16:creationId xmlns:a16="http://schemas.microsoft.com/office/drawing/2014/main" id="{7EADE142-57C2-B444-8C62-99D42B1FF70B}"/>
                </a:ext>
              </a:extLst>
            </p:cNvPr>
            <p:cNvCxnSpPr>
              <a:cxnSpLocks/>
              <a:stCxn id="12" idx="1"/>
              <a:endCxn id="14" idx="3"/>
            </p:cNvCxnSpPr>
            <p:nvPr/>
          </p:nvCxnSpPr>
          <p:spPr>
            <a:xfrm>
              <a:off x="5071697" y="1291690"/>
              <a:ext cx="3543577" cy="2691205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1 48">
              <a:extLst>
                <a:ext uri="{FF2B5EF4-FFF2-40B4-BE49-F238E27FC236}">
                  <a16:creationId xmlns:a16="http://schemas.microsoft.com/office/drawing/2014/main" id="{3D9F1B33-5D75-8E44-94E6-F2C07A95008E}"/>
                </a:ext>
              </a:extLst>
            </p:cNvPr>
            <p:cNvCxnSpPr>
              <a:cxnSpLocks/>
              <a:stCxn id="12" idx="1"/>
              <a:endCxn id="18" idx="3"/>
            </p:cNvCxnSpPr>
            <p:nvPr/>
          </p:nvCxnSpPr>
          <p:spPr>
            <a:xfrm flipH="1">
              <a:off x="2223854" y="1291690"/>
              <a:ext cx="2847843" cy="847345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52">
              <a:extLst>
                <a:ext uri="{FF2B5EF4-FFF2-40B4-BE49-F238E27FC236}">
                  <a16:creationId xmlns:a16="http://schemas.microsoft.com/office/drawing/2014/main" id="{68290C8D-D0EE-4542-B586-A4ABC370A90B}"/>
                </a:ext>
              </a:extLst>
            </p:cNvPr>
            <p:cNvCxnSpPr>
              <a:cxnSpLocks/>
              <a:stCxn id="18" idx="2"/>
              <a:endCxn id="9" idx="0"/>
            </p:cNvCxnSpPr>
            <p:nvPr/>
          </p:nvCxnSpPr>
          <p:spPr>
            <a:xfrm>
              <a:off x="1486134" y="2309170"/>
              <a:ext cx="2961496" cy="1541475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55">
              <a:extLst>
                <a:ext uri="{FF2B5EF4-FFF2-40B4-BE49-F238E27FC236}">
                  <a16:creationId xmlns:a16="http://schemas.microsoft.com/office/drawing/2014/main" id="{A5864B9C-6A13-EB47-A96C-0E7B54F5B9D2}"/>
                </a:ext>
              </a:extLst>
            </p:cNvPr>
            <p:cNvCxnSpPr>
              <a:cxnSpLocks/>
              <a:stCxn id="9" idx="3"/>
              <a:endCxn id="13" idx="0"/>
            </p:cNvCxnSpPr>
            <p:nvPr/>
          </p:nvCxnSpPr>
          <p:spPr>
            <a:xfrm flipH="1" flipV="1">
              <a:off x="1819424" y="3203737"/>
              <a:ext cx="4385634" cy="817043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1 62">
              <a:extLst>
                <a:ext uri="{FF2B5EF4-FFF2-40B4-BE49-F238E27FC236}">
                  <a16:creationId xmlns:a16="http://schemas.microsoft.com/office/drawing/2014/main" id="{A9DBF00D-CA07-7D41-8544-F64103B7E8CC}"/>
                </a:ext>
              </a:extLst>
            </p:cNvPr>
            <p:cNvCxnSpPr>
              <a:cxnSpLocks/>
              <a:stCxn id="12" idx="2"/>
              <a:endCxn id="17" idx="0"/>
            </p:cNvCxnSpPr>
            <p:nvPr/>
          </p:nvCxnSpPr>
          <p:spPr>
            <a:xfrm>
              <a:off x="6613218" y="1461825"/>
              <a:ext cx="626488" cy="1571404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1 65">
              <a:extLst>
                <a:ext uri="{FF2B5EF4-FFF2-40B4-BE49-F238E27FC236}">
                  <a16:creationId xmlns:a16="http://schemas.microsoft.com/office/drawing/2014/main" id="{D1BF0A2B-2AB9-9643-8EC9-6D0B8CA4C9E7}"/>
                </a:ext>
              </a:extLst>
            </p:cNvPr>
            <p:cNvCxnSpPr>
              <a:cxnSpLocks/>
              <a:stCxn id="17" idx="2"/>
              <a:endCxn id="15" idx="0"/>
            </p:cNvCxnSpPr>
            <p:nvPr/>
          </p:nvCxnSpPr>
          <p:spPr>
            <a:xfrm flipH="1" flipV="1">
              <a:off x="2803486" y="1188731"/>
              <a:ext cx="4436220" cy="2184768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1 71">
              <a:extLst>
                <a:ext uri="{FF2B5EF4-FFF2-40B4-BE49-F238E27FC236}">
                  <a16:creationId xmlns:a16="http://schemas.microsoft.com/office/drawing/2014/main" id="{D389B7E2-1AF1-DD4D-B5D9-21EDD2284F4A}"/>
                </a:ext>
              </a:extLst>
            </p:cNvPr>
            <p:cNvCxnSpPr>
              <a:cxnSpLocks/>
              <a:stCxn id="17" idx="1"/>
              <a:endCxn id="18" idx="3"/>
            </p:cNvCxnSpPr>
            <p:nvPr/>
          </p:nvCxnSpPr>
          <p:spPr>
            <a:xfrm flipH="1" flipV="1">
              <a:off x="2223854" y="2139035"/>
              <a:ext cx="4132172" cy="1064329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1 74">
              <a:extLst>
                <a:ext uri="{FF2B5EF4-FFF2-40B4-BE49-F238E27FC236}">
                  <a16:creationId xmlns:a16="http://schemas.microsoft.com/office/drawing/2014/main" id="{8B6350D5-AF91-5143-8239-3C9C22AE3CA3}"/>
                </a:ext>
              </a:extLst>
            </p:cNvPr>
            <p:cNvCxnSpPr>
              <a:cxnSpLocks/>
              <a:stCxn id="15" idx="1"/>
              <a:endCxn id="9" idx="3"/>
            </p:cNvCxnSpPr>
            <p:nvPr/>
          </p:nvCxnSpPr>
          <p:spPr>
            <a:xfrm>
              <a:off x="1089591" y="1358866"/>
              <a:ext cx="5115467" cy="2661914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1 79">
              <a:extLst>
                <a:ext uri="{FF2B5EF4-FFF2-40B4-BE49-F238E27FC236}">
                  <a16:creationId xmlns:a16="http://schemas.microsoft.com/office/drawing/2014/main" id="{1ECF7AB8-5737-FF43-B444-77C902E711EA}"/>
                </a:ext>
              </a:extLst>
            </p:cNvPr>
            <p:cNvCxnSpPr>
              <a:cxnSpLocks/>
              <a:stCxn id="17" idx="1"/>
              <a:endCxn id="9" idx="3"/>
            </p:cNvCxnSpPr>
            <p:nvPr/>
          </p:nvCxnSpPr>
          <p:spPr>
            <a:xfrm flipH="1">
              <a:off x="6205058" y="3203364"/>
              <a:ext cx="150968" cy="817416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1 82">
              <a:extLst>
                <a:ext uri="{FF2B5EF4-FFF2-40B4-BE49-F238E27FC236}">
                  <a16:creationId xmlns:a16="http://schemas.microsoft.com/office/drawing/2014/main" id="{2A87ABBD-2018-D44A-9A6A-BC52F02887DC}"/>
                </a:ext>
              </a:extLst>
            </p:cNvPr>
            <p:cNvCxnSpPr>
              <a:cxnSpLocks/>
              <a:stCxn id="12" idx="2"/>
              <a:endCxn id="9" idx="3"/>
            </p:cNvCxnSpPr>
            <p:nvPr/>
          </p:nvCxnSpPr>
          <p:spPr>
            <a:xfrm flipH="1">
              <a:off x="6205058" y="1461825"/>
              <a:ext cx="408160" cy="2558955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1 86">
              <a:extLst>
                <a:ext uri="{FF2B5EF4-FFF2-40B4-BE49-F238E27FC236}">
                  <a16:creationId xmlns:a16="http://schemas.microsoft.com/office/drawing/2014/main" id="{6EB6CC5A-6A9F-D945-8A02-4C1973739C3B}"/>
                </a:ext>
              </a:extLst>
            </p:cNvPr>
            <p:cNvCxnSpPr>
              <a:cxnSpLocks/>
              <a:stCxn id="18" idx="3"/>
              <a:endCxn id="15" idx="1"/>
            </p:cNvCxnSpPr>
            <p:nvPr/>
          </p:nvCxnSpPr>
          <p:spPr>
            <a:xfrm flipH="1" flipV="1">
              <a:off x="1089591" y="1358866"/>
              <a:ext cx="1134263" cy="780169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1 89">
              <a:extLst>
                <a:ext uri="{FF2B5EF4-FFF2-40B4-BE49-F238E27FC236}">
                  <a16:creationId xmlns:a16="http://schemas.microsoft.com/office/drawing/2014/main" id="{9E594586-F18B-C945-B1A4-4ADC46250C2D}"/>
                </a:ext>
              </a:extLst>
            </p:cNvPr>
            <p:cNvCxnSpPr>
              <a:cxnSpLocks/>
              <a:stCxn id="14" idx="3"/>
              <a:endCxn id="17" idx="1"/>
            </p:cNvCxnSpPr>
            <p:nvPr/>
          </p:nvCxnSpPr>
          <p:spPr>
            <a:xfrm flipH="1" flipV="1">
              <a:off x="6356026" y="3203364"/>
              <a:ext cx="2259248" cy="779531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CasellaDiTesto 16">
            <a:extLst>
              <a:ext uri="{FF2B5EF4-FFF2-40B4-BE49-F238E27FC236}">
                <a16:creationId xmlns:a16="http://schemas.microsoft.com/office/drawing/2014/main" id="{BEDAD815-0359-4598-ABD6-24F39DA3A6C6}"/>
              </a:ext>
            </a:extLst>
          </p:cNvPr>
          <p:cNvSpPr txBox="1"/>
          <p:nvPr/>
        </p:nvSpPr>
        <p:spPr>
          <a:xfrm>
            <a:off x="6405599" y="2069837"/>
            <a:ext cx="2083948" cy="340270"/>
          </a:xfrm>
          <a:prstGeom prst="roundRect">
            <a:avLst>
              <a:gd name="adj" fmla="val 50000"/>
            </a:avLst>
          </a:prstGeom>
          <a:solidFill>
            <a:srgbClr val="ACC700">
              <a:alpha val="40000"/>
            </a:srgbClr>
          </a:solidFill>
        </p:spPr>
        <p:txBody>
          <a:bodyPr wrap="none" lIns="108000" tIns="36000" rIns="108000" bIns="36000" rtlCol="0" anchor="ctr" anchorCtr="0">
            <a:spAutoFit/>
          </a:bodyPr>
          <a:lstStyle/>
          <a:p>
            <a:pPr marL="0" lvl="1"/>
            <a:r>
              <a:rPr lang="az-Cyrl-AZ" sz="1100" b="1" dirty="0">
                <a:solidFill>
                  <a:srgbClr val="003399"/>
                </a:solidFill>
                <a:hlinkClick r:id="rId11"/>
              </a:rPr>
              <a:t>Посланиците на БЗРПОО</a:t>
            </a:r>
            <a:endParaRPr lang="en-GB" sz="1100" b="1" dirty="0">
              <a:solidFill>
                <a:srgbClr val="003399"/>
              </a:solidFill>
            </a:endParaRPr>
          </a:p>
        </p:txBody>
      </p:sp>
      <p:pic>
        <p:nvPicPr>
          <p:cNvPr id="10" name="Picture 9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B94A9D06-E810-416C-BD70-5F04587BDD1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09" y="2223780"/>
            <a:ext cx="2826839" cy="72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7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-1745"/>
            <a:ext cx="7559873" cy="640690"/>
          </a:xfrm>
        </p:spPr>
        <p:txBody>
          <a:bodyPr lIns="0" tIns="0" rIns="0" bIns="0"/>
          <a:lstStyle/>
          <a:p>
            <a:r>
              <a:rPr lang="bg-BG" sz="2400"/>
              <a:t>Ресурси на кампанията</a:t>
            </a:r>
          </a:p>
        </p:txBody>
      </p:sp>
      <p:sp>
        <p:nvSpPr>
          <p:cNvPr id="54" name="TextBox 3">
            <a:extLst>
              <a:ext uri="{FF2B5EF4-FFF2-40B4-BE49-F238E27FC236}">
                <a16:creationId xmlns:a16="http://schemas.microsoft.com/office/drawing/2014/main" id="{641A4D49-063B-2945-873E-FABD123404C8}"/>
              </a:ext>
            </a:extLst>
          </p:cNvPr>
          <p:cNvSpPr txBox="1"/>
          <p:nvPr/>
        </p:nvSpPr>
        <p:spPr>
          <a:xfrm>
            <a:off x="407037" y="2441068"/>
            <a:ext cx="15003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bg-BG" sz="1200" b="1" dirty="0">
                <a:solidFill>
                  <a:schemeClr val="accent1"/>
                </a:solidFill>
                <a:cs typeface="Trebuchet MS"/>
                <a:hlinkClick r:id="rId3"/>
              </a:rPr>
              <a:t>Публикации</a:t>
            </a:r>
          </a:p>
        </p:txBody>
      </p:sp>
      <p:sp>
        <p:nvSpPr>
          <p:cNvPr id="57" name="TextBox 3">
            <a:extLst>
              <a:ext uri="{FF2B5EF4-FFF2-40B4-BE49-F238E27FC236}">
                <a16:creationId xmlns:a16="http://schemas.microsoft.com/office/drawing/2014/main" id="{98F7926A-C38F-3B49-82B8-FF6177DDCDBE}"/>
              </a:ext>
            </a:extLst>
          </p:cNvPr>
          <p:cNvSpPr txBox="1"/>
          <p:nvPr/>
        </p:nvSpPr>
        <p:spPr>
          <a:xfrm>
            <a:off x="2086770" y="2421990"/>
            <a:ext cx="14400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bg-BG" sz="1200" b="1" dirty="0">
                <a:solidFill>
                  <a:schemeClr val="accent1"/>
                </a:solidFill>
                <a:cs typeface="Trebuchet MS"/>
                <a:hlinkClick r:id="rId4"/>
              </a:rPr>
              <a:t>Материали за кампанията</a:t>
            </a:r>
          </a:p>
        </p:txBody>
      </p:sp>
      <p:sp>
        <p:nvSpPr>
          <p:cNvPr id="60" name="TextBox 3">
            <a:extLst>
              <a:ext uri="{FF2B5EF4-FFF2-40B4-BE49-F238E27FC236}">
                <a16:creationId xmlns:a16="http://schemas.microsoft.com/office/drawing/2014/main" id="{690F9809-BB40-C341-ACC1-FEAA13662006}"/>
              </a:ext>
            </a:extLst>
          </p:cNvPr>
          <p:cNvSpPr txBox="1"/>
          <p:nvPr/>
        </p:nvSpPr>
        <p:spPr>
          <a:xfrm>
            <a:off x="3695815" y="2321622"/>
            <a:ext cx="1667796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bg-BG" sz="1200" b="1" dirty="0">
                <a:solidFill>
                  <a:schemeClr val="accent1"/>
                </a:solidFill>
                <a:cs typeface="Trebuchet MS"/>
                <a:hlinkClick r:id="rId5"/>
              </a:rPr>
              <a:t>Набор от инструменти на кампанията</a:t>
            </a:r>
            <a:endParaRPr lang="bg-BG" sz="1200" b="1" dirty="0">
              <a:solidFill>
                <a:schemeClr val="accent1"/>
              </a:solidFill>
              <a:cs typeface="Trebuchet MS"/>
              <a:hlinkClick r:id="rId6"/>
            </a:endParaRPr>
          </a:p>
        </p:txBody>
      </p:sp>
      <p:sp>
        <p:nvSpPr>
          <p:cNvPr id="63" name="TextBox 3">
            <a:extLst>
              <a:ext uri="{FF2B5EF4-FFF2-40B4-BE49-F238E27FC236}">
                <a16:creationId xmlns:a16="http://schemas.microsoft.com/office/drawing/2014/main" id="{1B5927A5-70D5-844A-ADD7-76625FDD4CB4}"/>
              </a:ext>
            </a:extLst>
          </p:cNvPr>
          <p:cNvSpPr txBox="1"/>
          <p:nvPr/>
        </p:nvSpPr>
        <p:spPr>
          <a:xfrm>
            <a:off x="7216723" y="2413955"/>
            <a:ext cx="1618532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bg-BG" sz="1200" b="1" dirty="0">
                <a:solidFill>
                  <a:schemeClr val="accent1"/>
                </a:solidFill>
                <a:cs typeface="Trebuchet MS"/>
                <a:hlinkClick r:id="rId7"/>
              </a:rPr>
              <a:t>Филми за </a:t>
            </a:r>
            <a:r>
              <a:rPr lang="bg-BG" sz="1200" b="1" dirty="0" err="1">
                <a:solidFill>
                  <a:schemeClr val="accent1"/>
                </a:solidFill>
                <a:cs typeface="Trebuchet MS"/>
                <a:hlinkClick r:id="rId7"/>
              </a:rPr>
              <a:t>Напо</a:t>
            </a:r>
            <a:endParaRPr lang="bg-BG" sz="1200" b="1" dirty="0">
              <a:solidFill>
                <a:schemeClr val="accent1"/>
              </a:solidFill>
              <a:cs typeface="Trebuchet MS"/>
              <a:hlinkClick r:id="rId7"/>
            </a:endParaRPr>
          </a:p>
        </p:txBody>
      </p:sp>
      <p:sp>
        <p:nvSpPr>
          <p:cNvPr id="66" name="TextBox 3">
            <a:extLst>
              <a:ext uri="{FF2B5EF4-FFF2-40B4-BE49-F238E27FC236}">
                <a16:creationId xmlns:a16="http://schemas.microsoft.com/office/drawing/2014/main" id="{252EDFDC-DD85-7B4D-A2E4-5EE3AD9119D0}"/>
              </a:ext>
            </a:extLst>
          </p:cNvPr>
          <p:cNvSpPr txBox="1"/>
          <p:nvPr/>
        </p:nvSpPr>
        <p:spPr>
          <a:xfrm>
            <a:off x="828685" y="4175665"/>
            <a:ext cx="166779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bg-BG" sz="1200" b="1" dirty="0" err="1">
                <a:solidFill>
                  <a:schemeClr val="accent1"/>
                </a:solidFill>
                <a:cs typeface="Trebuchet MS"/>
                <a:hlinkClick r:id="rId8"/>
              </a:rPr>
              <a:t>OSHwiki</a:t>
            </a:r>
            <a:endParaRPr lang="bg-BG" sz="1200" b="1" dirty="0">
              <a:solidFill>
                <a:schemeClr val="accent1"/>
              </a:solidFill>
              <a:cs typeface="Trebuchet MS"/>
              <a:hlinkClick r:id="rId8"/>
            </a:endParaRPr>
          </a:p>
        </p:txBody>
      </p:sp>
      <p:sp>
        <p:nvSpPr>
          <p:cNvPr id="67" name="Rettangolo con angoli arrotondati 66">
            <a:hlinkClick r:id="rId9"/>
            <a:extLst>
              <a:ext uri="{FF2B5EF4-FFF2-40B4-BE49-F238E27FC236}">
                <a16:creationId xmlns:a16="http://schemas.microsoft.com/office/drawing/2014/main" id="{393E5697-88AB-1543-84E9-545014E09E6E}"/>
              </a:ext>
            </a:extLst>
          </p:cNvPr>
          <p:cNvSpPr/>
          <p:nvPr/>
        </p:nvSpPr>
        <p:spPr>
          <a:xfrm>
            <a:off x="942583" y="3067234"/>
            <a:ext cx="1440000" cy="973423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TextBox 3">
            <a:extLst>
              <a:ext uri="{FF2B5EF4-FFF2-40B4-BE49-F238E27FC236}">
                <a16:creationId xmlns:a16="http://schemas.microsoft.com/office/drawing/2014/main" id="{2DCF56B5-47AC-8B49-9297-751FD8A12126}"/>
              </a:ext>
            </a:extLst>
          </p:cNvPr>
          <p:cNvSpPr txBox="1"/>
          <p:nvPr/>
        </p:nvSpPr>
        <p:spPr>
          <a:xfrm>
            <a:off x="5493780" y="2361740"/>
            <a:ext cx="154351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bg-BG" sz="1200" b="1" dirty="0">
                <a:solidFill>
                  <a:schemeClr val="accent1"/>
                </a:solidFill>
                <a:cs typeface="Trebuchet MS"/>
                <a:hlinkClick r:id="rId11"/>
              </a:rPr>
              <a:t>Набор за социалните медии</a:t>
            </a:r>
          </a:p>
        </p:txBody>
      </p:sp>
      <p:sp>
        <p:nvSpPr>
          <p:cNvPr id="72" name="TextBox 3">
            <a:extLst>
              <a:ext uri="{FF2B5EF4-FFF2-40B4-BE49-F238E27FC236}">
                <a16:creationId xmlns:a16="http://schemas.microsoft.com/office/drawing/2014/main" id="{7C00CD0A-98F9-CB49-9F1F-1D053DD78889}"/>
              </a:ext>
            </a:extLst>
          </p:cNvPr>
          <p:cNvSpPr txBox="1"/>
          <p:nvPr/>
        </p:nvSpPr>
        <p:spPr>
          <a:xfrm>
            <a:off x="2586385" y="4225575"/>
            <a:ext cx="166779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bg-BG" sz="1200" b="1" dirty="0">
                <a:solidFill>
                  <a:schemeClr val="accent1"/>
                </a:solidFill>
                <a:cs typeface="Trebuchet MS"/>
                <a:hlinkClick r:id="rId12"/>
              </a:rPr>
              <a:t>Примери от практиката</a:t>
            </a:r>
          </a:p>
        </p:txBody>
      </p:sp>
      <p:sp>
        <p:nvSpPr>
          <p:cNvPr id="75" name="TextBox 3">
            <a:extLst>
              <a:ext uri="{FF2B5EF4-FFF2-40B4-BE49-F238E27FC236}">
                <a16:creationId xmlns:a16="http://schemas.microsoft.com/office/drawing/2014/main" id="{64E9984E-5735-8C4C-BC73-6A6C18D88CCB}"/>
              </a:ext>
            </a:extLst>
          </p:cNvPr>
          <p:cNvSpPr txBox="1"/>
          <p:nvPr/>
        </p:nvSpPr>
        <p:spPr>
          <a:xfrm>
            <a:off x="4348242" y="4133242"/>
            <a:ext cx="14400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bg-BG" sz="1200" b="1" dirty="0">
                <a:solidFill>
                  <a:schemeClr val="accent1"/>
                </a:solidFill>
                <a:cs typeface="Trebuchet MS"/>
                <a:hlinkClick r:id="rId13"/>
              </a:rPr>
              <a:t>Законодателство и регламенти</a:t>
            </a:r>
          </a:p>
        </p:txBody>
      </p:sp>
      <p:sp>
        <p:nvSpPr>
          <p:cNvPr id="76" name="Rettangolo con angoli arrotondati 75">
            <a:hlinkClick r:id="rId14"/>
            <a:extLst>
              <a:ext uri="{FF2B5EF4-FFF2-40B4-BE49-F238E27FC236}">
                <a16:creationId xmlns:a16="http://schemas.microsoft.com/office/drawing/2014/main" id="{64EB01B3-5F3C-DC4B-97C3-0F5BE824D861}"/>
              </a:ext>
            </a:extLst>
          </p:cNvPr>
          <p:cNvSpPr/>
          <p:nvPr/>
        </p:nvSpPr>
        <p:spPr>
          <a:xfrm>
            <a:off x="4355976" y="3067234"/>
            <a:ext cx="1440000" cy="973423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770" y="1326326"/>
            <a:ext cx="1440000" cy="972000"/>
          </a:xfrm>
          <a:prstGeom prst="rect">
            <a:avLst/>
          </a:prstGeom>
          <a:blipFill>
            <a:blip r:embed="rId17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318506"/>
            <a:ext cx="1441264" cy="973423"/>
          </a:xfrm>
          <a:prstGeom prst="rect">
            <a:avLst/>
          </a:prstGeom>
          <a:blipFill>
            <a:blip r:embed="rId19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283" y="3068657"/>
            <a:ext cx="1440000" cy="972000"/>
          </a:xfrm>
          <a:prstGeom prst="rect">
            <a:avLst/>
          </a:prstGeom>
          <a:blipFill>
            <a:blip r:embed="rId17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249" y="3067234"/>
            <a:ext cx="1440000" cy="972000"/>
          </a:xfrm>
          <a:prstGeom prst="rect">
            <a:avLst/>
          </a:prstGeom>
          <a:blipFill>
            <a:blip r:embed="rId19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  <p:sp>
        <p:nvSpPr>
          <p:cNvPr id="25" name="TextBox 3">
            <a:extLst>
              <a:ext uri="{FF2B5EF4-FFF2-40B4-BE49-F238E27FC236}">
                <a16:creationId xmlns:a16="http://schemas.microsoft.com/office/drawing/2014/main" id="{64E9984E-5735-8C4C-BC73-6A6C18D88CCB}"/>
              </a:ext>
            </a:extLst>
          </p:cNvPr>
          <p:cNvSpPr txBox="1"/>
          <p:nvPr/>
        </p:nvSpPr>
        <p:spPr>
          <a:xfrm>
            <a:off x="6006940" y="4175665"/>
            <a:ext cx="166779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bg-BG" sz="1200" b="1" dirty="0" err="1">
                <a:solidFill>
                  <a:schemeClr val="accent1"/>
                </a:solidFill>
                <a:cs typeface="Trebuchet MS"/>
                <a:hlinkClick r:id="rId22"/>
              </a:rPr>
              <a:t>Инфографики</a:t>
            </a:r>
            <a:endParaRPr lang="bg-BG" sz="1200" b="1" dirty="0">
              <a:solidFill>
                <a:schemeClr val="accent1"/>
              </a:solidFill>
              <a:cs typeface="Trebuchet MS"/>
              <a:hlinkClick r:id="rId22"/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23"/>
          <a:stretch>
            <a:fillRect/>
          </a:stretch>
        </p:blipFill>
        <p:spPr>
          <a:xfrm>
            <a:off x="407037" y="1326326"/>
            <a:ext cx="1440000" cy="972000"/>
          </a:xfrm>
          <a:prstGeom prst="rect">
            <a:avLst/>
          </a:prstGeom>
          <a:ln w="38100">
            <a:solidFill>
              <a:srgbClr val="ACC700"/>
            </a:solidFill>
          </a:ln>
        </p:spPr>
      </p:pic>
      <p:pic>
        <p:nvPicPr>
          <p:cNvPr id="21" name="Picture 20" descr="A cartoon of a person holding a megaphone&#10;&#10;Description automatically generated">
            <a:extLst>
              <a:ext uri="{FF2B5EF4-FFF2-40B4-BE49-F238E27FC236}">
                <a16:creationId xmlns:a16="http://schemas.microsoft.com/office/drawing/2014/main" id="{F52CB067-6F71-4C12-865C-C235938FFC7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434" y="1303870"/>
            <a:ext cx="1516939" cy="1001180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38100">
            <a:solidFill>
              <a:srgbClr val="ACC700"/>
            </a:solidFill>
          </a:ln>
          <a:effectLst/>
        </p:spPr>
      </p:pic>
      <p:pic>
        <p:nvPicPr>
          <p:cNvPr id="22" name="Picture 21" descr="A blue robot arm with a person holding a blue object&#10;&#10;Description automatically generated">
            <a:extLst>
              <a:ext uri="{FF2B5EF4-FFF2-40B4-BE49-F238E27FC236}">
                <a16:creationId xmlns:a16="http://schemas.microsoft.com/office/drawing/2014/main" id="{DE0163D3-92B2-4618-B28E-5FD4326454E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31" y="1308823"/>
            <a:ext cx="1516939" cy="1007148"/>
          </a:xfrm>
          <a:prstGeom prst="rect">
            <a:avLst/>
          </a:prstGeom>
          <a:blipFill>
            <a:blip r:embed="rId25"/>
            <a:stretch>
              <a:fillRect/>
            </a:stretch>
          </a:blipFill>
          <a:ln w="38100">
            <a:solidFill>
              <a:srgbClr val="ACC7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0742397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939" y="133305"/>
            <a:ext cx="7481935" cy="369332"/>
          </a:xfrm>
        </p:spPr>
        <p:txBody>
          <a:bodyPr lIns="0" tIns="0" rIns="0" bIns="0">
            <a:spAutoFit/>
          </a:bodyPr>
          <a:lstStyle/>
          <a:p>
            <a:r>
              <a:rPr lang="bg-BG" sz="2400"/>
              <a:t>Как да се включите</a:t>
            </a: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AACEA93C-4F34-8647-9D05-C55D7036EF4C}"/>
              </a:ext>
            </a:extLst>
          </p:cNvPr>
          <p:cNvSpPr txBox="1"/>
          <p:nvPr/>
        </p:nvSpPr>
        <p:spPr>
          <a:xfrm>
            <a:off x="564005" y="2193789"/>
            <a:ext cx="166779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bg-BG" sz="1200" b="1" dirty="0">
                <a:solidFill>
                  <a:schemeClr val="accent1"/>
                </a:solidFill>
                <a:cs typeface="Trebuchet MS"/>
                <a:hlinkClick r:id="rId3"/>
              </a:rPr>
              <a:t>Европейска седмица</a:t>
            </a:r>
          </a:p>
        </p:txBody>
      </p:sp>
      <p:sp>
        <p:nvSpPr>
          <p:cNvPr id="25" name="TextBox 3">
            <a:extLst>
              <a:ext uri="{FF2B5EF4-FFF2-40B4-BE49-F238E27FC236}">
                <a16:creationId xmlns:a16="http://schemas.microsoft.com/office/drawing/2014/main" id="{9E26C0B7-D8D4-1A45-8EF6-5E10DFF345A8}"/>
              </a:ext>
            </a:extLst>
          </p:cNvPr>
          <p:cNvSpPr txBox="1"/>
          <p:nvPr/>
        </p:nvSpPr>
        <p:spPr>
          <a:xfrm>
            <a:off x="2560484" y="2207210"/>
            <a:ext cx="166779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bg-BG" sz="1200" b="1" dirty="0">
                <a:solidFill>
                  <a:schemeClr val="accent1"/>
                </a:solidFill>
                <a:cs typeface="Trebuchet MS"/>
                <a:hlinkClick r:id="rId4"/>
              </a:rPr>
              <a:t>Партньорство на кампанията</a:t>
            </a:r>
          </a:p>
        </p:txBody>
      </p:sp>
      <p:sp>
        <p:nvSpPr>
          <p:cNvPr id="27" name="TextBox 3">
            <a:extLst>
              <a:ext uri="{FF2B5EF4-FFF2-40B4-BE49-F238E27FC236}">
                <a16:creationId xmlns:a16="http://schemas.microsoft.com/office/drawing/2014/main" id="{BC3D7309-1FAD-C248-860C-FFF503EBA0D6}"/>
              </a:ext>
            </a:extLst>
          </p:cNvPr>
          <p:cNvSpPr txBox="1"/>
          <p:nvPr/>
        </p:nvSpPr>
        <p:spPr>
          <a:xfrm>
            <a:off x="4529665" y="2229582"/>
            <a:ext cx="166779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bg-BG" sz="1200" b="1" dirty="0">
                <a:solidFill>
                  <a:schemeClr val="accent1"/>
                </a:solidFill>
                <a:cs typeface="Trebuchet MS"/>
                <a:hlinkClick r:id="rId5"/>
              </a:rPr>
              <a:t>Награди за добри практики</a:t>
            </a:r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C45F702A-F941-2242-B4CC-5E135CA46652}"/>
              </a:ext>
            </a:extLst>
          </p:cNvPr>
          <p:cNvSpPr txBox="1"/>
          <p:nvPr/>
        </p:nvSpPr>
        <p:spPr>
          <a:xfrm>
            <a:off x="6475212" y="2286122"/>
            <a:ext cx="166779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bg-BG" sz="1200" b="1" dirty="0">
                <a:solidFill>
                  <a:schemeClr val="accent1"/>
                </a:solidFill>
                <a:cs typeface="Trebuchet MS"/>
                <a:hlinkClick r:id="rId6"/>
              </a:rPr>
              <a:t>Набор от инструменти на кампанията</a:t>
            </a:r>
          </a:p>
        </p:txBody>
      </p:sp>
      <p:sp>
        <p:nvSpPr>
          <p:cNvPr id="31" name="TextBox 3">
            <a:extLst>
              <a:ext uri="{FF2B5EF4-FFF2-40B4-BE49-F238E27FC236}">
                <a16:creationId xmlns:a16="http://schemas.microsoft.com/office/drawing/2014/main" id="{F682761C-A262-B542-A175-60A9B90879FF}"/>
              </a:ext>
            </a:extLst>
          </p:cNvPr>
          <p:cNvSpPr txBox="1"/>
          <p:nvPr/>
        </p:nvSpPr>
        <p:spPr>
          <a:xfrm>
            <a:off x="544955" y="3978455"/>
            <a:ext cx="166779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bg-BG" sz="1200" b="1" dirty="0">
                <a:solidFill>
                  <a:schemeClr val="accent1"/>
                </a:solidFill>
                <a:cs typeface="Trebuchet MS"/>
                <a:hlinkClick r:id="rId7"/>
              </a:rPr>
              <a:t>Материали за кампанията</a:t>
            </a:r>
          </a:p>
        </p:txBody>
      </p:sp>
      <p:sp>
        <p:nvSpPr>
          <p:cNvPr id="33" name="TextBox 3">
            <a:extLst>
              <a:ext uri="{FF2B5EF4-FFF2-40B4-BE49-F238E27FC236}">
                <a16:creationId xmlns:a16="http://schemas.microsoft.com/office/drawing/2014/main" id="{A218E24A-669C-8443-A2D1-EE4317507E6F}"/>
              </a:ext>
            </a:extLst>
          </p:cNvPr>
          <p:cNvSpPr txBox="1"/>
          <p:nvPr/>
        </p:nvSpPr>
        <p:spPr>
          <a:xfrm>
            <a:off x="4611562" y="3897139"/>
            <a:ext cx="1486735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bg-BG" sz="1200" b="1" dirty="0">
                <a:solidFill>
                  <a:schemeClr val="accent1"/>
                </a:solidFill>
                <a:cs typeface="Trebuchet MS"/>
                <a:hlinkClick r:id="rId8"/>
              </a:rPr>
              <a:t>Събития</a:t>
            </a:r>
          </a:p>
        </p:txBody>
      </p:sp>
      <p:sp>
        <p:nvSpPr>
          <p:cNvPr id="35" name="TextBox 3">
            <a:extLst>
              <a:ext uri="{FF2B5EF4-FFF2-40B4-BE49-F238E27FC236}">
                <a16:creationId xmlns:a16="http://schemas.microsoft.com/office/drawing/2014/main" id="{D1F14980-EF38-9F43-BC06-25F35914E1E1}"/>
              </a:ext>
            </a:extLst>
          </p:cNvPr>
          <p:cNvSpPr txBox="1"/>
          <p:nvPr/>
        </p:nvSpPr>
        <p:spPr>
          <a:xfrm>
            <a:off x="6617896" y="3886122"/>
            <a:ext cx="1506062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bg-BG" sz="1200" b="1" dirty="0">
                <a:solidFill>
                  <a:schemeClr val="accent1"/>
                </a:solidFill>
                <a:cs typeface="Trebuchet MS"/>
                <a:hlinkClick r:id="rId9"/>
              </a:rPr>
              <a:t>Сертификат за участие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11015" y="3839955"/>
            <a:ext cx="1486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u="sng" dirty="0">
                <a:solidFill>
                  <a:schemeClr val="accent1"/>
                </a:solidFill>
                <a:hlinkClick r:id="rId10"/>
              </a:rPr>
              <a:t>Набор за социалните медии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353" y="1091909"/>
            <a:ext cx="1441264" cy="973423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67" y="2821585"/>
            <a:ext cx="1440000" cy="972000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13" y="2821585"/>
            <a:ext cx="1440000" cy="972000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896" y="2821585"/>
            <a:ext cx="1440000" cy="972000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  <p:pic>
        <p:nvPicPr>
          <p:cNvPr id="9" name="Picture 8"/>
          <p:cNvPicPr>
            <a:picLocks/>
          </p:cNvPicPr>
          <p:nvPr/>
        </p:nvPicPr>
        <p:blipFill>
          <a:blip r:embed="rId17"/>
          <a:stretch>
            <a:fillRect/>
          </a:stretch>
        </p:blipFill>
        <p:spPr>
          <a:xfrm>
            <a:off x="4628360" y="1099047"/>
            <a:ext cx="1440000" cy="972000"/>
          </a:xfrm>
          <a:prstGeom prst="rect">
            <a:avLst/>
          </a:prstGeom>
          <a:ln w="38100">
            <a:solidFill>
              <a:srgbClr val="ACC700"/>
            </a:solidFill>
          </a:ln>
        </p:spPr>
      </p:pic>
      <p:pic>
        <p:nvPicPr>
          <p:cNvPr id="20" name="Picture 19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A1AC54E8-EB32-49CC-A3E1-7DC8CEC6BBF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053" y="1095572"/>
            <a:ext cx="1454127" cy="965445"/>
          </a:xfrm>
          <a:prstGeom prst="rect">
            <a:avLst/>
          </a:prstGeom>
          <a:ln w="38100">
            <a:solidFill>
              <a:srgbClr val="ACC700"/>
            </a:solidFill>
          </a:ln>
        </p:spPr>
      </p:pic>
      <p:pic>
        <p:nvPicPr>
          <p:cNvPr id="21" name="Picture 20" descr="A cartoon of a person holding a megaphone&#10;&#10;Description automatically generated">
            <a:extLst>
              <a:ext uri="{FF2B5EF4-FFF2-40B4-BE49-F238E27FC236}">
                <a16:creationId xmlns:a16="http://schemas.microsoft.com/office/drawing/2014/main" id="{2F2A79D6-EBF8-46AD-A9BD-F17FEEB6C26E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1"/>
          <a:stretch/>
        </p:blipFill>
        <p:spPr>
          <a:xfrm>
            <a:off x="2642169" y="2816286"/>
            <a:ext cx="1428961" cy="983853"/>
          </a:xfrm>
          <a:prstGeom prst="rect">
            <a:avLst/>
          </a:prstGeom>
          <a:blipFill>
            <a:blip r:embed="rId20"/>
            <a:stretch>
              <a:fillRect/>
            </a:stretch>
          </a:blipFill>
          <a:ln w="38100">
            <a:solidFill>
              <a:srgbClr val="ACC700"/>
            </a:solidFill>
          </a:ln>
          <a:effectLst/>
        </p:spPr>
      </p:pic>
      <p:sp>
        <p:nvSpPr>
          <p:cNvPr id="19" name="Rettangolo con angoli arrotondati 23">
            <a:hlinkClick r:id="rId21"/>
            <a:extLst>
              <a:ext uri="{FF2B5EF4-FFF2-40B4-BE49-F238E27FC236}">
                <a16:creationId xmlns:a16="http://schemas.microsoft.com/office/drawing/2014/main" id="{E3FE0FC0-A97F-4B9E-A6A3-918534D40A1F}"/>
              </a:ext>
            </a:extLst>
          </p:cNvPr>
          <p:cNvSpPr/>
          <p:nvPr/>
        </p:nvSpPr>
        <p:spPr>
          <a:xfrm>
            <a:off x="564005" y="1095572"/>
            <a:ext cx="1558055" cy="973423"/>
          </a:xfrm>
          <a:prstGeom prst="roundRect">
            <a:avLst>
              <a:gd name="adj" fmla="val 0"/>
            </a:avLst>
          </a:prstGeom>
          <a:blipFill>
            <a:blip r:embed="rId14"/>
            <a:stretch>
              <a:fillRect l="1" r="-7044"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7509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52815"/>
            <a:ext cx="6616752" cy="589905"/>
          </a:xfrm>
        </p:spPr>
        <p:txBody>
          <a:bodyPr wrap="square" lIns="0" tIns="0" rIns="0" bIns="0">
            <a:spAutoFit/>
          </a:bodyPr>
          <a:lstStyle/>
          <a:p>
            <a:pPr>
              <a:lnSpc>
                <a:spcPts val="2300"/>
              </a:lnSpc>
            </a:pPr>
            <a:r>
              <a:rPr lang="bg-BG" sz="2400" dirty="0">
                <a:solidFill>
                  <a:schemeClr val="accent1"/>
                </a:solidFill>
              </a:rPr>
              <a:t>Присъединете се към нас отвъд битовете и байтовете!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1" y="1183623"/>
            <a:ext cx="8326676" cy="2952090"/>
          </a:xfrm>
        </p:spPr>
        <p:txBody>
          <a:bodyPr wrap="square">
            <a:spAutoFit/>
          </a:bodyPr>
          <a:lstStyle/>
          <a:p>
            <a:pPr>
              <a:buSzPct val="120000"/>
              <a:buBlip>
                <a:blip r:embed="rId3"/>
              </a:buBlip>
            </a:pPr>
            <a:r>
              <a:rPr lang="bg-BG" sz="1500" dirty="0">
                <a:solidFill>
                  <a:schemeClr val="accent1"/>
                </a:solidFill>
              </a:rPr>
              <a:t>Научете повече на уебсайта на кампанията:</a:t>
            </a:r>
          </a:p>
          <a:p>
            <a:pPr marL="189000" lvl="1" indent="0">
              <a:buSzPct val="120000"/>
              <a:buNone/>
            </a:pPr>
            <a:r>
              <a:rPr lang="bg-BG" sz="1500" b="1" dirty="0">
                <a:solidFill>
                  <a:schemeClr val="accent1"/>
                </a:solidFill>
                <a:hlinkClick r:id="rId4"/>
              </a:rPr>
              <a:t>https://healthy-workplaces.eu/bg</a:t>
            </a:r>
          </a:p>
          <a:p>
            <a:pPr lvl="1">
              <a:buSzPct val="120000"/>
              <a:buBlip>
                <a:blip r:embed="rId3"/>
              </a:buBlip>
            </a:pPr>
            <a:endParaRPr lang="en-US" sz="1500" dirty="0">
              <a:solidFill>
                <a:schemeClr val="accent1"/>
              </a:solidFill>
            </a:endParaRPr>
          </a:p>
          <a:p>
            <a:pPr>
              <a:buSzPct val="120000"/>
              <a:buBlip>
                <a:blip r:embed="rId3"/>
              </a:buBlip>
            </a:pPr>
            <a:r>
              <a:rPr lang="bg-BG" sz="1500" dirty="0">
                <a:solidFill>
                  <a:schemeClr val="accent1"/>
                </a:solidFill>
              </a:rPr>
              <a:t>Абонирайте се за бюлетина на кампанията:</a:t>
            </a:r>
          </a:p>
          <a:p>
            <a:pPr marL="189000" lvl="1" indent="0">
              <a:buSzPct val="120000"/>
              <a:buNone/>
            </a:pPr>
            <a:r>
              <a:rPr lang="en-US" sz="1500" b="1" u="sng" dirty="0">
                <a:solidFill>
                  <a:schemeClr val="accent1"/>
                </a:solidFill>
                <a:hlinkClick r:id="rId5"/>
              </a:rPr>
              <a:t>https://healthy-workplaces.osha.europa.eu/bg/media-centre/newsletter</a:t>
            </a:r>
            <a:endParaRPr lang="en-US" sz="1500" b="1" u="sng" dirty="0">
              <a:solidFill>
                <a:schemeClr val="accent1"/>
              </a:solidFill>
            </a:endParaRPr>
          </a:p>
          <a:p>
            <a:pPr marL="189000" lvl="1" indent="0">
              <a:buSzPct val="120000"/>
              <a:buNone/>
            </a:pPr>
            <a:endParaRPr lang="en-US" sz="1500" b="1" dirty="0">
              <a:solidFill>
                <a:schemeClr val="accent1"/>
              </a:solidFill>
            </a:endParaRPr>
          </a:p>
          <a:p>
            <a:pPr>
              <a:buSzPct val="120000"/>
              <a:buBlip>
                <a:blip r:embed="rId3"/>
              </a:buBlip>
            </a:pPr>
            <a:r>
              <a:rPr lang="bg-BG" sz="1500" dirty="0">
                <a:solidFill>
                  <a:schemeClr val="accent1"/>
                </a:solidFill>
              </a:rPr>
              <a:t>Следете дейностите и събитията в социалните медии:</a:t>
            </a:r>
          </a:p>
          <a:p>
            <a:pPr marL="0" indent="0">
              <a:buSzPct val="120000"/>
              <a:buNone/>
            </a:pPr>
            <a:endParaRPr lang="en-US" sz="1500" dirty="0">
              <a:solidFill>
                <a:schemeClr val="accent1"/>
              </a:solidFill>
            </a:endParaRPr>
          </a:p>
          <a:p>
            <a:pPr marL="0" indent="0">
              <a:buSzPct val="120000"/>
              <a:buNone/>
            </a:pPr>
            <a:endParaRPr lang="en-US" sz="1500" dirty="0">
              <a:solidFill>
                <a:schemeClr val="accent1"/>
              </a:solidFill>
            </a:endParaRPr>
          </a:p>
          <a:p>
            <a:pPr>
              <a:buSzPct val="120000"/>
              <a:buBlip>
                <a:blip r:embed="rId3"/>
              </a:buBlip>
            </a:pPr>
            <a:r>
              <a:rPr lang="bg-BG" sz="1500" dirty="0">
                <a:solidFill>
                  <a:schemeClr val="accent1"/>
                </a:solidFill>
              </a:rPr>
              <a:t>Научете за събитията във вашата страна от националната фокусна точка:</a:t>
            </a:r>
          </a:p>
          <a:p>
            <a:pPr marL="189000" lvl="1" indent="0">
              <a:buSzPct val="120000"/>
              <a:buNone/>
            </a:pPr>
            <a:r>
              <a:rPr lang="bg-BG" sz="1500" b="1" u="sng" dirty="0">
                <a:solidFill>
                  <a:schemeClr val="accent1"/>
                </a:solidFill>
                <a:hlinkClick r:id="rId6"/>
              </a:rPr>
              <a:t>https://healthy-workplaces.osha.europa.eu/bg/campaign-partners/national-focal-points</a:t>
            </a:r>
            <a:endParaRPr lang="bg-BG" sz="1500" b="1" u="sng" dirty="0">
              <a:solidFill>
                <a:schemeClr val="accent1"/>
              </a:solidFill>
            </a:endParaRP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0388CFF4-22DC-564E-AEE6-A3C3FAC44CCF}"/>
              </a:ext>
            </a:extLst>
          </p:cNvPr>
          <p:cNvGrpSpPr/>
          <p:nvPr/>
        </p:nvGrpSpPr>
        <p:grpSpPr>
          <a:xfrm rot="704466">
            <a:off x="7112136" y="189857"/>
            <a:ext cx="1699955" cy="1785428"/>
            <a:chOff x="4921269" y="-1388222"/>
            <a:chExt cx="2273300" cy="2387600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221ACE0B-D1BE-F24B-8EAD-069F63F57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1269" y="-1388222"/>
              <a:ext cx="2273300" cy="2387600"/>
            </a:xfrm>
            <a:prstGeom prst="rect">
              <a:avLst/>
            </a:prstGeom>
          </p:spPr>
        </p:pic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4909E122-8126-7748-9F57-56B48E9DA9C5}"/>
                </a:ext>
              </a:extLst>
            </p:cNvPr>
            <p:cNvSpPr txBox="1"/>
            <p:nvPr/>
          </p:nvSpPr>
          <p:spPr>
            <a:xfrm>
              <a:off x="4932040" y="-381288"/>
              <a:ext cx="2016224" cy="61737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bg-BG" sz="1200" b="1">
                  <a:solidFill>
                    <a:schemeClr val="accent1"/>
                  </a:solidFill>
                </a:rPr>
                <a:t>2023 г.</a:t>
              </a:r>
            </a:p>
            <a:p>
              <a:pPr algn="ctr"/>
              <a:r>
                <a:rPr lang="bg-BG" b="1">
                  <a:solidFill>
                    <a:schemeClr val="accent1"/>
                  </a:solidFill>
                </a:rPr>
                <a:t>октомври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1C202612-45C3-614B-8BCA-84796AFFC35F}"/>
                </a:ext>
              </a:extLst>
            </p:cNvPr>
            <p:cNvSpPr txBox="1"/>
            <p:nvPr/>
          </p:nvSpPr>
          <p:spPr>
            <a:xfrm>
              <a:off x="4941522" y="310347"/>
              <a:ext cx="2028485" cy="5762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bg-BG" sz="1400" b="1">
                  <a:solidFill>
                    <a:srgbClr val="ACC700"/>
                  </a:solidFill>
                </a:rPr>
                <a:t>НАЧАЛО НА КАМПАНИЯТА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2949434" y="3045439"/>
            <a:ext cx="21836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1400" b="1">
                <a:solidFill>
                  <a:srgbClr val="ACC700"/>
                </a:solidFill>
              </a:rPr>
              <a:t>#EUhealthyworkplaces </a:t>
            </a:r>
          </a:p>
        </p:txBody>
      </p:sp>
      <p:pic>
        <p:nvPicPr>
          <p:cNvPr id="16" name="Picture 14">
            <a:hlinkClick r:id="rId8"/>
            <a:extLst>
              <a:ext uri="{FF2B5EF4-FFF2-40B4-BE49-F238E27FC236}">
                <a16:creationId xmlns:a16="http://schemas.microsoft.com/office/drawing/2014/main" id="{36E64069-38C3-466E-8241-DDB431D61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0284" y="3065184"/>
            <a:ext cx="286647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hlinkClick r:id="rId10"/>
            <a:extLst>
              <a:ext uri="{FF2B5EF4-FFF2-40B4-BE49-F238E27FC236}">
                <a16:creationId xmlns:a16="http://schemas.microsoft.com/office/drawing/2014/main" id="{3BCAE496-8E53-4E12-B1E7-7922E57DE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87270" y="3065184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>
            <a:hlinkClick r:id="rId12"/>
            <a:extLst>
              <a:ext uri="{FF2B5EF4-FFF2-40B4-BE49-F238E27FC236}">
                <a16:creationId xmlns:a16="http://schemas.microsoft.com/office/drawing/2014/main" id="{230457CD-E312-49A3-8450-6E7D288F2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75641" y="3065184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hlinkClick r:id="rId14"/>
            <a:extLst>
              <a:ext uri="{FF2B5EF4-FFF2-40B4-BE49-F238E27FC236}">
                <a16:creationId xmlns:a16="http://schemas.microsoft.com/office/drawing/2014/main" id="{F1DA1A9E-2FF8-443E-A128-580F69ACC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4013" y="3065184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396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0001" y="87768"/>
            <a:ext cx="7559873" cy="461665"/>
          </a:xfrm>
        </p:spPr>
        <p:txBody>
          <a:bodyPr>
            <a:spAutoFit/>
          </a:bodyPr>
          <a:lstStyle/>
          <a:p>
            <a:r>
              <a:rPr lang="bg-BG" sz="2400"/>
              <a:t>За какво се отнася?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003" y="915988"/>
            <a:ext cx="7793885" cy="18928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lvl="0" indent="-342900" defTabSz="257175">
              <a:spcBef>
                <a:spcPts val="338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rgbClr val="003399"/>
                </a:solidFill>
              </a:rPr>
              <a:t>Цифровите технологии бързо променят начина, мястото и времето на работа</a:t>
            </a:r>
          </a:p>
          <a:p>
            <a:pPr lvl="0" defTabSz="257175">
              <a:spcBef>
                <a:spcPts val="338"/>
              </a:spcBef>
              <a:buClr>
                <a:srgbClr val="003399"/>
              </a:buClr>
            </a:pPr>
            <a:endParaRPr lang="en-GB" sz="1600" b="1" dirty="0">
              <a:solidFill>
                <a:srgbClr val="003399"/>
              </a:solidFill>
            </a:endParaRPr>
          </a:p>
          <a:p>
            <a:pPr marL="342900" indent="-342900" defTabSz="257175">
              <a:spcBef>
                <a:spcPts val="338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rgbClr val="003399"/>
                </a:solidFill>
              </a:rPr>
              <a:t>За работещите и работодателите цифровите технологии предлагат по-големи възможности във всички отрасли, но също така създават предизвикателства и рискове по отношение на безопасността и здравето</a:t>
            </a:r>
          </a:p>
        </p:txBody>
      </p:sp>
    </p:spTree>
    <p:extLst>
      <p:ext uri="{BB962C8B-B14F-4D97-AF65-F5344CB8AC3E}">
        <p14:creationId xmlns:p14="http://schemas.microsoft.com/office/powerpoint/2010/main" val="1711275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0001" y="87768"/>
            <a:ext cx="8807354" cy="461665"/>
          </a:xfrm>
        </p:spPr>
        <p:txBody>
          <a:bodyPr wrap="square">
            <a:spAutoFit/>
          </a:bodyPr>
          <a:lstStyle/>
          <a:p>
            <a:r>
              <a:rPr lang="bg-BG" sz="2400" spc="-50" dirty="0"/>
              <a:t>Факти и цифри — използване на цифровите технологии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508B51-6793-4B7F-899B-364A2A5D82C4}"/>
              </a:ext>
            </a:extLst>
          </p:cNvPr>
          <p:cNvSpPr txBox="1"/>
          <p:nvPr/>
        </p:nvSpPr>
        <p:spPr>
          <a:xfrm>
            <a:off x="525264" y="1237035"/>
            <a:ext cx="7536320" cy="26314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defTabSz="257175">
              <a:spcBef>
                <a:spcPts val="338"/>
              </a:spcBef>
              <a:buClr>
                <a:srgbClr val="003399"/>
              </a:buClr>
            </a:pPr>
            <a:r>
              <a:rPr lang="bg-BG" sz="1600" b="1" dirty="0">
                <a:solidFill>
                  <a:srgbClr val="ACC700"/>
                </a:solidFill>
              </a:rPr>
              <a:t>EU-OSHA, OSH Pulse 2022</a:t>
            </a:r>
          </a:p>
          <a:p>
            <a:pPr lvl="1"/>
            <a:r>
              <a:rPr lang="bg-BG" sz="1600" b="1" dirty="0">
                <a:solidFill>
                  <a:schemeClr val="accent1"/>
                </a:solidFill>
              </a:rPr>
              <a:t>Работници от ЕС използват на работното място...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chemeClr val="accent1"/>
                </a:solidFill>
              </a:rPr>
              <a:t>Лаптопи, таблети, смартфони (73 %)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chemeClr val="accent1"/>
                </a:solidFill>
              </a:rPr>
              <a:t>Преносими устройства (11 %)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chemeClr val="accent1"/>
                </a:solidFill>
              </a:rPr>
              <a:t>Машини или роботи, включващи ИИ (5 %)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chemeClr val="accent1"/>
                </a:solidFill>
              </a:rPr>
              <a:t>Роботи, които взаимодействат с работника (3 %)</a:t>
            </a:r>
          </a:p>
          <a:p>
            <a:pPr lvl="0" defTabSz="257175">
              <a:spcBef>
                <a:spcPts val="338"/>
              </a:spcBef>
              <a:buClr>
                <a:srgbClr val="003399"/>
              </a:buClr>
            </a:pPr>
            <a:endParaRPr lang="en-GB" sz="1600" b="1" dirty="0">
              <a:solidFill>
                <a:srgbClr val="ACC700"/>
              </a:solidFill>
            </a:endParaRPr>
          </a:p>
          <a:p>
            <a:pPr lvl="0" defTabSz="257175">
              <a:spcBef>
                <a:spcPts val="338"/>
              </a:spcBef>
              <a:buClr>
                <a:srgbClr val="003399"/>
              </a:buClr>
            </a:pPr>
            <a:r>
              <a:rPr lang="bg-BG" sz="1600" b="1" dirty="0">
                <a:solidFill>
                  <a:srgbClr val="ACC700"/>
                </a:solidFill>
              </a:rPr>
              <a:t>EU-OSHA, ESENER 2019 г.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chemeClr val="accent1"/>
                </a:solidFill>
              </a:rPr>
              <a:t>На над 80 % от работните места в Европа се използват персонални компютри, лаптопи, таблети, смартфони и други мобилни устройства </a:t>
            </a:r>
          </a:p>
        </p:txBody>
      </p:sp>
    </p:spTree>
    <p:extLst>
      <p:ext uri="{BB962C8B-B14F-4D97-AF65-F5344CB8AC3E}">
        <p14:creationId xmlns:p14="http://schemas.microsoft.com/office/powerpoint/2010/main" val="905038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1" y="87768"/>
            <a:ext cx="8693999" cy="461665"/>
          </a:xfrm>
        </p:spPr>
        <p:txBody>
          <a:bodyPr wrap="square">
            <a:spAutoFit/>
          </a:bodyPr>
          <a:lstStyle/>
          <a:p>
            <a:r>
              <a:rPr lang="bg-BG" sz="2400" spc="-50" dirty="0"/>
              <a:t>Факти и цифри — използване на цифровите технологии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8026" t="29331" r="5810" b="3055"/>
          <a:stretch/>
        </p:blipFill>
        <p:spPr>
          <a:xfrm>
            <a:off x="3482787" y="1962655"/>
            <a:ext cx="5002829" cy="24347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E53972-8792-4008-AA27-4F6FE1EEDA75}"/>
              </a:ext>
            </a:extLst>
          </p:cNvPr>
          <p:cNvSpPr txBox="1"/>
          <p:nvPr/>
        </p:nvSpPr>
        <p:spPr>
          <a:xfrm>
            <a:off x="473556" y="756861"/>
            <a:ext cx="8012060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257175">
              <a:spcBef>
                <a:spcPts val="338"/>
              </a:spcBef>
              <a:buClr>
                <a:srgbClr val="003399"/>
              </a:buClr>
            </a:pPr>
            <a:r>
              <a:rPr lang="bg-BG" sz="1400" b="1" dirty="0">
                <a:solidFill>
                  <a:srgbClr val="ACC700"/>
                </a:solidFill>
              </a:rPr>
              <a:t>EU-OSHA, OSH </a:t>
            </a:r>
            <a:r>
              <a:rPr lang="bg-BG" sz="1400" b="1" dirty="0" err="1">
                <a:solidFill>
                  <a:srgbClr val="ACC700"/>
                </a:solidFill>
              </a:rPr>
              <a:t>Pulse</a:t>
            </a:r>
            <a:r>
              <a:rPr lang="bg-BG" sz="1400" b="1" dirty="0">
                <a:solidFill>
                  <a:srgbClr val="ACC700"/>
                </a:solidFill>
              </a:rPr>
              <a:t> 2022</a:t>
            </a:r>
          </a:p>
          <a:p>
            <a:pPr lvl="0" defTabSz="257175">
              <a:spcBef>
                <a:spcPts val="338"/>
              </a:spcBef>
              <a:buClr>
                <a:srgbClr val="003399"/>
              </a:buClr>
            </a:pPr>
            <a:r>
              <a:rPr lang="bg-BG" sz="1600" b="1" dirty="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Доколкото ви е известно, организацията, в която работите, използва ли цифрови устройства като таблет, смартфон, компютър, лаптоп, приложение или сензор, за...?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FA64B9-8483-4D57-A9B4-5480542D9EDD}"/>
              </a:ext>
            </a:extLst>
          </p:cNvPr>
          <p:cNvSpPr txBox="1"/>
          <p:nvPr/>
        </p:nvSpPr>
        <p:spPr>
          <a:xfrm>
            <a:off x="1169044" y="2031405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900" dirty="0"/>
              <a:t>автоматично разпределение на вашите задачи, работно време или смени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03B7E3-F8B6-460F-A452-0593835ABEB2}"/>
              </a:ext>
            </a:extLst>
          </p:cNvPr>
          <p:cNvSpPr txBox="1"/>
          <p:nvPr/>
        </p:nvSpPr>
        <p:spPr>
          <a:xfrm>
            <a:off x="1169044" y="2518305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900" dirty="0"/>
              <a:t>оценяване на вашите резултати от трети страни (напр. клиенти)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E66D4F-15A7-4B2D-9042-E20057C58903}"/>
              </a:ext>
            </a:extLst>
          </p:cNvPr>
          <p:cNvSpPr txBox="1"/>
          <p:nvPr/>
        </p:nvSpPr>
        <p:spPr>
          <a:xfrm>
            <a:off x="1157187" y="2990091"/>
            <a:ext cx="2228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900" dirty="0"/>
              <a:t>надзор или наблюдение на персоналната ви работа и поведение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029E58-7205-4B8D-9A2E-815842C52F7D}"/>
              </a:ext>
            </a:extLst>
          </p:cNvPr>
          <p:cNvSpPr txBox="1"/>
          <p:nvPr/>
        </p:nvSpPr>
        <p:spPr>
          <a:xfrm>
            <a:off x="1150085" y="340468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900" dirty="0"/>
              <a:t>наблюдение на шума, химикалите, праха, газовете и др. във вашата работна среда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BE6BD5-9AD1-4EA9-9C2F-51678EF4F5F1}"/>
              </a:ext>
            </a:extLst>
          </p:cNvPr>
          <p:cNvSpPr txBox="1"/>
          <p:nvPr/>
        </p:nvSpPr>
        <p:spPr>
          <a:xfrm>
            <a:off x="1169044" y="389158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900" dirty="0"/>
              <a:t>наблюдение на вашия сърдечен ритъм, кръвно налягане, поза при работа и др.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A9521B-0001-4C83-8998-08E643CE4BC4}"/>
              </a:ext>
            </a:extLst>
          </p:cNvPr>
          <p:cNvSpPr txBox="1"/>
          <p:nvPr/>
        </p:nvSpPr>
        <p:spPr>
          <a:xfrm>
            <a:off x="3779356" y="1846736"/>
            <a:ext cx="43204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g-BG" sz="900" b="1" dirty="0">
                <a:solidFill>
                  <a:srgbClr val="003399"/>
                </a:solidFill>
              </a:rPr>
              <a:t>Да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6BFC62-A176-41C1-94B2-1E4FB0429DBF}"/>
              </a:ext>
            </a:extLst>
          </p:cNvPr>
          <p:cNvSpPr txBox="1"/>
          <p:nvPr/>
        </p:nvSpPr>
        <p:spPr>
          <a:xfrm>
            <a:off x="5877220" y="1831622"/>
            <a:ext cx="43204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g-BG" sz="900" b="1" dirty="0">
                <a:solidFill>
                  <a:srgbClr val="F6A400"/>
                </a:solidFill>
              </a:rPr>
              <a:t>Не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83B10D-52E8-4D55-B13A-424BBE517897}"/>
              </a:ext>
            </a:extLst>
          </p:cNvPr>
          <p:cNvSpPr txBox="1"/>
          <p:nvPr/>
        </p:nvSpPr>
        <p:spPr>
          <a:xfrm>
            <a:off x="7594592" y="1854336"/>
            <a:ext cx="89102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g-BG" sz="900" b="1" dirty="0">
                <a:solidFill>
                  <a:srgbClr val="B1B3B4"/>
                </a:solidFill>
              </a:rPr>
              <a:t>Не зная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BD75B4-515A-4047-87E5-649E67176D33}"/>
              </a:ext>
            </a:extLst>
          </p:cNvPr>
          <p:cNvSpPr txBox="1"/>
          <p:nvPr/>
        </p:nvSpPr>
        <p:spPr>
          <a:xfrm>
            <a:off x="2748002" y="4419524"/>
            <a:ext cx="39015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1200" b="0" i="0" dirty="0">
                <a:solidFill>
                  <a:srgbClr val="ACC700"/>
                </a:solidFill>
                <a:effectLst/>
                <a:latin typeface="Corbel" panose="020B0503020204020204" pitchFamily="34" charset="0"/>
              </a:rPr>
              <a:t>База: всички респонденти, ЕС-27 (n=25 683)</a:t>
            </a:r>
            <a:r>
              <a:rPr lang="bg-BG" sz="1200" dirty="0">
                <a:solidFill>
                  <a:srgbClr val="ACC7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0212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0001" y="87768"/>
            <a:ext cx="8603315" cy="461665"/>
          </a:xfrm>
        </p:spPr>
        <p:txBody>
          <a:bodyPr wrap="square">
            <a:spAutoFit/>
          </a:bodyPr>
          <a:lstStyle/>
          <a:p>
            <a:r>
              <a:rPr lang="bg-BG" sz="2400" spc="-50" dirty="0"/>
              <a:t>Факти и цифри — използване на цифровите технологии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4ACB324F-A4C7-4496-8C93-71BB8D7406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5879" t="29015" r="9286" b="9659"/>
          <a:stretch/>
        </p:blipFill>
        <p:spPr>
          <a:xfrm>
            <a:off x="3518862" y="1947738"/>
            <a:ext cx="4538382" cy="22352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D767C6-6733-4E13-A49D-DF9046A71893}"/>
              </a:ext>
            </a:extLst>
          </p:cNvPr>
          <p:cNvSpPr txBox="1"/>
          <p:nvPr/>
        </p:nvSpPr>
        <p:spPr>
          <a:xfrm>
            <a:off x="473556" y="756861"/>
            <a:ext cx="765376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257175">
              <a:spcBef>
                <a:spcPts val="338"/>
              </a:spcBef>
              <a:buClr>
                <a:srgbClr val="003399"/>
              </a:buClr>
            </a:pPr>
            <a:r>
              <a:rPr lang="bg-BG" sz="1400" b="1" dirty="0">
                <a:solidFill>
                  <a:srgbClr val="ACC700"/>
                </a:solidFill>
              </a:rPr>
              <a:t>EU-OSHA, OSH </a:t>
            </a:r>
            <a:r>
              <a:rPr lang="bg-BG" sz="1400" b="1" dirty="0" err="1">
                <a:solidFill>
                  <a:srgbClr val="ACC700"/>
                </a:solidFill>
              </a:rPr>
              <a:t>Pulse</a:t>
            </a:r>
            <a:r>
              <a:rPr lang="bg-BG" sz="1400" b="1" dirty="0">
                <a:solidFill>
                  <a:srgbClr val="ACC700"/>
                </a:solidFill>
              </a:rPr>
              <a:t> 2022</a:t>
            </a:r>
          </a:p>
          <a:p>
            <a:pPr lvl="0" defTabSz="257175">
              <a:spcBef>
                <a:spcPts val="338"/>
              </a:spcBef>
              <a:buClr>
                <a:srgbClr val="003399"/>
              </a:buClr>
            </a:pPr>
            <a:r>
              <a:rPr lang="bg-BG" sz="1600" b="1" dirty="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Бихте ли казали, че използването на цифрови технологии на работното ви  място...?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9EB1F8-4303-4227-93FB-D59885D60D4A}"/>
              </a:ext>
            </a:extLst>
          </p:cNvPr>
          <p:cNvSpPr txBox="1"/>
          <p:nvPr/>
        </p:nvSpPr>
        <p:spPr>
          <a:xfrm>
            <a:off x="4029726" y="1795584"/>
            <a:ext cx="43204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g-BG" sz="900" b="1" dirty="0">
                <a:solidFill>
                  <a:srgbClr val="003399"/>
                </a:solidFill>
              </a:rPr>
              <a:t>Да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65B9FC-30DA-432C-9529-BF3325091EA4}"/>
              </a:ext>
            </a:extLst>
          </p:cNvPr>
          <p:cNvSpPr txBox="1"/>
          <p:nvPr/>
        </p:nvSpPr>
        <p:spPr>
          <a:xfrm>
            <a:off x="6137067" y="1795584"/>
            <a:ext cx="43204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g-BG" sz="900" b="1" dirty="0">
                <a:solidFill>
                  <a:srgbClr val="F6A400"/>
                </a:solidFill>
              </a:rPr>
              <a:t>Не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F2618E-2AFF-46E5-A020-180D2E9ECB54}"/>
              </a:ext>
            </a:extLst>
          </p:cNvPr>
          <p:cNvSpPr txBox="1"/>
          <p:nvPr/>
        </p:nvSpPr>
        <p:spPr>
          <a:xfrm>
            <a:off x="7353384" y="1795584"/>
            <a:ext cx="89102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g-BG" sz="900" b="1" dirty="0">
                <a:solidFill>
                  <a:srgbClr val="B1B3B4"/>
                </a:solidFill>
              </a:rPr>
              <a:t>Не зная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49BCA0-5F95-46B6-A88F-2E511C689D12}"/>
              </a:ext>
            </a:extLst>
          </p:cNvPr>
          <p:cNvSpPr txBox="1"/>
          <p:nvPr/>
        </p:nvSpPr>
        <p:spPr>
          <a:xfrm>
            <a:off x="1187624" y="207918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900"/>
              <a:t>определя бързината или темпото на работа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5AD441-DF02-4333-809F-16354A81043E}"/>
              </a:ext>
            </a:extLst>
          </p:cNvPr>
          <p:cNvSpPr txBox="1"/>
          <p:nvPr/>
        </p:nvSpPr>
        <p:spPr>
          <a:xfrm>
            <a:off x="1187624" y="2561092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900"/>
              <a:t>води до това, че работите изолирано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785D0A-28BD-4879-9FB2-FDBA54C688A1}"/>
              </a:ext>
            </a:extLst>
          </p:cNvPr>
          <p:cNvSpPr txBox="1"/>
          <p:nvPr/>
        </p:nvSpPr>
        <p:spPr>
          <a:xfrm>
            <a:off x="1187624" y="2942487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900"/>
              <a:t>засилва наблюдението на работното ви място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63668C-0E0A-4F37-A30A-7D6FA4AC615E}"/>
              </a:ext>
            </a:extLst>
          </p:cNvPr>
          <p:cNvSpPr txBox="1"/>
          <p:nvPr/>
        </p:nvSpPr>
        <p:spPr>
          <a:xfrm>
            <a:off x="1187624" y="3436476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900"/>
              <a:t>увеличава работното ви натоварване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025175-A2BD-45D1-BB47-70ECA0F801FF}"/>
              </a:ext>
            </a:extLst>
          </p:cNvPr>
          <p:cNvSpPr txBox="1"/>
          <p:nvPr/>
        </p:nvSpPr>
        <p:spPr>
          <a:xfrm>
            <a:off x="1187624" y="3824679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900"/>
              <a:t>Намалява независимостта ви на работното място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5E490F-D5DD-407A-8B1A-2EF70735D85C}"/>
              </a:ext>
            </a:extLst>
          </p:cNvPr>
          <p:cNvSpPr txBox="1"/>
          <p:nvPr/>
        </p:nvSpPr>
        <p:spPr>
          <a:xfrm>
            <a:off x="3143698" y="4386639"/>
            <a:ext cx="33725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1200" b="0" i="0" dirty="0">
                <a:solidFill>
                  <a:srgbClr val="ACC700"/>
                </a:solidFill>
                <a:effectLst/>
                <a:latin typeface="Corbel" panose="020B0503020204020204" pitchFamily="34" charset="0"/>
              </a:rPr>
              <a:t>База: всички респонденти, ЕС-27 (n=25 683)</a:t>
            </a:r>
            <a:r>
              <a:rPr lang="bg-BG" sz="1200" dirty="0">
                <a:solidFill>
                  <a:srgbClr val="ACC7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596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0001" y="87768"/>
            <a:ext cx="7559873" cy="461665"/>
          </a:xfrm>
        </p:spPr>
        <p:txBody>
          <a:bodyPr>
            <a:spAutoFit/>
          </a:bodyPr>
          <a:lstStyle/>
          <a:p>
            <a:r>
              <a:rPr lang="bg-BG" sz="2400"/>
              <a:t>Факти и цифри — работа от разстояние от дома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654F7D-FE3F-4E66-ADCC-E6D31662FD2C}"/>
              </a:ext>
            </a:extLst>
          </p:cNvPr>
          <p:cNvSpPr txBox="1"/>
          <p:nvPr/>
        </p:nvSpPr>
        <p:spPr>
          <a:xfrm>
            <a:off x="492125" y="822326"/>
            <a:ext cx="8089900" cy="357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dirty="0">
                <a:solidFill>
                  <a:srgbClr val="ACC700"/>
                </a:solidFill>
              </a:rPr>
              <a:t>EU-OSHA, OSH </a:t>
            </a:r>
            <a:r>
              <a:rPr lang="bg-BG" sz="1600" b="1" dirty="0" err="1">
                <a:solidFill>
                  <a:srgbClr val="ACC700"/>
                </a:solidFill>
              </a:rPr>
              <a:t>Pulse</a:t>
            </a:r>
            <a:r>
              <a:rPr lang="bg-BG" sz="1600" b="1" dirty="0">
                <a:solidFill>
                  <a:srgbClr val="ACC700"/>
                </a:solidFill>
              </a:rPr>
              <a:t> 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chemeClr val="accent1"/>
                </a:solidFill>
              </a:rPr>
              <a:t>17 % от </a:t>
            </a:r>
            <a:r>
              <a:rPr lang="bg-BG" sz="1600" b="1" dirty="0" err="1">
                <a:solidFill>
                  <a:schemeClr val="accent1"/>
                </a:solidFill>
              </a:rPr>
              <a:t>работeщите</a:t>
            </a:r>
            <a:r>
              <a:rPr lang="bg-BG" sz="1600" b="1" dirty="0">
                <a:solidFill>
                  <a:schemeClr val="accent1"/>
                </a:solidFill>
              </a:rPr>
              <a:t> са работили предимно от дома през 2022 г.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chemeClr val="accent1"/>
                </a:solidFill>
              </a:rPr>
              <a:t>90 % от тях са използвали лаптопи, таблети, смартфони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chemeClr val="accent1"/>
                </a:solidFill>
              </a:rPr>
              <a:t>Следва да се отбележи, че работещите дистанционно от дома по-рядко съобщават за липса на автономност или за влияние върху темпото им на работа или работните процеси (14,4 %) в сравнение с общия брой на работещите.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b="1" dirty="0">
              <a:solidFill>
                <a:schemeClr val="accent1"/>
              </a:solidFill>
            </a:endParaRPr>
          </a:p>
          <a:p>
            <a:pPr lvl="0" defTabSz="257175">
              <a:spcBef>
                <a:spcPts val="338"/>
              </a:spcBef>
              <a:buClr>
                <a:srgbClr val="003399"/>
              </a:buClr>
            </a:pPr>
            <a:r>
              <a:rPr lang="bg-BG" sz="1600" b="1" dirty="0">
                <a:solidFill>
                  <a:srgbClr val="ACC700"/>
                </a:solidFill>
              </a:rPr>
              <a:t>EU-OSHA, ESENER 2019 г.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chemeClr val="accent1"/>
                </a:solidFill>
              </a:rPr>
              <a:t>12 % от работните места в ЕС през 2019 г. дават възможност на служителите да работят от дома си, като използват цифрови технологии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chemeClr val="accent1"/>
                </a:solidFill>
              </a:rPr>
              <a:t>На 75 % от работните места в ЕС редовно се извършва оценка на риска, но тя обхваща само 31 % от тези, които позволяват дистанционна работа от дома.</a:t>
            </a:r>
          </a:p>
        </p:txBody>
      </p:sp>
    </p:spTree>
    <p:extLst>
      <p:ext uri="{BB962C8B-B14F-4D97-AF65-F5344CB8AC3E}">
        <p14:creationId xmlns:p14="http://schemas.microsoft.com/office/powerpoint/2010/main" val="2209634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0001" y="87768"/>
            <a:ext cx="7559873" cy="461665"/>
          </a:xfrm>
        </p:spPr>
        <p:txBody>
          <a:bodyPr>
            <a:spAutoFit/>
          </a:bodyPr>
          <a:lstStyle/>
          <a:p>
            <a:r>
              <a:rPr lang="bg-BG" sz="2400"/>
              <a:t>Факти и цифри — психосоциални рискове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0317" y="915988"/>
            <a:ext cx="6768752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257175">
              <a:spcBef>
                <a:spcPts val="338"/>
              </a:spcBef>
              <a:buClr>
                <a:srgbClr val="003399"/>
              </a:buClr>
            </a:pPr>
            <a:r>
              <a:rPr lang="bg-BG" sz="1600" b="1" dirty="0">
                <a:solidFill>
                  <a:srgbClr val="ACC700"/>
                </a:solidFill>
              </a:rPr>
              <a:t>EU-OSHA, ESENER 2019 г.</a:t>
            </a:r>
            <a:endParaRPr lang="en-GB" sz="1600" b="1" dirty="0">
              <a:solidFill>
                <a:srgbClr val="ACC700"/>
              </a:solidFill>
            </a:endParaRPr>
          </a:p>
          <a:p>
            <a:pPr lvl="0" defTabSz="257175">
              <a:spcBef>
                <a:spcPts val="338"/>
              </a:spcBef>
              <a:buClr>
                <a:srgbClr val="003399"/>
              </a:buClr>
            </a:pPr>
            <a:r>
              <a:rPr lang="bg-BG" sz="1600" b="1" dirty="0">
                <a:solidFill>
                  <a:srgbClr val="003399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Психосоциални рискове, които най-често са свързани с цифровите технологии: </a:t>
            </a:r>
          </a:p>
          <a:p>
            <a:pPr marL="342900" lvl="0" indent="-342900" defTabSz="257175">
              <a:spcBef>
                <a:spcPts val="338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rgbClr val="003399"/>
                </a:solidFill>
              </a:rPr>
              <a:t>кратки срокове</a:t>
            </a:r>
          </a:p>
          <a:p>
            <a:pPr marL="342900" lvl="0" indent="-342900" defTabSz="257175">
              <a:spcBef>
                <a:spcPts val="338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rgbClr val="003399"/>
                </a:solidFill>
              </a:rPr>
              <a:t>дълго или нередовно работно време</a:t>
            </a:r>
          </a:p>
          <a:p>
            <a:pPr marL="342900" lvl="0" indent="-342900" defTabSz="257175">
              <a:spcBef>
                <a:spcPts val="338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rgbClr val="003399"/>
                </a:solidFill>
              </a:rPr>
              <a:t>лоша комуникация/сътрудничество</a:t>
            </a:r>
          </a:p>
          <a:p>
            <a:pPr marL="342900" lvl="0" indent="-342900" defTabSz="257175">
              <a:spcBef>
                <a:spcPts val="338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rgbClr val="003399"/>
                </a:solidFill>
              </a:rPr>
              <a:t>несигурност на работните места</a:t>
            </a:r>
          </a:p>
        </p:txBody>
      </p:sp>
    </p:spTree>
    <p:extLst>
      <p:ext uri="{BB962C8B-B14F-4D97-AF65-F5344CB8AC3E}">
        <p14:creationId xmlns:p14="http://schemas.microsoft.com/office/powerpoint/2010/main" val="2469250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9999" y="123478"/>
            <a:ext cx="6642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>
                <a:solidFill>
                  <a:schemeClr val="accent1"/>
                </a:solidFill>
              </a:rPr>
              <a:t>Факти и цифри — психосоциални рискове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080361"/>
              </p:ext>
            </p:extLst>
          </p:nvPr>
        </p:nvGraphicFramePr>
        <p:xfrm>
          <a:off x="1821518" y="1040290"/>
          <a:ext cx="6333594" cy="3979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Τίτλος 1">
            <a:extLst>
              <a:ext uri="{FF2B5EF4-FFF2-40B4-BE49-F238E27FC236}">
                <a16:creationId xmlns:a16="http://schemas.microsoft.com/office/drawing/2014/main" id="{63BC0F4A-E9EB-46D7-9E38-915E0FE9827C}"/>
              </a:ext>
            </a:extLst>
          </p:cNvPr>
          <p:cNvSpPr txBox="1">
            <a:spLocks/>
          </p:cNvSpPr>
          <p:nvPr/>
        </p:nvSpPr>
        <p:spPr>
          <a:xfrm>
            <a:off x="617907" y="675445"/>
            <a:ext cx="8145203" cy="523220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135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bg-BG" sz="1600" dirty="0">
                <a:solidFill>
                  <a:srgbClr val="ACC700"/>
                </a:solidFill>
              </a:rPr>
              <a:t>EU-OSHA, ESENER 2019 г.</a:t>
            </a:r>
          </a:p>
          <a:p>
            <a:pPr>
              <a:spcBef>
                <a:spcPts val="0"/>
              </a:spcBef>
            </a:pPr>
            <a:r>
              <a:rPr lang="bg-BG" sz="12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Работни места, за които се съобщава за </a:t>
            </a:r>
            <a:r>
              <a:rPr lang="bg-BG" sz="1200" dirty="0" err="1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психосоциални</a:t>
            </a:r>
            <a:r>
              <a:rPr lang="bg-BG" sz="12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рискове поради цифровите технологии, ЕС-27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7DB1018-6BE1-4906-A137-24C207EC06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739382"/>
              </p:ext>
            </p:extLst>
          </p:nvPr>
        </p:nvGraphicFramePr>
        <p:xfrm>
          <a:off x="710263" y="1293017"/>
          <a:ext cx="2882900" cy="31750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2500">
                  <a:extLst>
                    <a:ext uri="{9D8B030D-6E8A-4147-A177-3AD203B41FA5}">
                      <a16:colId xmlns:a16="http://schemas.microsoft.com/office/drawing/2014/main" val="296497743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1382755800"/>
                    </a:ext>
                  </a:extLst>
                </a:gridCol>
              </a:tblGrid>
              <a:tr h="32564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bg-BG" sz="900" b="1" u="none" strike="noStrike">
                          <a:effectLst/>
                        </a:rPr>
                        <a:t>Персонални компютри на стационарни работни места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u="none" strike="noStrike">
                          <a:effectLst/>
                        </a:rPr>
                        <a:t>Не са налични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7382304"/>
                  </a:ext>
                </a:extLst>
              </a:tr>
              <a:tr h="20352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u="none" strike="noStrike">
                          <a:effectLst/>
                        </a:rPr>
                        <a:t>Налични са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0623199"/>
                  </a:ext>
                </a:extLst>
              </a:tr>
              <a:tr h="32564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bg-BG" sz="900" b="1" u="none" strike="noStrike">
                          <a:effectLst/>
                        </a:rPr>
                        <a:t>Преносими компютри, таблети, смартфони или други мобилни компютърни устройства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u="none" strike="noStrike">
                          <a:effectLst/>
                        </a:rPr>
                        <a:t>Не са налични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489450"/>
                  </a:ext>
                </a:extLst>
              </a:tr>
              <a:tr h="20352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u="none" strike="noStrike">
                          <a:effectLst/>
                        </a:rPr>
                        <a:t>Налични са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7665122"/>
                  </a:ext>
                </a:extLst>
              </a:tr>
              <a:tr h="32564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bg-BG" sz="900" b="1" u="none" strike="noStrike">
                          <a:effectLst/>
                        </a:rPr>
                        <a:t>Роботи, които взаимодействат с работещите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u="none" strike="noStrike">
                          <a:effectLst/>
                        </a:rPr>
                        <a:t>Не са налични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743176"/>
                  </a:ext>
                </a:extLst>
              </a:tr>
              <a:tr h="20352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u="none" strike="noStrike">
                          <a:effectLst/>
                        </a:rPr>
                        <a:t>Налични са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4117683"/>
                  </a:ext>
                </a:extLst>
              </a:tr>
              <a:tr h="32564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bg-BG" sz="900" b="1" u="none" strike="noStrike">
                          <a:effectLst/>
                        </a:rPr>
                        <a:t>Машини, системи или компютри, определящи естеството или темпото на работа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u="none" strike="noStrike">
                          <a:effectLst/>
                        </a:rPr>
                        <a:t>Не са налични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1723234"/>
                  </a:ext>
                </a:extLst>
              </a:tr>
              <a:tr h="20352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u="none" strike="noStrike">
                          <a:effectLst/>
                        </a:rPr>
                        <a:t>Налични са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6748327"/>
                  </a:ext>
                </a:extLst>
              </a:tr>
              <a:tr h="32564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bg-BG" sz="900" b="1" u="none" strike="noStrike">
                          <a:effectLst/>
                        </a:rPr>
                        <a:t>Машини, системи или компютри за наблюдение на ефективността на работещите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u="none" strike="noStrike">
                          <a:effectLst/>
                        </a:rPr>
                        <a:t>Не са налични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4843434"/>
                  </a:ext>
                </a:extLst>
              </a:tr>
              <a:tr h="20352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u="none" strike="noStrike">
                          <a:effectLst/>
                        </a:rPr>
                        <a:t>Налични са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5333647"/>
                  </a:ext>
                </a:extLst>
              </a:tr>
              <a:tr h="32564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bg-BG" sz="900" b="1" u="none" strike="noStrike" dirty="0">
                          <a:effectLst/>
                        </a:rPr>
                        <a:t>Устройства за носене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u="none" strike="noStrike">
                          <a:effectLst/>
                        </a:rPr>
                        <a:t>Не са налични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8061025"/>
                  </a:ext>
                </a:extLst>
              </a:tr>
              <a:tr h="20352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u="none" strike="noStrike" dirty="0">
                          <a:effectLst/>
                        </a:rPr>
                        <a:t>Налични са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0633605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97B4653-4AF0-448F-AD61-6B326E37E926}"/>
              </a:ext>
            </a:extLst>
          </p:cNvPr>
          <p:cNvSpPr txBox="1"/>
          <p:nvPr/>
        </p:nvSpPr>
        <p:spPr>
          <a:xfrm>
            <a:off x="2342057" y="4653667"/>
            <a:ext cx="830003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bg-BG" sz="900" dirty="0"/>
              <a:t>кратки срокове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C4A418-4168-4158-B67A-B081EDF20166}"/>
              </a:ext>
            </a:extLst>
          </p:cNvPr>
          <p:cNvSpPr txBox="1"/>
          <p:nvPr/>
        </p:nvSpPr>
        <p:spPr>
          <a:xfrm>
            <a:off x="3270177" y="4653666"/>
            <a:ext cx="1852371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bg-BG" sz="900" dirty="0"/>
              <a:t>лоша комуникация или сътрудничество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40D5DE-DAC9-4A64-8265-91B3C8231474}"/>
              </a:ext>
            </a:extLst>
          </p:cNvPr>
          <p:cNvSpPr txBox="1"/>
          <p:nvPr/>
        </p:nvSpPr>
        <p:spPr>
          <a:xfrm>
            <a:off x="6181365" y="4653665"/>
            <a:ext cx="1663803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bg-BG" sz="900" dirty="0"/>
              <a:t>дълго или нередовно </a:t>
            </a:r>
            <a:br>
              <a:rPr lang="es-ES" sz="900" dirty="0"/>
            </a:br>
            <a:r>
              <a:rPr lang="bg-BG" sz="900" dirty="0"/>
              <a:t>работно време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B0EDBD-4CC5-4E71-832D-43E474CB5CCA}"/>
              </a:ext>
            </a:extLst>
          </p:cNvPr>
          <p:cNvSpPr txBox="1"/>
          <p:nvPr/>
        </p:nvSpPr>
        <p:spPr>
          <a:xfrm>
            <a:off x="5002751" y="4654675"/>
            <a:ext cx="1079616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bg-BG" sz="900" dirty="0"/>
              <a:t>несигурност на работните места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9EFCD6-C4BD-4E8B-819D-E1364CD8B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765" y="4587114"/>
            <a:ext cx="209550" cy="21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7729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name="Theme1" id="{8F8230E2-4D34-4ECE-8215-EF7515102C95}" vid="{397A8749-CF1D-46BD-B85F-D3F557073F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C0D2FB5DAED6449722595D2458A81E" ma:contentTypeVersion="15" ma:contentTypeDescription="Create a new document." ma:contentTypeScope="" ma:versionID="802512c6cfe580013c708d0796d7d4a5">
  <xsd:schema xmlns:xsd="http://www.w3.org/2001/XMLSchema" xmlns:xs="http://www.w3.org/2001/XMLSchema" xmlns:p="http://schemas.microsoft.com/office/2006/metadata/properties" xmlns:ns2="935b4b48-b65f-417c-bf01-ec33eb1c8308" xmlns:ns3="54cc0589-0e38-4f15-967e-5a17e35db01c" targetNamespace="http://schemas.microsoft.com/office/2006/metadata/properties" ma:root="true" ma:fieldsID="6d7576c84845f8ca66f660060ae4a7a1" ns2:_="" ns3:_="">
    <xsd:import namespace="935b4b48-b65f-417c-bf01-ec33eb1c8308"/>
    <xsd:import namespace="54cc0589-0e38-4f15-967e-5a17e35db01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AutoTag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5b4b48-b65f-417c-bf01-ec33eb1c830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3055c01f-0890-4374-afea-8789517dd6ed}" ma:internalName="TaxCatchAll" ma:showField="CatchAllData" ma:web="935b4b48-b65f-417c-bf01-ec33eb1c83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c0589-0e38-4f15-967e-5a17e35db0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43eddb06-0740-404c-89a8-dbfe3edc36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35b4b48-b65f-417c-bf01-ec33eb1c8308" xsi:nil="true"/>
    <lcf76f155ced4ddcb4097134ff3c332f xmlns="54cc0589-0e38-4f15-967e-5a17e35db01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47C078D-D32C-4AF9-AFE8-31A65781AF47}">
  <ds:schemaRefs>
    <ds:schemaRef ds:uri="54cc0589-0e38-4f15-967e-5a17e35db01c"/>
    <ds:schemaRef ds:uri="935b4b48-b65f-417c-bf01-ec33eb1c830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5AC96F0-15EC-4995-9008-A73D3A3FBC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9C92BF-4DCA-40D6-9BE5-5C69F825546D}">
  <ds:schemaRefs>
    <ds:schemaRef ds:uri="935b4b48-b65f-417c-bf01-ec33eb1c8308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54cc0589-0e38-4f15-967e-5a17e35db01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EUOSHA Campaign 2023</Template>
  <TotalTime>5421</TotalTime>
  <Words>3790</Words>
  <Application>Microsoft Office PowerPoint</Application>
  <PresentationFormat>On-screen Show (16:9)</PresentationFormat>
  <Paragraphs>382</Paragraphs>
  <Slides>26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Arial,Sans-Serif</vt:lpstr>
      <vt:lpstr>Calibri</vt:lpstr>
      <vt:lpstr>Corbel</vt:lpstr>
      <vt:lpstr>Courier New</vt:lpstr>
      <vt:lpstr>Symbol</vt:lpstr>
      <vt:lpstr>Times New Roman</vt:lpstr>
      <vt:lpstr>Wingdings</vt:lpstr>
      <vt:lpstr>Theme1</vt:lpstr>
      <vt:lpstr>Кампания „Здравословни работни места“ за 2023-2025 г. Здраве и безопасност при работа в цифровата ера </vt:lpstr>
      <vt:lpstr>PowerPoint Presentation</vt:lpstr>
      <vt:lpstr>За какво се отнася?</vt:lpstr>
      <vt:lpstr>Факти и цифри — използване на цифровите технологии</vt:lpstr>
      <vt:lpstr>Факти и цифри — използване на цифровите технологии</vt:lpstr>
      <vt:lpstr>Факти и цифри — използване на цифровите технологии</vt:lpstr>
      <vt:lpstr>Факти и цифри — работа от разстояние от дома</vt:lpstr>
      <vt:lpstr>Факти и цифри — психосоциални рискове</vt:lpstr>
      <vt:lpstr>PowerPoint Presentation</vt:lpstr>
      <vt:lpstr>PowerPoint Presentation</vt:lpstr>
      <vt:lpstr>Приоритетни области</vt:lpstr>
      <vt:lpstr>Приоритетни области — цифрова трудова платформа</vt:lpstr>
      <vt:lpstr>Приоритетни области — работа през цифрови платформи</vt:lpstr>
      <vt:lpstr>Приоритетни области — автоматизация на задачите</vt:lpstr>
      <vt:lpstr>Приоритетни области — автоматизация на задачите</vt:lpstr>
      <vt:lpstr>Приоритетни области — дистанционна и хибридна работа</vt:lpstr>
      <vt:lpstr>Приоритетни области — дистанционна и хибридна работа</vt:lpstr>
      <vt:lpstr>Приоритетни области — управление на работниците чрез ИИ</vt:lpstr>
      <vt:lpstr>Приоритетни области — управление на работниците чрез ИИ</vt:lpstr>
      <vt:lpstr>Приоритетни области — умни цифрови системи</vt:lpstr>
      <vt:lpstr>Приоритетни области — умни цифрови системи</vt:lpstr>
      <vt:lpstr>Предотвратяване на риска</vt:lpstr>
      <vt:lpstr>EU-OSHA и партньорите на кампанията</vt:lpstr>
      <vt:lpstr>Ресурси на кампанията</vt:lpstr>
      <vt:lpstr>Как да се включите</vt:lpstr>
      <vt:lpstr>Присъединете се към нас отвъд битовете и байтовете!</vt:lpstr>
    </vt:vector>
  </TitlesOfParts>
  <Manager/>
  <Company>CDT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CDT</dc:creator>
  <cp:keywords/>
  <dc:description/>
  <cp:lastModifiedBy>Naiara MACIAS - CPU COMMAssistant</cp:lastModifiedBy>
  <cp:revision>153</cp:revision>
  <cp:lastPrinted>2019-10-04T15:07:06Z</cp:lastPrinted>
  <dcterms:created xsi:type="dcterms:W3CDTF">2015-10-14T15:05:30Z</dcterms:created>
  <dcterms:modified xsi:type="dcterms:W3CDTF">2023-07-21T11:00:25Z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0x010100D6C0D2FB5DAED6449722595D2458A81E</vt:lpwstr>
  </property>
  <property fmtid="{D5CDD505-2E9C-101B-9397-08002B2CF9AE}" pid="3" name="MediaServiceImageTags">
    <vt:lpwstr/>
  </property>
</Properties>
</file>